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82" r:id="rId4"/>
    <p:sldId id="288" r:id="rId5"/>
    <p:sldId id="284" r:id="rId6"/>
    <p:sldId id="287" r:id="rId7"/>
    <p:sldId id="285" r:id="rId8"/>
    <p:sldId id="259" r:id="rId9"/>
  </p:sldIdLst>
  <p:sldSz cx="12192000" cy="6858000"/>
  <p:notesSz cx="6858000" cy="9144000"/>
  <p:defaultText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rednji slog 2 – poudarek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114" d="100"/>
          <a:sy n="114" d="100"/>
        </p:scale>
        <p:origin x="360" y="120"/>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diapozitiv">
    <p:spTree>
      <p:nvGrpSpPr>
        <p:cNvPr id="1" name=""/>
        <p:cNvGrpSpPr/>
        <p:nvPr/>
      </p:nvGrpSpPr>
      <p:grpSpPr>
        <a:xfrm>
          <a:off x="0" y="0"/>
          <a:ext cx="0" cy="0"/>
          <a:chOff x="0" y="0"/>
          <a:chExt cx="0" cy="0"/>
        </a:xfrm>
      </p:grpSpPr>
      <p:sp>
        <p:nvSpPr>
          <p:cNvPr id="2" name="Naslov 1"/>
          <p:cNvSpPr>
            <a:spLocks noGrp="1"/>
          </p:cNvSpPr>
          <p:nvPr>
            <p:ph type="ctrTitle"/>
          </p:nvPr>
        </p:nvSpPr>
        <p:spPr>
          <a:xfrm>
            <a:off x="1524000" y="1122363"/>
            <a:ext cx="9144000" cy="2387600"/>
          </a:xfrm>
        </p:spPr>
        <p:txBody>
          <a:bodyPr anchor="b"/>
          <a:lstStyle>
            <a:lvl1pPr algn="ctr">
              <a:defRPr sz="6000"/>
            </a:lvl1pPr>
          </a:lstStyle>
          <a:p>
            <a:r>
              <a:rPr lang="sl-SI"/>
              <a:t>Uredite slog naslova matrice</a:t>
            </a:r>
          </a:p>
        </p:txBody>
      </p:sp>
      <p:sp>
        <p:nvSpPr>
          <p:cNvPr id="3" name="Podnaslov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l-SI"/>
              <a:t>Kliknite, da uredite slog podnaslova matrice</a:t>
            </a:r>
          </a:p>
        </p:txBody>
      </p:sp>
      <p:sp>
        <p:nvSpPr>
          <p:cNvPr id="4" name="Označba mesta datuma 3"/>
          <p:cNvSpPr>
            <a:spLocks noGrp="1"/>
          </p:cNvSpPr>
          <p:nvPr>
            <p:ph type="dt" sz="half" idx="10"/>
          </p:nvPr>
        </p:nvSpPr>
        <p:spPr/>
        <p:txBody>
          <a:bodyPr/>
          <a:lstStyle/>
          <a:p>
            <a:fld id="{F122DD3D-A4D6-4C76-9020-50A563A00F1C}" type="datetimeFigureOut">
              <a:rPr lang="sl-SI" smtClean="0"/>
              <a:t>6. 06. 2023</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D8C44CF4-C1AD-40D5-A572-6BD7A5821FE0}" type="slidenum">
              <a:rPr lang="sl-SI" smtClean="0"/>
              <a:t>‹#›</a:t>
            </a:fld>
            <a:endParaRPr lang="sl-SI"/>
          </a:p>
        </p:txBody>
      </p:sp>
    </p:spTree>
    <p:extLst>
      <p:ext uri="{BB962C8B-B14F-4D97-AF65-F5344CB8AC3E}">
        <p14:creationId xmlns:p14="http://schemas.microsoft.com/office/powerpoint/2010/main" val="36716711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t>Uredite slog naslova matrice</a:t>
            </a:r>
          </a:p>
        </p:txBody>
      </p:sp>
      <p:sp>
        <p:nvSpPr>
          <p:cNvPr id="3" name="Označba mesta navpičnega besedila 2"/>
          <p:cNvSpPr>
            <a:spLocks noGrp="1"/>
          </p:cNvSpPr>
          <p:nvPr>
            <p:ph type="body" orient="vert" idx="1"/>
          </p:nvPr>
        </p:nvSpPr>
        <p:spPr/>
        <p:txBody>
          <a:bodyPr vert="eaVert"/>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p:cNvSpPr>
            <a:spLocks noGrp="1"/>
          </p:cNvSpPr>
          <p:nvPr>
            <p:ph type="dt" sz="half" idx="10"/>
          </p:nvPr>
        </p:nvSpPr>
        <p:spPr/>
        <p:txBody>
          <a:bodyPr/>
          <a:lstStyle/>
          <a:p>
            <a:fld id="{F122DD3D-A4D6-4C76-9020-50A563A00F1C}" type="datetimeFigureOut">
              <a:rPr lang="sl-SI" smtClean="0"/>
              <a:t>6. 06. 2023</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D8C44CF4-C1AD-40D5-A572-6BD7A5821FE0}" type="slidenum">
              <a:rPr lang="sl-SI" smtClean="0"/>
              <a:t>‹#›</a:t>
            </a:fld>
            <a:endParaRPr lang="sl-SI"/>
          </a:p>
        </p:txBody>
      </p:sp>
    </p:spTree>
    <p:extLst>
      <p:ext uri="{BB962C8B-B14F-4D97-AF65-F5344CB8AC3E}">
        <p14:creationId xmlns:p14="http://schemas.microsoft.com/office/powerpoint/2010/main" val="6067509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Navpični naslov 1"/>
          <p:cNvSpPr>
            <a:spLocks noGrp="1"/>
          </p:cNvSpPr>
          <p:nvPr>
            <p:ph type="title" orient="vert"/>
          </p:nvPr>
        </p:nvSpPr>
        <p:spPr>
          <a:xfrm>
            <a:off x="8724900" y="365125"/>
            <a:ext cx="2628900" cy="5811838"/>
          </a:xfrm>
        </p:spPr>
        <p:txBody>
          <a:bodyPr vert="eaVert"/>
          <a:lstStyle/>
          <a:p>
            <a:r>
              <a:rPr lang="sl-SI"/>
              <a:t>Uredite slog naslova matrice</a:t>
            </a:r>
          </a:p>
        </p:txBody>
      </p:sp>
      <p:sp>
        <p:nvSpPr>
          <p:cNvPr id="3" name="Označba mesta navpičnega besedila 2"/>
          <p:cNvSpPr>
            <a:spLocks noGrp="1"/>
          </p:cNvSpPr>
          <p:nvPr>
            <p:ph type="body" orient="vert" idx="1"/>
          </p:nvPr>
        </p:nvSpPr>
        <p:spPr>
          <a:xfrm>
            <a:off x="838200" y="365125"/>
            <a:ext cx="7734300" cy="5811838"/>
          </a:xfrm>
        </p:spPr>
        <p:txBody>
          <a:bodyPr vert="eaVert"/>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p:cNvSpPr>
            <a:spLocks noGrp="1"/>
          </p:cNvSpPr>
          <p:nvPr>
            <p:ph type="dt" sz="half" idx="10"/>
          </p:nvPr>
        </p:nvSpPr>
        <p:spPr/>
        <p:txBody>
          <a:bodyPr/>
          <a:lstStyle/>
          <a:p>
            <a:fld id="{F122DD3D-A4D6-4C76-9020-50A563A00F1C}" type="datetimeFigureOut">
              <a:rPr lang="sl-SI" smtClean="0"/>
              <a:t>6. 06. 2023</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D8C44CF4-C1AD-40D5-A572-6BD7A5821FE0}" type="slidenum">
              <a:rPr lang="sl-SI" smtClean="0"/>
              <a:t>‹#›</a:t>
            </a:fld>
            <a:endParaRPr lang="sl-SI"/>
          </a:p>
        </p:txBody>
      </p:sp>
    </p:spTree>
    <p:extLst>
      <p:ext uri="{BB962C8B-B14F-4D97-AF65-F5344CB8AC3E}">
        <p14:creationId xmlns:p14="http://schemas.microsoft.com/office/powerpoint/2010/main" val="32440831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t>Uredite slog naslova matrice</a:t>
            </a:r>
          </a:p>
        </p:txBody>
      </p:sp>
      <p:sp>
        <p:nvSpPr>
          <p:cNvPr id="3" name="Označba mesta vsebine 2"/>
          <p:cNvSpPr>
            <a:spLocks noGrp="1"/>
          </p:cNvSpPr>
          <p:nvPr>
            <p:ph idx="1"/>
          </p:nvPr>
        </p:nvSpPr>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p:cNvSpPr>
            <a:spLocks noGrp="1"/>
          </p:cNvSpPr>
          <p:nvPr>
            <p:ph type="dt" sz="half" idx="10"/>
          </p:nvPr>
        </p:nvSpPr>
        <p:spPr/>
        <p:txBody>
          <a:bodyPr/>
          <a:lstStyle/>
          <a:p>
            <a:fld id="{F122DD3D-A4D6-4C76-9020-50A563A00F1C}" type="datetimeFigureOut">
              <a:rPr lang="sl-SI" smtClean="0"/>
              <a:t>6. 06. 2023</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D8C44CF4-C1AD-40D5-A572-6BD7A5821FE0}" type="slidenum">
              <a:rPr lang="sl-SI" smtClean="0"/>
              <a:t>‹#›</a:t>
            </a:fld>
            <a:endParaRPr lang="sl-SI"/>
          </a:p>
        </p:txBody>
      </p:sp>
    </p:spTree>
    <p:extLst>
      <p:ext uri="{BB962C8B-B14F-4D97-AF65-F5344CB8AC3E}">
        <p14:creationId xmlns:p14="http://schemas.microsoft.com/office/powerpoint/2010/main" val="33772962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Naslov 1"/>
          <p:cNvSpPr>
            <a:spLocks noGrp="1"/>
          </p:cNvSpPr>
          <p:nvPr>
            <p:ph type="title"/>
          </p:nvPr>
        </p:nvSpPr>
        <p:spPr>
          <a:xfrm>
            <a:off x="831850" y="1709738"/>
            <a:ext cx="10515600" cy="2852737"/>
          </a:xfrm>
        </p:spPr>
        <p:txBody>
          <a:bodyPr anchor="b"/>
          <a:lstStyle>
            <a:lvl1pPr>
              <a:defRPr sz="6000"/>
            </a:lvl1pPr>
          </a:lstStyle>
          <a:p>
            <a:r>
              <a:rPr lang="sl-SI"/>
              <a:t>Uredite slog naslova matrice</a:t>
            </a:r>
          </a:p>
        </p:txBody>
      </p:sp>
      <p:sp>
        <p:nvSpPr>
          <p:cNvPr id="3" name="Označba mesta besedila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l-SI"/>
              <a:t>Uredite sloge besedila matrice</a:t>
            </a:r>
          </a:p>
        </p:txBody>
      </p:sp>
      <p:sp>
        <p:nvSpPr>
          <p:cNvPr id="4" name="Označba mesta datuma 3"/>
          <p:cNvSpPr>
            <a:spLocks noGrp="1"/>
          </p:cNvSpPr>
          <p:nvPr>
            <p:ph type="dt" sz="half" idx="10"/>
          </p:nvPr>
        </p:nvSpPr>
        <p:spPr/>
        <p:txBody>
          <a:bodyPr/>
          <a:lstStyle/>
          <a:p>
            <a:fld id="{F122DD3D-A4D6-4C76-9020-50A563A00F1C}" type="datetimeFigureOut">
              <a:rPr lang="sl-SI" smtClean="0"/>
              <a:t>6. 06. 2023</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D8C44CF4-C1AD-40D5-A572-6BD7A5821FE0}" type="slidenum">
              <a:rPr lang="sl-SI" smtClean="0"/>
              <a:t>‹#›</a:t>
            </a:fld>
            <a:endParaRPr lang="sl-SI"/>
          </a:p>
        </p:txBody>
      </p:sp>
    </p:spTree>
    <p:extLst>
      <p:ext uri="{BB962C8B-B14F-4D97-AF65-F5344CB8AC3E}">
        <p14:creationId xmlns:p14="http://schemas.microsoft.com/office/powerpoint/2010/main" val="24111202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t>Uredite slog naslova matrice</a:t>
            </a:r>
          </a:p>
        </p:txBody>
      </p:sp>
      <p:sp>
        <p:nvSpPr>
          <p:cNvPr id="3" name="Označba mesta vsebine 2"/>
          <p:cNvSpPr>
            <a:spLocks noGrp="1"/>
          </p:cNvSpPr>
          <p:nvPr>
            <p:ph sz="half" idx="1"/>
          </p:nvPr>
        </p:nvSpPr>
        <p:spPr>
          <a:xfrm>
            <a:off x="838200" y="1825625"/>
            <a:ext cx="5181600" cy="4351338"/>
          </a:xfrm>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vsebine 3"/>
          <p:cNvSpPr>
            <a:spLocks noGrp="1"/>
          </p:cNvSpPr>
          <p:nvPr>
            <p:ph sz="half" idx="2"/>
          </p:nvPr>
        </p:nvSpPr>
        <p:spPr>
          <a:xfrm>
            <a:off x="6172200" y="1825625"/>
            <a:ext cx="5181600" cy="4351338"/>
          </a:xfrm>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5" name="Označba mesta datuma 4"/>
          <p:cNvSpPr>
            <a:spLocks noGrp="1"/>
          </p:cNvSpPr>
          <p:nvPr>
            <p:ph type="dt" sz="half" idx="10"/>
          </p:nvPr>
        </p:nvSpPr>
        <p:spPr/>
        <p:txBody>
          <a:bodyPr/>
          <a:lstStyle/>
          <a:p>
            <a:fld id="{F122DD3D-A4D6-4C76-9020-50A563A00F1C}" type="datetimeFigureOut">
              <a:rPr lang="sl-SI" smtClean="0"/>
              <a:t>6. 06. 2023</a:t>
            </a:fld>
            <a:endParaRPr lang="sl-SI"/>
          </a:p>
        </p:txBody>
      </p:sp>
      <p:sp>
        <p:nvSpPr>
          <p:cNvPr id="6" name="Označba mesta noge 5"/>
          <p:cNvSpPr>
            <a:spLocks noGrp="1"/>
          </p:cNvSpPr>
          <p:nvPr>
            <p:ph type="ftr" sz="quarter" idx="11"/>
          </p:nvPr>
        </p:nvSpPr>
        <p:spPr/>
        <p:txBody>
          <a:bodyPr/>
          <a:lstStyle/>
          <a:p>
            <a:endParaRPr lang="sl-SI"/>
          </a:p>
        </p:txBody>
      </p:sp>
      <p:sp>
        <p:nvSpPr>
          <p:cNvPr id="7" name="Označba mesta številke diapozitiva 6"/>
          <p:cNvSpPr>
            <a:spLocks noGrp="1"/>
          </p:cNvSpPr>
          <p:nvPr>
            <p:ph type="sldNum" sz="quarter" idx="12"/>
          </p:nvPr>
        </p:nvSpPr>
        <p:spPr/>
        <p:txBody>
          <a:bodyPr/>
          <a:lstStyle/>
          <a:p>
            <a:fld id="{D8C44CF4-C1AD-40D5-A572-6BD7A5821FE0}" type="slidenum">
              <a:rPr lang="sl-SI" smtClean="0"/>
              <a:t>‹#›</a:t>
            </a:fld>
            <a:endParaRPr lang="sl-SI"/>
          </a:p>
        </p:txBody>
      </p:sp>
    </p:spTree>
    <p:extLst>
      <p:ext uri="{BB962C8B-B14F-4D97-AF65-F5344CB8AC3E}">
        <p14:creationId xmlns:p14="http://schemas.microsoft.com/office/powerpoint/2010/main" val="22265936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Naslov 1"/>
          <p:cNvSpPr>
            <a:spLocks noGrp="1"/>
          </p:cNvSpPr>
          <p:nvPr>
            <p:ph type="title"/>
          </p:nvPr>
        </p:nvSpPr>
        <p:spPr>
          <a:xfrm>
            <a:off x="839788" y="365125"/>
            <a:ext cx="10515600" cy="1325563"/>
          </a:xfrm>
        </p:spPr>
        <p:txBody>
          <a:bodyPr/>
          <a:lstStyle/>
          <a:p>
            <a:r>
              <a:rPr lang="sl-SI"/>
              <a:t>Uredite slog naslova matrice</a:t>
            </a:r>
          </a:p>
        </p:txBody>
      </p:sp>
      <p:sp>
        <p:nvSpPr>
          <p:cNvPr id="3" name="Označba mesta besedila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Uredite sloge besedila matrice</a:t>
            </a:r>
          </a:p>
        </p:txBody>
      </p:sp>
      <p:sp>
        <p:nvSpPr>
          <p:cNvPr id="4" name="Označba mesta vsebine 3"/>
          <p:cNvSpPr>
            <a:spLocks noGrp="1"/>
          </p:cNvSpPr>
          <p:nvPr>
            <p:ph sz="half" idx="2"/>
          </p:nvPr>
        </p:nvSpPr>
        <p:spPr>
          <a:xfrm>
            <a:off x="839788" y="2505075"/>
            <a:ext cx="5157787" cy="3684588"/>
          </a:xfrm>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5" name="Označba mesta besedila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Uredite sloge besedila matrice</a:t>
            </a:r>
          </a:p>
        </p:txBody>
      </p:sp>
      <p:sp>
        <p:nvSpPr>
          <p:cNvPr id="6" name="Označba mesta vsebine 5"/>
          <p:cNvSpPr>
            <a:spLocks noGrp="1"/>
          </p:cNvSpPr>
          <p:nvPr>
            <p:ph sz="quarter" idx="4"/>
          </p:nvPr>
        </p:nvSpPr>
        <p:spPr>
          <a:xfrm>
            <a:off x="6172200" y="2505075"/>
            <a:ext cx="5183188" cy="3684588"/>
          </a:xfrm>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7" name="Označba mesta datuma 6"/>
          <p:cNvSpPr>
            <a:spLocks noGrp="1"/>
          </p:cNvSpPr>
          <p:nvPr>
            <p:ph type="dt" sz="half" idx="10"/>
          </p:nvPr>
        </p:nvSpPr>
        <p:spPr/>
        <p:txBody>
          <a:bodyPr/>
          <a:lstStyle/>
          <a:p>
            <a:fld id="{F122DD3D-A4D6-4C76-9020-50A563A00F1C}" type="datetimeFigureOut">
              <a:rPr lang="sl-SI" smtClean="0"/>
              <a:t>6. 06. 2023</a:t>
            </a:fld>
            <a:endParaRPr lang="sl-SI"/>
          </a:p>
        </p:txBody>
      </p:sp>
      <p:sp>
        <p:nvSpPr>
          <p:cNvPr id="8" name="Označba mesta noge 7"/>
          <p:cNvSpPr>
            <a:spLocks noGrp="1"/>
          </p:cNvSpPr>
          <p:nvPr>
            <p:ph type="ftr" sz="quarter" idx="11"/>
          </p:nvPr>
        </p:nvSpPr>
        <p:spPr/>
        <p:txBody>
          <a:bodyPr/>
          <a:lstStyle/>
          <a:p>
            <a:endParaRPr lang="sl-SI"/>
          </a:p>
        </p:txBody>
      </p:sp>
      <p:sp>
        <p:nvSpPr>
          <p:cNvPr id="9" name="Označba mesta številke diapozitiva 8"/>
          <p:cNvSpPr>
            <a:spLocks noGrp="1"/>
          </p:cNvSpPr>
          <p:nvPr>
            <p:ph type="sldNum" sz="quarter" idx="12"/>
          </p:nvPr>
        </p:nvSpPr>
        <p:spPr/>
        <p:txBody>
          <a:bodyPr/>
          <a:lstStyle/>
          <a:p>
            <a:fld id="{D8C44CF4-C1AD-40D5-A572-6BD7A5821FE0}" type="slidenum">
              <a:rPr lang="sl-SI" smtClean="0"/>
              <a:t>‹#›</a:t>
            </a:fld>
            <a:endParaRPr lang="sl-SI"/>
          </a:p>
        </p:txBody>
      </p:sp>
    </p:spTree>
    <p:extLst>
      <p:ext uri="{BB962C8B-B14F-4D97-AF65-F5344CB8AC3E}">
        <p14:creationId xmlns:p14="http://schemas.microsoft.com/office/powerpoint/2010/main" val="35582985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t>Uredite slog naslova matrice</a:t>
            </a:r>
          </a:p>
        </p:txBody>
      </p:sp>
      <p:sp>
        <p:nvSpPr>
          <p:cNvPr id="3" name="Označba mesta datuma 2"/>
          <p:cNvSpPr>
            <a:spLocks noGrp="1"/>
          </p:cNvSpPr>
          <p:nvPr>
            <p:ph type="dt" sz="half" idx="10"/>
          </p:nvPr>
        </p:nvSpPr>
        <p:spPr/>
        <p:txBody>
          <a:bodyPr/>
          <a:lstStyle/>
          <a:p>
            <a:fld id="{F122DD3D-A4D6-4C76-9020-50A563A00F1C}" type="datetimeFigureOut">
              <a:rPr lang="sl-SI" smtClean="0"/>
              <a:t>6. 06. 2023</a:t>
            </a:fld>
            <a:endParaRPr lang="sl-SI"/>
          </a:p>
        </p:txBody>
      </p:sp>
      <p:sp>
        <p:nvSpPr>
          <p:cNvPr id="4" name="Označba mesta noge 3"/>
          <p:cNvSpPr>
            <a:spLocks noGrp="1"/>
          </p:cNvSpPr>
          <p:nvPr>
            <p:ph type="ftr" sz="quarter" idx="11"/>
          </p:nvPr>
        </p:nvSpPr>
        <p:spPr/>
        <p:txBody>
          <a:bodyPr/>
          <a:lstStyle/>
          <a:p>
            <a:endParaRPr lang="sl-SI"/>
          </a:p>
        </p:txBody>
      </p:sp>
      <p:sp>
        <p:nvSpPr>
          <p:cNvPr id="5" name="Označba mesta številke diapozitiva 4"/>
          <p:cNvSpPr>
            <a:spLocks noGrp="1"/>
          </p:cNvSpPr>
          <p:nvPr>
            <p:ph type="sldNum" sz="quarter" idx="12"/>
          </p:nvPr>
        </p:nvSpPr>
        <p:spPr/>
        <p:txBody>
          <a:bodyPr/>
          <a:lstStyle/>
          <a:p>
            <a:fld id="{D8C44CF4-C1AD-40D5-A572-6BD7A5821FE0}" type="slidenum">
              <a:rPr lang="sl-SI" smtClean="0"/>
              <a:t>‹#›</a:t>
            </a:fld>
            <a:endParaRPr lang="sl-SI"/>
          </a:p>
        </p:txBody>
      </p:sp>
    </p:spTree>
    <p:extLst>
      <p:ext uri="{BB962C8B-B14F-4D97-AF65-F5344CB8AC3E}">
        <p14:creationId xmlns:p14="http://schemas.microsoft.com/office/powerpoint/2010/main" val="42071921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Označba mesta datuma 1"/>
          <p:cNvSpPr>
            <a:spLocks noGrp="1"/>
          </p:cNvSpPr>
          <p:nvPr>
            <p:ph type="dt" sz="half" idx="10"/>
          </p:nvPr>
        </p:nvSpPr>
        <p:spPr/>
        <p:txBody>
          <a:bodyPr/>
          <a:lstStyle/>
          <a:p>
            <a:fld id="{F122DD3D-A4D6-4C76-9020-50A563A00F1C}" type="datetimeFigureOut">
              <a:rPr lang="sl-SI" smtClean="0"/>
              <a:t>6. 06. 2023</a:t>
            </a:fld>
            <a:endParaRPr lang="sl-SI"/>
          </a:p>
        </p:txBody>
      </p:sp>
      <p:sp>
        <p:nvSpPr>
          <p:cNvPr id="3" name="Označba mesta noge 2"/>
          <p:cNvSpPr>
            <a:spLocks noGrp="1"/>
          </p:cNvSpPr>
          <p:nvPr>
            <p:ph type="ftr" sz="quarter" idx="11"/>
          </p:nvPr>
        </p:nvSpPr>
        <p:spPr/>
        <p:txBody>
          <a:bodyPr/>
          <a:lstStyle/>
          <a:p>
            <a:endParaRPr lang="sl-SI"/>
          </a:p>
        </p:txBody>
      </p:sp>
      <p:sp>
        <p:nvSpPr>
          <p:cNvPr id="4" name="Označba mesta številke diapozitiva 3"/>
          <p:cNvSpPr>
            <a:spLocks noGrp="1"/>
          </p:cNvSpPr>
          <p:nvPr>
            <p:ph type="sldNum" sz="quarter" idx="12"/>
          </p:nvPr>
        </p:nvSpPr>
        <p:spPr/>
        <p:txBody>
          <a:bodyPr/>
          <a:lstStyle/>
          <a:p>
            <a:fld id="{D8C44CF4-C1AD-40D5-A572-6BD7A5821FE0}" type="slidenum">
              <a:rPr lang="sl-SI" smtClean="0"/>
              <a:t>‹#›</a:t>
            </a:fld>
            <a:endParaRPr lang="sl-SI"/>
          </a:p>
        </p:txBody>
      </p:sp>
    </p:spTree>
    <p:extLst>
      <p:ext uri="{BB962C8B-B14F-4D97-AF65-F5344CB8AC3E}">
        <p14:creationId xmlns:p14="http://schemas.microsoft.com/office/powerpoint/2010/main" val="35725769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Vsebina z naslovom">
    <p:spTree>
      <p:nvGrpSpPr>
        <p:cNvPr id="1" name=""/>
        <p:cNvGrpSpPr/>
        <p:nvPr/>
      </p:nvGrpSpPr>
      <p:grpSpPr>
        <a:xfrm>
          <a:off x="0" y="0"/>
          <a:ext cx="0" cy="0"/>
          <a:chOff x="0" y="0"/>
          <a:chExt cx="0" cy="0"/>
        </a:xfrm>
      </p:grpSpPr>
      <p:sp>
        <p:nvSpPr>
          <p:cNvPr id="2" name="Naslov 1"/>
          <p:cNvSpPr>
            <a:spLocks noGrp="1"/>
          </p:cNvSpPr>
          <p:nvPr>
            <p:ph type="title"/>
          </p:nvPr>
        </p:nvSpPr>
        <p:spPr>
          <a:xfrm>
            <a:off x="839788" y="457200"/>
            <a:ext cx="3932237" cy="1600200"/>
          </a:xfrm>
        </p:spPr>
        <p:txBody>
          <a:bodyPr anchor="b"/>
          <a:lstStyle>
            <a:lvl1pPr>
              <a:defRPr sz="3200"/>
            </a:lvl1pPr>
          </a:lstStyle>
          <a:p>
            <a:r>
              <a:rPr lang="sl-SI"/>
              <a:t>Uredite slog naslova matrice</a:t>
            </a:r>
          </a:p>
        </p:txBody>
      </p:sp>
      <p:sp>
        <p:nvSpPr>
          <p:cNvPr id="3" name="Označba mesta vsebine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besedila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a:t>Uredite sloge besedila matrice</a:t>
            </a:r>
          </a:p>
        </p:txBody>
      </p:sp>
      <p:sp>
        <p:nvSpPr>
          <p:cNvPr id="5" name="Označba mesta datuma 4"/>
          <p:cNvSpPr>
            <a:spLocks noGrp="1"/>
          </p:cNvSpPr>
          <p:nvPr>
            <p:ph type="dt" sz="half" idx="10"/>
          </p:nvPr>
        </p:nvSpPr>
        <p:spPr/>
        <p:txBody>
          <a:bodyPr/>
          <a:lstStyle/>
          <a:p>
            <a:fld id="{F122DD3D-A4D6-4C76-9020-50A563A00F1C}" type="datetimeFigureOut">
              <a:rPr lang="sl-SI" smtClean="0"/>
              <a:t>6. 06. 2023</a:t>
            </a:fld>
            <a:endParaRPr lang="sl-SI"/>
          </a:p>
        </p:txBody>
      </p:sp>
      <p:sp>
        <p:nvSpPr>
          <p:cNvPr id="6" name="Označba mesta noge 5"/>
          <p:cNvSpPr>
            <a:spLocks noGrp="1"/>
          </p:cNvSpPr>
          <p:nvPr>
            <p:ph type="ftr" sz="quarter" idx="11"/>
          </p:nvPr>
        </p:nvSpPr>
        <p:spPr/>
        <p:txBody>
          <a:bodyPr/>
          <a:lstStyle/>
          <a:p>
            <a:endParaRPr lang="sl-SI"/>
          </a:p>
        </p:txBody>
      </p:sp>
      <p:sp>
        <p:nvSpPr>
          <p:cNvPr id="7" name="Označba mesta številke diapozitiva 6"/>
          <p:cNvSpPr>
            <a:spLocks noGrp="1"/>
          </p:cNvSpPr>
          <p:nvPr>
            <p:ph type="sldNum" sz="quarter" idx="12"/>
          </p:nvPr>
        </p:nvSpPr>
        <p:spPr/>
        <p:txBody>
          <a:bodyPr/>
          <a:lstStyle/>
          <a:p>
            <a:fld id="{D8C44CF4-C1AD-40D5-A572-6BD7A5821FE0}" type="slidenum">
              <a:rPr lang="sl-SI" smtClean="0"/>
              <a:t>‹#›</a:t>
            </a:fld>
            <a:endParaRPr lang="sl-SI"/>
          </a:p>
        </p:txBody>
      </p:sp>
    </p:spTree>
    <p:extLst>
      <p:ext uri="{BB962C8B-B14F-4D97-AF65-F5344CB8AC3E}">
        <p14:creationId xmlns:p14="http://schemas.microsoft.com/office/powerpoint/2010/main" val="29579202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Naslov 1"/>
          <p:cNvSpPr>
            <a:spLocks noGrp="1"/>
          </p:cNvSpPr>
          <p:nvPr>
            <p:ph type="title"/>
          </p:nvPr>
        </p:nvSpPr>
        <p:spPr>
          <a:xfrm>
            <a:off x="839788" y="457200"/>
            <a:ext cx="3932237" cy="1600200"/>
          </a:xfrm>
        </p:spPr>
        <p:txBody>
          <a:bodyPr anchor="b"/>
          <a:lstStyle>
            <a:lvl1pPr>
              <a:defRPr sz="3200"/>
            </a:lvl1pPr>
          </a:lstStyle>
          <a:p>
            <a:r>
              <a:rPr lang="sl-SI"/>
              <a:t>Uredite slog naslova matrice</a:t>
            </a:r>
          </a:p>
        </p:txBody>
      </p:sp>
      <p:sp>
        <p:nvSpPr>
          <p:cNvPr id="3" name="Označba mesta slik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l-SI"/>
          </a:p>
        </p:txBody>
      </p:sp>
      <p:sp>
        <p:nvSpPr>
          <p:cNvPr id="4" name="Označba mesta besedila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a:t>Uredite sloge besedila matrice</a:t>
            </a:r>
          </a:p>
        </p:txBody>
      </p:sp>
      <p:sp>
        <p:nvSpPr>
          <p:cNvPr id="5" name="Označba mesta datuma 4"/>
          <p:cNvSpPr>
            <a:spLocks noGrp="1"/>
          </p:cNvSpPr>
          <p:nvPr>
            <p:ph type="dt" sz="half" idx="10"/>
          </p:nvPr>
        </p:nvSpPr>
        <p:spPr/>
        <p:txBody>
          <a:bodyPr/>
          <a:lstStyle/>
          <a:p>
            <a:fld id="{F122DD3D-A4D6-4C76-9020-50A563A00F1C}" type="datetimeFigureOut">
              <a:rPr lang="sl-SI" smtClean="0"/>
              <a:t>6. 06. 2023</a:t>
            </a:fld>
            <a:endParaRPr lang="sl-SI"/>
          </a:p>
        </p:txBody>
      </p:sp>
      <p:sp>
        <p:nvSpPr>
          <p:cNvPr id="6" name="Označba mesta noge 5"/>
          <p:cNvSpPr>
            <a:spLocks noGrp="1"/>
          </p:cNvSpPr>
          <p:nvPr>
            <p:ph type="ftr" sz="quarter" idx="11"/>
          </p:nvPr>
        </p:nvSpPr>
        <p:spPr/>
        <p:txBody>
          <a:bodyPr/>
          <a:lstStyle/>
          <a:p>
            <a:endParaRPr lang="sl-SI"/>
          </a:p>
        </p:txBody>
      </p:sp>
      <p:sp>
        <p:nvSpPr>
          <p:cNvPr id="7" name="Označba mesta številke diapozitiva 6"/>
          <p:cNvSpPr>
            <a:spLocks noGrp="1"/>
          </p:cNvSpPr>
          <p:nvPr>
            <p:ph type="sldNum" sz="quarter" idx="12"/>
          </p:nvPr>
        </p:nvSpPr>
        <p:spPr/>
        <p:txBody>
          <a:bodyPr/>
          <a:lstStyle/>
          <a:p>
            <a:fld id="{D8C44CF4-C1AD-40D5-A572-6BD7A5821FE0}" type="slidenum">
              <a:rPr lang="sl-SI" smtClean="0"/>
              <a:t>‹#›</a:t>
            </a:fld>
            <a:endParaRPr lang="sl-SI"/>
          </a:p>
        </p:txBody>
      </p:sp>
    </p:spTree>
    <p:extLst>
      <p:ext uri="{BB962C8B-B14F-4D97-AF65-F5344CB8AC3E}">
        <p14:creationId xmlns:p14="http://schemas.microsoft.com/office/powerpoint/2010/main" val="562016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značba mesta naslova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l-SI"/>
              <a:t>Uredite slog naslova matrice</a:t>
            </a:r>
          </a:p>
        </p:txBody>
      </p:sp>
      <p:sp>
        <p:nvSpPr>
          <p:cNvPr id="3" name="Označba mesta besedila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22DD3D-A4D6-4C76-9020-50A563A00F1C}" type="datetimeFigureOut">
              <a:rPr lang="sl-SI" smtClean="0"/>
              <a:t>6. 06. 2023</a:t>
            </a:fld>
            <a:endParaRPr lang="sl-SI"/>
          </a:p>
        </p:txBody>
      </p:sp>
      <p:sp>
        <p:nvSpPr>
          <p:cNvPr id="5" name="Označba mesta no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l-SI"/>
          </a:p>
        </p:txBody>
      </p:sp>
      <p:sp>
        <p:nvSpPr>
          <p:cNvPr id="6" name="Označba mesta številke diapoz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C44CF4-C1AD-40D5-A572-6BD7A5821FE0}" type="slidenum">
              <a:rPr lang="sl-SI" smtClean="0"/>
              <a:t>‹#›</a:t>
            </a:fld>
            <a:endParaRPr lang="sl-SI"/>
          </a:p>
        </p:txBody>
      </p:sp>
    </p:spTree>
    <p:extLst>
      <p:ext uri="{BB962C8B-B14F-4D97-AF65-F5344CB8AC3E}">
        <p14:creationId xmlns:p14="http://schemas.microsoft.com/office/powerpoint/2010/main" val="2471265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s://video.jifo.co/videoblocks/47ad96d0cf70382a2b69dc987ace0485dea52461bf06232f9261805759df89f3.mp4" TargetMode="Externa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https://unis.unvienna.org/unis/sl/pressrels/2023/unissgsm1317.html"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www.youtube.com/watch?v=WpoSrMpiu-U" TargetMode="External"/><Relationship Id="rId2" Type="http://schemas.openxmlformats.org/officeDocument/2006/relationships/slideLayout" Target="../slideLayouts/slideLayout7.xml"/><Relationship Id="rId1" Type="http://schemas.openxmlformats.org/officeDocument/2006/relationships/video" Target="https://www.youtube.com/embed/WpoSrMpiu-U?feature=oembed" TargetMode="External"/><Relationship Id="rId4" Type="http://schemas.openxmlformats.org/officeDocument/2006/relationships/image" Target="../media/image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lika 3"/>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1582942" y="-73155"/>
            <a:ext cx="9310978" cy="6223484"/>
          </a:xfrm>
          <a:prstGeom prst="rect">
            <a:avLst/>
          </a:prstGeom>
          <a:effectLst>
            <a:softEdge rad="317500"/>
          </a:effectLst>
        </p:spPr>
      </p:pic>
      <p:sp>
        <p:nvSpPr>
          <p:cNvPr id="2" name="Pravokotnik 1"/>
          <p:cNvSpPr/>
          <p:nvPr/>
        </p:nvSpPr>
        <p:spPr>
          <a:xfrm>
            <a:off x="1782513" y="5945969"/>
            <a:ext cx="9235220" cy="707886"/>
          </a:xfrm>
          <a:prstGeom prst="rect">
            <a:avLst/>
          </a:prstGeom>
        </p:spPr>
        <p:txBody>
          <a:bodyPr wrap="none">
            <a:spAutoFit/>
          </a:bodyPr>
          <a:lstStyle/>
          <a:p>
            <a:r>
              <a:rPr lang="sl-SI" sz="4000" dirty="0">
                <a:latin typeface="Gabriola" panose="04040605051002020D02" pitchFamily="82" charset="0"/>
              </a:rPr>
              <a:t>Letos obeležujemo 50. obletnico svetovnega dneva okolja.</a:t>
            </a:r>
          </a:p>
        </p:txBody>
      </p:sp>
    </p:spTree>
    <p:extLst>
      <p:ext uri="{BB962C8B-B14F-4D97-AF65-F5344CB8AC3E}">
        <p14:creationId xmlns:p14="http://schemas.microsoft.com/office/powerpoint/2010/main" val="1808063573"/>
      </p:ext>
    </p:extLst>
  </p:cSld>
  <p:clrMapOvr>
    <a:masterClrMapping/>
  </p:clrMapOvr>
  <mc:AlternateContent xmlns:mc="http://schemas.openxmlformats.org/markup-compatibility/2006" xmlns:p14="http://schemas.microsoft.com/office/powerpoint/2010/main">
    <mc:Choice Requires="p14">
      <p:transition spd="slow" p14:dur="2000" advTm="6016"/>
    </mc:Choice>
    <mc:Fallback xmlns="">
      <p:transition spd="slow" advTm="6016"/>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Slika 1"/>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303093" y="332509"/>
            <a:ext cx="5700484" cy="2660563"/>
          </a:xfrm>
          <a:prstGeom prst="rect">
            <a:avLst/>
          </a:prstGeom>
        </p:spPr>
      </p:pic>
      <p:pic>
        <p:nvPicPr>
          <p:cNvPr id="3" name="Slika 2" descr="Wild elephants eat garbage containing plastic waste at a dump in Sri Lanka's eastern district of Ampara on June 3, 2023. Sri Lanka is set to launch a nation-wide clean up of plastic waste ahead of new laws banning the sale of single use plastics, the Environmental ministry said, after a spate of deaths of elephants and deer in the island's northeast after foraging at open garbage tips filled with plastic waste, whilst shrinking habitat has led to jumbos raiding villages looking for food. (Photo by Ishara S. KODIKARA / AFP) (AFP)"/>
          <p:cNvPicPr/>
          <p:nvPr/>
        </p:nvPicPr>
        <p:blipFill>
          <a:blip r:embed="rId3">
            <a:extLst>
              <a:ext uri="{28A0092B-C50C-407E-A947-70E740481C1C}">
                <a14:useLocalDpi xmlns:a14="http://schemas.microsoft.com/office/drawing/2010/main"/>
              </a:ext>
            </a:extLst>
          </a:blip>
          <a:srcRect/>
          <a:stretch>
            <a:fillRect/>
          </a:stretch>
        </p:blipFill>
        <p:spPr bwMode="auto">
          <a:xfrm>
            <a:off x="439882" y="2020650"/>
            <a:ext cx="5381104" cy="3287359"/>
          </a:xfrm>
          <a:prstGeom prst="rect">
            <a:avLst/>
          </a:prstGeom>
          <a:noFill/>
          <a:ln>
            <a:noFill/>
          </a:ln>
        </p:spPr>
      </p:pic>
      <p:sp>
        <p:nvSpPr>
          <p:cNvPr id="4" name="Pravokotnik 3"/>
          <p:cNvSpPr/>
          <p:nvPr/>
        </p:nvSpPr>
        <p:spPr>
          <a:xfrm>
            <a:off x="439882" y="5551254"/>
            <a:ext cx="6096000" cy="1200329"/>
          </a:xfrm>
          <a:prstGeom prst="rect">
            <a:avLst/>
          </a:prstGeom>
        </p:spPr>
        <p:txBody>
          <a:bodyPr>
            <a:spAutoFit/>
          </a:bodyPr>
          <a:lstStyle/>
          <a:p>
            <a:r>
              <a:rPr lang="sl-SI" dirty="0"/>
              <a:t>Divji sloni jedo smeti, ki vsebujejo plastične odpadke</a:t>
            </a:r>
          </a:p>
          <a:p>
            <a:r>
              <a:rPr lang="sl-SI" dirty="0"/>
              <a:t>Vir slike: https://www.livemint.com/news/world/world-environment-day-2023-theme-history-and-everything-else-you-need-to-know-11685812351677.html</a:t>
            </a:r>
          </a:p>
        </p:txBody>
      </p:sp>
      <p:pic>
        <p:nvPicPr>
          <p:cNvPr id="6" name="Slika 5" descr="What to Do With Piles of Plastic Waste? - YES! Magazine"/>
          <p:cNvPicPr/>
          <p:nvPr/>
        </p:nvPicPr>
        <p:blipFill>
          <a:blip r:embed="rId4" cstate="email">
            <a:extLst>
              <a:ext uri="{28A0092B-C50C-407E-A947-70E740481C1C}">
                <a14:useLocalDpi xmlns:a14="http://schemas.microsoft.com/office/drawing/2010/main"/>
              </a:ext>
            </a:extLst>
          </a:blip>
          <a:srcRect/>
          <a:stretch>
            <a:fillRect/>
          </a:stretch>
        </p:blipFill>
        <p:spPr bwMode="auto">
          <a:xfrm>
            <a:off x="6801196" y="3664329"/>
            <a:ext cx="4221480" cy="2532380"/>
          </a:xfrm>
          <a:prstGeom prst="rect">
            <a:avLst/>
          </a:prstGeom>
          <a:noFill/>
          <a:ln>
            <a:noFill/>
          </a:ln>
        </p:spPr>
      </p:pic>
    </p:spTree>
    <p:extLst>
      <p:ext uri="{BB962C8B-B14F-4D97-AF65-F5344CB8AC3E}">
        <p14:creationId xmlns:p14="http://schemas.microsoft.com/office/powerpoint/2010/main" val="2224152415"/>
      </p:ext>
    </p:extLst>
  </p:cSld>
  <p:clrMapOvr>
    <a:masterClrMapping/>
  </p:clrMapOvr>
  <mc:AlternateContent xmlns:mc="http://schemas.openxmlformats.org/markup-compatibility/2006" xmlns:p14="http://schemas.microsoft.com/office/powerpoint/2010/main">
    <mc:Choice Requires="p14">
      <p:transition spd="slow" p14:dur="2000" advTm="8275"/>
    </mc:Choice>
    <mc:Fallback xmlns="">
      <p:transition spd="slow" advTm="8275"/>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p:cNvSpPr/>
          <p:nvPr/>
        </p:nvSpPr>
        <p:spPr>
          <a:xfrm>
            <a:off x="491837" y="6008731"/>
            <a:ext cx="6096000" cy="923330"/>
          </a:xfrm>
          <a:prstGeom prst="rect">
            <a:avLst/>
          </a:prstGeom>
        </p:spPr>
        <p:txBody>
          <a:bodyPr>
            <a:spAutoFit/>
          </a:bodyPr>
          <a:lstStyle/>
          <a:p>
            <a:r>
              <a:rPr lang="sl-SI" dirty="0">
                <a:hlinkClick r:id="rId2"/>
              </a:rPr>
              <a:t>https://video.jifo.co/videoblocks/47ad96d0cf70382a2b69dc987ace0485dea52461bf06232f9261805759df89f3.mp4</a:t>
            </a:r>
            <a:endParaRPr lang="sl-SI" dirty="0"/>
          </a:p>
          <a:p>
            <a:endParaRPr lang="sl-SI" dirty="0"/>
          </a:p>
        </p:txBody>
      </p:sp>
      <p:pic>
        <p:nvPicPr>
          <p:cNvPr id="3" name="Slika 2"/>
          <p:cNvPicPr>
            <a:picLocks noChangeAspect="1"/>
          </p:cNvPicPr>
          <p:nvPr/>
        </p:nvPicPr>
        <p:blipFill rotWithShape="1">
          <a:blip r:embed="rId3" cstate="email">
            <a:extLst>
              <a:ext uri="{28A0092B-C50C-407E-A947-70E740481C1C}">
                <a14:useLocalDpi xmlns:a14="http://schemas.microsoft.com/office/drawing/2010/main"/>
              </a:ext>
            </a:extLst>
          </a:blip>
          <a:srcRect l="-9855" t="-4638"/>
          <a:stretch/>
        </p:blipFill>
        <p:spPr>
          <a:xfrm>
            <a:off x="0" y="873470"/>
            <a:ext cx="5863546" cy="4605958"/>
          </a:xfrm>
          <a:prstGeom prst="rect">
            <a:avLst/>
          </a:prstGeom>
        </p:spPr>
      </p:pic>
      <p:sp>
        <p:nvSpPr>
          <p:cNvPr id="4" name="Pravokotnik 3"/>
          <p:cNvSpPr/>
          <p:nvPr/>
        </p:nvSpPr>
        <p:spPr>
          <a:xfrm>
            <a:off x="647146" y="5782087"/>
            <a:ext cx="5146986" cy="369332"/>
          </a:xfrm>
          <a:prstGeom prst="rect">
            <a:avLst/>
          </a:prstGeom>
        </p:spPr>
        <p:txBody>
          <a:bodyPr wrap="none">
            <a:spAutoFit/>
          </a:bodyPr>
          <a:lstStyle/>
          <a:p>
            <a:r>
              <a:rPr lang="sl-SI" dirty="0"/>
              <a:t>Vir: https://www.stat.si/StatWeb/News/Index/11136</a:t>
            </a:r>
          </a:p>
        </p:txBody>
      </p:sp>
      <p:sp>
        <p:nvSpPr>
          <p:cNvPr id="6" name="Pravokotnik 5"/>
          <p:cNvSpPr/>
          <p:nvPr/>
        </p:nvSpPr>
        <p:spPr>
          <a:xfrm>
            <a:off x="6109855" y="1155838"/>
            <a:ext cx="5101936" cy="4401205"/>
          </a:xfrm>
          <a:prstGeom prst="rect">
            <a:avLst/>
          </a:prstGeom>
        </p:spPr>
        <p:txBody>
          <a:bodyPr wrap="square">
            <a:spAutoFit/>
          </a:bodyPr>
          <a:lstStyle/>
          <a:p>
            <a:r>
              <a:rPr lang="sl-SI" sz="2800" dirty="0">
                <a:solidFill>
                  <a:srgbClr val="33CC33"/>
                </a:solidFill>
              </a:rPr>
              <a:t>Količina odpadne plastike se v Sloveniji zmanjšuje. </a:t>
            </a:r>
          </a:p>
          <a:p>
            <a:endParaRPr lang="sl-SI" sz="2800" dirty="0">
              <a:solidFill>
                <a:srgbClr val="000000"/>
              </a:solidFill>
            </a:endParaRPr>
          </a:p>
          <a:p>
            <a:r>
              <a:rPr lang="sl-SI" sz="2800" dirty="0">
                <a:solidFill>
                  <a:srgbClr val="000000"/>
                </a:solidFill>
              </a:rPr>
              <a:t>Delež odpadne plastike v obdobju 2017–2021 predstavlja približno 0,9 % vseh nastalih odpadkov. V 2021 je nastalo 66.596 ton odpadne plastike ali 1 % manj kot leto prej (67.282 ton) oz. 7 % manj kot v 2017 (71.619 ton).</a:t>
            </a:r>
            <a:endParaRPr lang="sl-SI" sz="2800" dirty="0"/>
          </a:p>
        </p:txBody>
      </p:sp>
      <p:pic>
        <p:nvPicPr>
          <p:cNvPr id="7" name="Slika 6"/>
          <p:cNvPicPr>
            <a:picLocks noChangeAspect="1"/>
          </p:cNvPicPr>
          <p:nvPr/>
        </p:nvPicPr>
        <p:blipFill rotWithShape="1">
          <a:blip r:embed="rId4" cstate="email">
            <a:extLst>
              <a:ext uri="{28A0092B-C50C-407E-A947-70E740481C1C}">
                <a14:useLocalDpi xmlns:a14="http://schemas.microsoft.com/office/drawing/2010/main"/>
              </a:ext>
            </a:extLst>
          </a:blip>
          <a:srcRect t="51444"/>
          <a:stretch/>
        </p:blipFill>
        <p:spPr>
          <a:xfrm rot="21385986">
            <a:off x="10655396" y="532704"/>
            <a:ext cx="1112792" cy="1350818"/>
          </a:xfrm>
          <a:prstGeom prst="rect">
            <a:avLst/>
          </a:prstGeom>
        </p:spPr>
      </p:pic>
    </p:spTree>
    <p:extLst>
      <p:ext uri="{BB962C8B-B14F-4D97-AF65-F5344CB8AC3E}">
        <p14:creationId xmlns:p14="http://schemas.microsoft.com/office/powerpoint/2010/main" val="1893336935"/>
      </p:ext>
    </p:extLst>
  </p:cSld>
  <p:clrMapOvr>
    <a:masterClrMapping/>
  </p:clrMapOvr>
  <mc:AlternateContent xmlns:mc="http://schemas.openxmlformats.org/markup-compatibility/2006" xmlns:p14="http://schemas.microsoft.com/office/powerpoint/2010/main">
    <mc:Choice Requires="p14">
      <p:transition spd="slow" p14:dur="2000" advTm="5515"/>
    </mc:Choice>
    <mc:Fallback xmlns="">
      <p:transition spd="slow" advTm="5515"/>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Slika 1" descr="Ocean plastic waste polluting countries"/>
          <p:cNvPicPr/>
          <p:nvPr/>
        </p:nvPicPr>
        <p:blipFill rotWithShape="1">
          <a:blip r:embed="rId2" cstate="email">
            <a:extLst>
              <a:ext uri="{28A0092B-C50C-407E-A947-70E740481C1C}">
                <a14:useLocalDpi xmlns:a14="http://schemas.microsoft.com/office/drawing/2010/main"/>
              </a:ext>
            </a:extLst>
          </a:blip>
          <a:srcRect/>
          <a:stretch/>
        </p:blipFill>
        <p:spPr bwMode="auto">
          <a:xfrm>
            <a:off x="417944" y="216113"/>
            <a:ext cx="4455392" cy="5808519"/>
          </a:xfrm>
          <a:prstGeom prst="rect">
            <a:avLst/>
          </a:prstGeom>
          <a:noFill/>
          <a:ln>
            <a:noFill/>
          </a:ln>
        </p:spPr>
      </p:pic>
      <p:sp>
        <p:nvSpPr>
          <p:cNvPr id="3" name="Pravokotnik 2"/>
          <p:cNvSpPr/>
          <p:nvPr/>
        </p:nvSpPr>
        <p:spPr>
          <a:xfrm>
            <a:off x="117764" y="6024632"/>
            <a:ext cx="4537363" cy="646331"/>
          </a:xfrm>
          <a:prstGeom prst="rect">
            <a:avLst/>
          </a:prstGeom>
        </p:spPr>
        <p:txBody>
          <a:bodyPr wrap="square">
            <a:spAutoFit/>
          </a:bodyPr>
          <a:lstStyle/>
          <a:p>
            <a:r>
              <a:rPr lang="sl-SI" dirty="0"/>
              <a:t>https://www.visualcapitalist.com/cp/visualized-ocean-plastic-waste-pollution-by-country/</a:t>
            </a:r>
          </a:p>
        </p:txBody>
      </p:sp>
      <p:pic>
        <p:nvPicPr>
          <p:cNvPr id="5" name="Slika 4" descr="Single-use plastics have been classified as one of the world’s biggest environmental challenges by the United Nations"/>
          <p:cNvPicPr/>
          <p:nvPr/>
        </p:nvPicPr>
        <p:blipFill>
          <a:blip r:embed="rId3" cstate="email">
            <a:extLst>
              <a:ext uri="{28A0092B-C50C-407E-A947-70E740481C1C}">
                <a14:useLocalDpi xmlns:a14="http://schemas.microsoft.com/office/drawing/2010/main"/>
              </a:ext>
            </a:extLst>
          </a:blip>
          <a:srcRect/>
          <a:stretch>
            <a:fillRect/>
          </a:stretch>
        </p:blipFill>
        <p:spPr bwMode="auto">
          <a:xfrm>
            <a:off x="5070764" y="332509"/>
            <a:ext cx="6598227" cy="5138125"/>
          </a:xfrm>
          <a:prstGeom prst="rect">
            <a:avLst/>
          </a:prstGeom>
          <a:noFill/>
          <a:ln>
            <a:noFill/>
          </a:ln>
        </p:spPr>
      </p:pic>
      <p:sp>
        <p:nvSpPr>
          <p:cNvPr id="6" name="Pravokotnik 5"/>
          <p:cNvSpPr/>
          <p:nvPr/>
        </p:nvSpPr>
        <p:spPr>
          <a:xfrm>
            <a:off x="5448301" y="5470634"/>
            <a:ext cx="6096000" cy="1200329"/>
          </a:xfrm>
          <a:prstGeom prst="rect">
            <a:avLst/>
          </a:prstGeom>
        </p:spPr>
        <p:txBody>
          <a:bodyPr>
            <a:spAutoFit/>
          </a:bodyPr>
          <a:lstStyle/>
          <a:p>
            <a:r>
              <a:rPr lang="sl-SI" dirty="0"/>
              <a:t>Problematična je plastika za enkratno uporabo</a:t>
            </a:r>
          </a:p>
          <a:p>
            <a:endParaRPr lang="sl-SI" dirty="0"/>
          </a:p>
          <a:p>
            <a:r>
              <a:rPr lang="sl-SI" dirty="0"/>
              <a:t>https://www.independent.co.uk/climate-change/news/china-plastic-single-use-phase-out-a9290956.html</a:t>
            </a:r>
          </a:p>
        </p:txBody>
      </p:sp>
    </p:spTree>
    <p:extLst>
      <p:ext uri="{BB962C8B-B14F-4D97-AF65-F5344CB8AC3E}">
        <p14:creationId xmlns:p14="http://schemas.microsoft.com/office/powerpoint/2010/main" val="1416883715"/>
      </p:ext>
    </p:extLst>
  </p:cSld>
  <p:clrMapOvr>
    <a:masterClrMapping/>
  </p:clrMapOvr>
  <mc:AlternateContent xmlns:mc="http://schemas.openxmlformats.org/markup-compatibility/2006" xmlns:p14="http://schemas.microsoft.com/office/powerpoint/2010/main">
    <mc:Choice Requires="p14">
      <p:transition spd="slow" p14:dur="2000" advTm="5708"/>
    </mc:Choice>
    <mc:Fallback xmlns="">
      <p:transition spd="slow" advTm="5708"/>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63000">
              <a:schemeClr val="accent6">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Pravokotnik 1"/>
          <p:cNvSpPr/>
          <p:nvPr/>
        </p:nvSpPr>
        <p:spPr>
          <a:xfrm>
            <a:off x="415637" y="228599"/>
            <a:ext cx="11263745" cy="6224140"/>
          </a:xfrm>
          <a:prstGeom prst="rect">
            <a:avLst/>
          </a:prstGeom>
        </p:spPr>
        <p:txBody>
          <a:bodyPr wrap="square">
            <a:spAutoFit/>
          </a:bodyPr>
          <a:lstStyle/>
          <a:p>
            <a:pPr>
              <a:lnSpc>
                <a:spcPct val="107000"/>
              </a:lnSpc>
              <a:spcAft>
                <a:spcPts val="800"/>
              </a:spcAft>
            </a:pPr>
            <a:r>
              <a:rPr lang="sl-SI" sz="2800" dirty="0">
                <a:ea typeface="Times New Roman" panose="02020603050405020304" pitchFamily="18" charset="0"/>
                <a:cs typeface="Times New Roman" panose="02020603050405020304" pitchFamily="18" charset="0"/>
              </a:rPr>
              <a:t>Generalni sekretar Združenih narodov António </a:t>
            </a:r>
            <a:r>
              <a:rPr lang="sl-SI" sz="2800" dirty="0" err="1">
                <a:ea typeface="Times New Roman" panose="02020603050405020304" pitchFamily="18" charset="0"/>
                <a:cs typeface="Times New Roman" panose="02020603050405020304" pitchFamily="18" charset="0"/>
              </a:rPr>
              <a:t>Guterres</a:t>
            </a:r>
            <a:r>
              <a:rPr lang="sl-SI" sz="2800" dirty="0">
                <a:ea typeface="Times New Roman" panose="02020603050405020304" pitchFamily="18" charset="0"/>
                <a:cs typeface="Times New Roman" panose="02020603050405020304" pitchFamily="18" charset="0"/>
              </a:rPr>
              <a:t> je pred svetovnim dnevom okolja objavil video sporočilo, v katerem pravi, da lahko premagamo onesnaženje s plastiko, če ukrepamo zdaj.</a:t>
            </a:r>
            <a:endParaRPr lang="sl-SI" sz="2800" dirty="0">
              <a:ea typeface="Calibri" panose="020F0502020204030204" pitchFamily="34" charset="0"/>
              <a:cs typeface="Times New Roman" panose="02020603050405020304" pitchFamily="18" charset="0"/>
            </a:endParaRPr>
          </a:p>
          <a:p>
            <a:pPr algn="ctr">
              <a:lnSpc>
                <a:spcPct val="107000"/>
              </a:lnSpc>
              <a:spcAft>
                <a:spcPts val="800"/>
              </a:spcAft>
            </a:pPr>
            <a:endParaRPr lang="sl-SI" sz="2700" b="1" dirty="0">
              <a:ea typeface="Times New Roman" panose="02020603050405020304" pitchFamily="18" charset="0"/>
              <a:cs typeface="Calibri" panose="020F0502020204030204" pitchFamily="34" charset="0"/>
            </a:endParaRPr>
          </a:p>
          <a:p>
            <a:pPr algn="ctr">
              <a:lnSpc>
                <a:spcPct val="107000"/>
              </a:lnSpc>
              <a:spcAft>
                <a:spcPts val="800"/>
              </a:spcAft>
            </a:pPr>
            <a:r>
              <a:rPr lang="sl-SI" sz="3200" b="1" dirty="0">
                <a:ea typeface="Times New Roman" panose="02020603050405020304" pitchFamily="18" charset="0"/>
                <a:cs typeface="Calibri" panose="020F0502020204030204" pitchFamily="34" charset="0"/>
              </a:rPr>
              <a:t>Generalni sekretar</a:t>
            </a:r>
            <a:endParaRPr lang="sl-SI" sz="3200" dirty="0">
              <a:ea typeface="Calibri" panose="020F0502020204030204" pitchFamily="34" charset="0"/>
              <a:cs typeface="Calibri" panose="020F0502020204030204" pitchFamily="34" charset="0"/>
            </a:endParaRPr>
          </a:p>
          <a:p>
            <a:pPr algn="ctr">
              <a:lnSpc>
                <a:spcPct val="107000"/>
              </a:lnSpc>
              <a:spcAft>
                <a:spcPts val="800"/>
              </a:spcAft>
            </a:pPr>
            <a:r>
              <a:rPr lang="sl-SI" sz="3200" b="1" kern="1800" dirty="0">
                <a:ea typeface="Times New Roman" panose="02020603050405020304" pitchFamily="18" charset="0"/>
                <a:cs typeface="Calibri" panose="020F0502020204030204" pitchFamily="34" charset="0"/>
              </a:rPr>
              <a:t>Poslanica ob svetovnem dnevu okolja</a:t>
            </a:r>
            <a:endParaRPr lang="sl-SI" sz="3200" dirty="0">
              <a:ea typeface="Calibri" panose="020F0502020204030204" pitchFamily="34" charset="0"/>
              <a:cs typeface="Calibri" panose="020F0502020204030204" pitchFamily="34" charset="0"/>
            </a:endParaRPr>
          </a:p>
          <a:p>
            <a:pPr>
              <a:lnSpc>
                <a:spcPct val="107000"/>
              </a:lnSpc>
              <a:spcAft>
                <a:spcPts val="800"/>
              </a:spcAft>
            </a:pPr>
            <a:r>
              <a:rPr lang="sl-SI" sz="3200" dirty="0">
                <a:ea typeface="Times New Roman" panose="02020603050405020304" pitchFamily="18" charset="0"/>
                <a:cs typeface="Calibri" panose="020F0502020204030204" pitchFamily="34" charset="0"/>
              </a:rPr>
              <a:t>Svetovni dan okolja je poziv k boju proti onesnaževanju s plastiko.</a:t>
            </a:r>
            <a:endParaRPr lang="sl-SI" sz="3200" dirty="0">
              <a:ea typeface="Calibri" panose="020F0502020204030204" pitchFamily="34" charset="0"/>
              <a:cs typeface="Calibri" panose="020F0502020204030204" pitchFamily="34" charset="0"/>
            </a:endParaRPr>
          </a:p>
          <a:p>
            <a:pPr algn="just">
              <a:lnSpc>
                <a:spcPct val="107000"/>
              </a:lnSpc>
              <a:spcAft>
                <a:spcPts val="800"/>
              </a:spcAft>
            </a:pPr>
            <a:r>
              <a:rPr lang="sl-SI" sz="3200" dirty="0">
                <a:solidFill>
                  <a:srgbClr val="0033CC"/>
                </a:solidFill>
                <a:ea typeface="Times New Roman" panose="02020603050405020304" pitchFamily="18" charset="0"/>
                <a:cs typeface="Calibri" panose="020F0502020204030204" pitchFamily="34" charset="0"/>
              </a:rPr>
              <a:t>Vsako leto se na svetu proizvede več kot 400 milijonov ton plastike, od katere se tretjina uporabi le enkrat.</a:t>
            </a:r>
            <a:endParaRPr lang="sl-SI" sz="3200" dirty="0">
              <a:solidFill>
                <a:srgbClr val="0033CC"/>
              </a:solidFill>
              <a:ea typeface="Calibri" panose="020F0502020204030204" pitchFamily="34" charset="0"/>
              <a:cs typeface="Calibri" panose="020F0502020204030204" pitchFamily="34" charset="0"/>
            </a:endParaRPr>
          </a:p>
          <a:p>
            <a:pPr>
              <a:lnSpc>
                <a:spcPct val="107000"/>
              </a:lnSpc>
              <a:spcAft>
                <a:spcPts val="800"/>
              </a:spcAft>
            </a:pPr>
            <a:r>
              <a:rPr lang="sl-SI" sz="3200" dirty="0">
                <a:ea typeface="Times New Roman" panose="02020603050405020304" pitchFamily="18" charset="0"/>
                <a:cs typeface="Calibri" panose="020F0502020204030204" pitchFamily="34" charset="0"/>
              </a:rPr>
              <a:t>Vsak dan se v naše oceane, reke in jezera odvrže več kot 2.000 tovornjakov smeti, polnih plastike.</a:t>
            </a:r>
            <a:endParaRPr lang="sl-SI" sz="3200" dirty="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89384534"/>
      </p:ext>
    </p:extLst>
  </p:cSld>
  <p:clrMapOvr>
    <a:masterClrMapping/>
  </p:clrMapOvr>
  <mc:AlternateContent xmlns:mc="http://schemas.openxmlformats.org/markup-compatibility/2006" xmlns:p14="http://schemas.microsoft.com/office/powerpoint/2010/main">
    <mc:Choice Requires="p14">
      <p:transition spd="slow" p14:dur="2000" advTm="7148"/>
    </mc:Choice>
    <mc:Fallback xmlns="">
      <p:transition spd="slow" advTm="7148"/>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p:cNvSpPr/>
          <p:nvPr/>
        </p:nvSpPr>
        <p:spPr>
          <a:xfrm>
            <a:off x="533401" y="736074"/>
            <a:ext cx="10927772" cy="5644109"/>
          </a:xfrm>
          <a:prstGeom prst="rect">
            <a:avLst/>
          </a:prstGeom>
          <a:gradFill>
            <a:gsLst>
              <a:gs pos="63000">
                <a:schemeClr val="accent6">
                  <a:lumMod val="40000"/>
                  <a:lumOff val="60000"/>
                  <a:alpha val="24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a:spAutoFit/>
          </a:bodyPr>
          <a:lstStyle/>
          <a:p>
            <a:pPr algn="just">
              <a:lnSpc>
                <a:spcPct val="107000"/>
              </a:lnSpc>
              <a:spcAft>
                <a:spcPts val="800"/>
              </a:spcAft>
            </a:pPr>
            <a:r>
              <a:rPr lang="sl-SI" sz="3200" dirty="0">
                <a:ea typeface="Times New Roman" panose="02020603050405020304" pitchFamily="18" charset="0"/>
                <a:cs typeface="Calibri" panose="020F0502020204030204" pitchFamily="34" charset="0"/>
              </a:rPr>
              <a:t>Posledice so katastrofalne.</a:t>
            </a:r>
            <a:endParaRPr lang="sl-SI" sz="3200" dirty="0">
              <a:ea typeface="Calibri" panose="020F0502020204030204" pitchFamily="34" charset="0"/>
              <a:cs typeface="Calibri" panose="020F0502020204030204" pitchFamily="34" charset="0"/>
            </a:endParaRPr>
          </a:p>
          <a:p>
            <a:pPr algn="just">
              <a:lnSpc>
                <a:spcPct val="107000"/>
              </a:lnSpc>
              <a:spcAft>
                <a:spcPts val="800"/>
              </a:spcAft>
            </a:pPr>
            <a:r>
              <a:rPr lang="sl-SI" sz="3200" dirty="0" err="1">
                <a:solidFill>
                  <a:srgbClr val="0033CC"/>
                </a:solidFill>
                <a:ea typeface="Times New Roman" panose="02020603050405020304" pitchFamily="18" charset="0"/>
                <a:cs typeface="Calibri" panose="020F0502020204030204" pitchFamily="34" charset="0"/>
              </a:rPr>
              <a:t>Mikroplastika</a:t>
            </a:r>
            <a:r>
              <a:rPr lang="sl-SI" sz="3200" dirty="0">
                <a:solidFill>
                  <a:srgbClr val="0033CC"/>
                </a:solidFill>
                <a:ea typeface="Times New Roman" panose="02020603050405020304" pitchFamily="18" charset="0"/>
                <a:cs typeface="Calibri" panose="020F0502020204030204" pitchFamily="34" charset="0"/>
              </a:rPr>
              <a:t> se znajde v hrani, ki jo jemo, v vodi, ki jo pijemo, in v zraku, ki ga dihamo.</a:t>
            </a:r>
          </a:p>
          <a:p>
            <a:pPr algn="just">
              <a:lnSpc>
                <a:spcPct val="107000"/>
              </a:lnSpc>
              <a:spcAft>
                <a:spcPts val="800"/>
              </a:spcAft>
            </a:pPr>
            <a:r>
              <a:rPr lang="sl-SI" sz="3200" dirty="0">
                <a:ea typeface="Times New Roman" panose="02020603050405020304" pitchFamily="18" charset="0"/>
                <a:cs typeface="Calibri" panose="020F0502020204030204" pitchFamily="34" charset="0"/>
              </a:rPr>
              <a:t>Plastika je izdelana iz fosilnih goriv - več plastike proizvedemo, več fosilnih goriv porabimo in podnebno krizo samo še poslabšujemo.</a:t>
            </a:r>
            <a:endParaRPr lang="sl-SI" sz="3200" dirty="0">
              <a:ea typeface="Calibri" panose="020F0502020204030204" pitchFamily="34" charset="0"/>
              <a:cs typeface="Calibri" panose="020F0502020204030204" pitchFamily="34" charset="0"/>
            </a:endParaRPr>
          </a:p>
          <a:p>
            <a:pPr algn="just">
              <a:lnSpc>
                <a:spcPct val="107000"/>
              </a:lnSpc>
              <a:spcAft>
                <a:spcPts val="800"/>
              </a:spcAft>
            </a:pPr>
            <a:r>
              <a:rPr lang="sl-SI" sz="3200" dirty="0">
                <a:solidFill>
                  <a:srgbClr val="0033CC"/>
                </a:solidFill>
                <a:ea typeface="Times New Roman" panose="02020603050405020304" pitchFamily="18" charset="0"/>
                <a:cs typeface="Calibri" panose="020F0502020204030204" pitchFamily="34" charset="0"/>
              </a:rPr>
              <a:t>Kljub temu imamo rešitve.</a:t>
            </a:r>
            <a:endParaRPr lang="sl-SI" sz="3200" dirty="0">
              <a:solidFill>
                <a:srgbClr val="0033CC"/>
              </a:solidFill>
              <a:ea typeface="Calibri" panose="020F0502020204030204" pitchFamily="34" charset="0"/>
              <a:cs typeface="Calibri" panose="020F0502020204030204" pitchFamily="34" charset="0"/>
            </a:endParaRPr>
          </a:p>
          <a:p>
            <a:pPr algn="just">
              <a:lnSpc>
                <a:spcPct val="107000"/>
              </a:lnSpc>
              <a:spcAft>
                <a:spcPts val="800"/>
              </a:spcAft>
            </a:pPr>
            <a:r>
              <a:rPr lang="sl-SI" sz="3200" dirty="0">
                <a:ea typeface="Times New Roman" panose="02020603050405020304" pitchFamily="18" charset="0"/>
                <a:cs typeface="Calibri" panose="020F0502020204030204" pitchFamily="34" charset="0"/>
              </a:rPr>
              <a:t>Svetovna skupnost se je lani začela pogajati o pravno zavezujočem sporazumu za odpravo onesnaževanja s plastiko.</a:t>
            </a:r>
            <a:endParaRPr lang="sl-SI" sz="3200" dirty="0">
              <a:ea typeface="Calibri" panose="020F0502020204030204" pitchFamily="34" charset="0"/>
              <a:cs typeface="Calibri" panose="020F0502020204030204" pitchFamily="34" charset="0"/>
            </a:endParaRPr>
          </a:p>
          <a:p>
            <a:pPr algn="just">
              <a:lnSpc>
                <a:spcPct val="107000"/>
              </a:lnSpc>
              <a:spcAft>
                <a:spcPts val="800"/>
              </a:spcAft>
            </a:pPr>
            <a:endParaRPr lang="sl-SI" dirty="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50012090"/>
      </p:ext>
    </p:extLst>
  </p:cSld>
  <p:clrMapOvr>
    <a:masterClrMapping/>
  </p:clrMapOvr>
  <mc:AlternateContent xmlns:mc="http://schemas.openxmlformats.org/markup-compatibility/2006" xmlns:p14="http://schemas.microsoft.com/office/powerpoint/2010/main">
    <mc:Choice Requires="p14">
      <p:transition spd="slow" p14:dur="2000" advTm="7033"/>
    </mc:Choice>
    <mc:Fallback xmlns="">
      <p:transition spd="slow" advTm="7033"/>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Pravokotnik 1"/>
          <p:cNvSpPr/>
          <p:nvPr/>
        </p:nvSpPr>
        <p:spPr>
          <a:xfrm>
            <a:off x="498764" y="500104"/>
            <a:ext cx="11180619" cy="6035563"/>
          </a:xfrm>
          <a:prstGeom prst="rect">
            <a:avLst/>
          </a:prstGeom>
        </p:spPr>
        <p:txBody>
          <a:bodyPr wrap="square">
            <a:spAutoFit/>
          </a:bodyPr>
          <a:lstStyle/>
          <a:p>
            <a:pPr algn="just">
              <a:lnSpc>
                <a:spcPct val="107000"/>
              </a:lnSpc>
              <a:spcAft>
                <a:spcPts val="800"/>
              </a:spcAft>
            </a:pPr>
            <a:r>
              <a:rPr lang="sl-SI" sz="3200" dirty="0">
                <a:latin typeface="Calibri" panose="020F0502020204030204" pitchFamily="34" charset="0"/>
                <a:ea typeface="Times New Roman" panose="02020603050405020304" pitchFamily="18" charset="0"/>
                <a:cs typeface="Calibri" panose="020F0502020204030204" pitchFamily="34" charset="0"/>
              </a:rPr>
              <a:t>To je obetaven prvi korak, vendar moramo pri tem vsi sodelovati.</a:t>
            </a:r>
            <a:endParaRPr lang="sl-SI" sz="3200" dirty="0">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800"/>
              </a:spcAft>
            </a:pPr>
            <a:r>
              <a:rPr lang="sl-SI" sz="3200" dirty="0">
                <a:solidFill>
                  <a:srgbClr val="0033CC"/>
                </a:solidFill>
                <a:latin typeface="Calibri" panose="020F0502020204030204" pitchFamily="34" charset="0"/>
                <a:ea typeface="Times New Roman" panose="02020603050405020304" pitchFamily="18" charset="0"/>
                <a:cs typeface="Calibri" panose="020F0502020204030204" pitchFamily="34" charset="0"/>
              </a:rPr>
              <a:t>Novo poročilo Programa ZN za okolje kaže, da lahko onesnaževanje s plastiko do leta 2040 zmanjšamo za 80 odstotkov, če že zdaj ukrepamo na področju ponovne rabe, recikliranja in preusmeritve od plastike.</a:t>
            </a:r>
            <a:endParaRPr lang="sl-SI" sz="3200" dirty="0">
              <a:solidFill>
                <a:srgbClr val="0033CC"/>
              </a:solidFill>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800"/>
              </a:spcAft>
            </a:pPr>
            <a:r>
              <a:rPr lang="sl-SI" sz="3200" dirty="0">
                <a:latin typeface="Calibri" panose="020F0502020204030204" pitchFamily="34" charset="0"/>
                <a:ea typeface="Times New Roman" panose="02020603050405020304" pitchFamily="18" charset="0"/>
                <a:cs typeface="Calibri" panose="020F0502020204030204" pitchFamily="34" charset="0"/>
              </a:rPr>
              <a:t>Vlade, podjetja in potrošniki moramo delovati enotno, da se znebimo odvisnosti od plastike, se zavzemati za stanje brez odpadkov in resnično graditi krožno gospodarstvo.</a:t>
            </a:r>
            <a:endParaRPr lang="sl-SI" sz="3200" dirty="0">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800"/>
              </a:spcAft>
            </a:pPr>
            <a:r>
              <a:rPr lang="sl-SI" sz="3200" dirty="0">
                <a:solidFill>
                  <a:srgbClr val="0033CC"/>
                </a:solidFill>
                <a:latin typeface="Calibri" panose="020F0502020204030204" pitchFamily="34" charset="0"/>
                <a:ea typeface="Times New Roman" panose="02020603050405020304" pitchFamily="18" charset="0"/>
                <a:cs typeface="Calibri" panose="020F0502020204030204" pitchFamily="34" charset="0"/>
              </a:rPr>
              <a:t>Dajmo skupaj oblikovati bolj čisto, zdravo in trajnostno prihodnost za vse.</a:t>
            </a:r>
            <a:endParaRPr lang="sl-SI" sz="3200" dirty="0">
              <a:solidFill>
                <a:srgbClr val="0033CC"/>
              </a:solidFill>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800"/>
              </a:spcAft>
            </a:pPr>
            <a:r>
              <a:rPr lang="sl-SI" sz="1600" dirty="0">
                <a:latin typeface="Calibri" panose="020F0502020204030204" pitchFamily="34" charset="0"/>
                <a:ea typeface="Calibri" panose="020F0502020204030204" pitchFamily="34" charset="0"/>
                <a:cs typeface="Times New Roman" panose="02020603050405020304" pitchFamily="18" charset="0"/>
              </a:rPr>
              <a:t>Vir: </a:t>
            </a:r>
            <a:r>
              <a:rPr lang="sl-SI" sz="1600" u="sng"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2"/>
              </a:rPr>
              <a:t>https://unis.unvienna.org/unis/sl/pressrels/2023/unissgsm1317.html</a:t>
            </a:r>
            <a:endParaRPr lang="sl-SI" sz="16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03918257"/>
      </p:ext>
    </p:extLst>
  </p:cSld>
  <p:clrMapOvr>
    <a:masterClrMapping/>
  </p:clrMapOvr>
  <mc:AlternateContent xmlns:mc="http://schemas.openxmlformats.org/markup-compatibility/2006" xmlns:p14="http://schemas.microsoft.com/office/powerpoint/2010/main">
    <mc:Choice Requires="p14">
      <p:transition spd="slow" p14:dur="2000" advTm="8899"/>
    </mc:Choice>
    <mc:Fallback xmlns="">
      <p:transition spd="slow" advTm="8899"/>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p:cNvSpPr/>
          <p:nvPr/>
        </p:nvSpPr>
        <p:spPr>
          <a:xfrm>
            <a:off x="1101593" y="646606"/>
            <a:ext cx="5001177" cy="646331"/>
          </a:xfrm>
          <a:prstGeom prst="rect">
            <a:avLst/>
          </a:prstGeom>
        </p:spPr>
        <p:txBody>
          <a:bodyPr wrap="none">
            <a:spAutoFit/>
          </a:bodyPr>
          <a:lstStyle/>
          <a:p>
            <a:r>
              <a:rPr lang="sl-SI" dirty="0">
                <a:hlinkClick r:id="rId3"/>
              </a:rPr>
              <a:t>https://www.youtube.com/watch?v=WpoSrMpiu-U</a:t>
            </a:r>
            <a:endParaRPr lang="sl-SI" dirty="0"/>
          </a:p>
          <a:p>
            <a:endParaRPr lang="sl-SI" dirty="0"/>
          </a:p>
        </p:txBody>
      </p:sp>
      <p:pic>
        <p:nvPicPr>
          <p:cNvPr id="3" name="Predstavnost v spletu 2" title="World Environment Day 2023 Theme | Beat Plastic Pollution | Best World Environment Day Speech">
            <a:hlinkClick r:id="" action="ppaction://media"/>
            <a:extLst>
              <a:ext uri="{FF2B5EF4-FFF2-40B4-BE49-F238E27FC236}">
                <a16:creationId xmlns:a16="http://schemas.microsoft.com/office/drawing/2014/main" id="{0B792868-CF1B-4268-8A59-3D62AB544D93}"/>
              </a:ext>
            </a:extLst>
          </p:cNvPr>
          <p:cNvPicPr>
            <a:picLocks noRot="1" noChangeAspect="1"/>
          </p:cNvPicPr>
          <p:nvPr>
            <a:videoFile r:link="rId1"/>
          </p:nvPr>
        </p:nvPicPr>
        <p:blipFill>
          <a:blip r:embed="rId4"/>
          <a:stretch>
            <a:fillRect/>
          </a:stretch>
        </p:blipFill>
        <p:spPr>
          <a:xfrm>
            <a:off x="947956" y="520355"/>
            <a:ext cx="10293292" cy="5815710"/>
          </a:xfrm>
          <a:prstGeom prst="rect">
            <a:avLst/>
          </a:prstGeom>
        </p:spPr>
      </p:pic>
    </p:spTree>
    <p:extLst>
      <p:ext uri="{BB962C8B-B14F-4D97-AF65-F5344CB8AC3E}">
        <p14:creationId xmlns:p14="http://schemas.microsoft.com/office/powerpoint/2010/main" val="4258679031"/>
      </p:ext>
    </p:extLst>
  </p:cSld>
  <p:clrMapOvr>
    <a:masterClrMapping/>
  </p:clrMapOvr>
  <mc:AlternateContent xmlns:mc="http://schemas.openxmlformats.org/markup-compatibility/2006" xmlns:p14="http://schemas.microsoft.com/office/powerpoint/2010/main">
    <mc:Choice Requires="p14">
      <p:transition spd="slow" p14:dur="2000" advTm="4572"/>
    </mc:Choice>
    <mc:Fallback xmlns="">
      <p:transition spd="slow" advTm="4572"/>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3"/>
                </p:tgtEl>
              </p:cMediaNode>
            </p:video>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3"/>
                                        </p:tgtEl>
                                      </p:cBhvr>
                                    </p:cmd>
                                  </p:childTnLst>
                                </p:cTn>
                              </p:par>
                            </p:childTnLst>
                          </p:cTn>
                        </p:par>
                      </p:childTnLst>
                    </p:cTn>
                  </p:par>
                </p:childTnLst>
              </p:cTn>
              <p:nextCondLst>
                <p:cond evt="onClick" delay="0">
                  <p:tgtEl>
                    <p:spTgt spid="3"/>
                  </p:tgtEl>
                </p:cond>
              </p:nextCondLst>
            </p:seq>
          </p:childTnLst>
        </p:cTn>
      </p:par>
    </p:tnLst>
  </p:timing>
</p:sld>
</file>

<file path=ppt/theme/theme1.xml><?xml version="1.0" encoding="utf-8"?>
<a:theme xmlns:a="http://schemas.openxmlformats.org/drawingml/2006/main" name="Officeova tema">
  <a:themeElements>
    <a:clrScheme name="Pisarn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isarn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Organic</Template>
  <TotalTime>230</TotalTime>
  <Words>441</Words>
  <Application>Microsoft Office PowerPoint</Application>
  <PresentationFormat>Širokozaslonsko</PresentationFormat>
  <Paragraphs>30</Paragraphs>
  <Slides>8</Slides>
  <Notes>0</Notes>
  <HiddenSlides>0</HiddenSlides>
  <MMClips>1</MMClips>
  <ScaleCrop>false</ScaleCrop>
  <HeadingPairs>
    <vt:vector size="6" baseType="variant">
      <vt:variant>
        <vt:lpstr>Uporabljene pisave</vt:lpstr>
      </vt:variant>
      <vt:variant>
        <vt:i4>4</vt:i4>
      </vt:variant>
      <vt:variant>
        <vt:lpstr>Tema</vt:lpstr>
      </vt:variant>
      <vt:variant>
        <vt:i4>1</vt:i4>
      </vt:variant>
      <vt:variant>
        <vt:lpstr>Naslovi diapozitivov</vt:lpstr>
      </vt:variant>
      <vt:variant>
        <vt:i4>8</vt:i4>
      </vt:variant>
    </vt:vector>
  </HeadingPairs>
  <TitlesOfParts>
    <vt:vector size="13" baseType="lpstr">
      <vt:lpstr>Arial</vt:lpstr>
      <vt:lpstr>Calibri</vt:lpstr>
      <vt:lpstr>Calibri Light</vt:lpstr>
      <vt:lpstr>Gabriola</vt:lpstr>
      <vt:lpstr>Officeova tema</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vector>
  </TitlesOfParts>
  <Company>MIZS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PowerPointova predstavitev</dc:title>
  <dc:creator>učitelj</dc:creator>
  <cp:lastModifiedBy>Izidor Gabrijel</cp:lastModifiedBy>
  <cp:revision>20</cp:revision>
  <dcterms:created xsi:type="dcterms:W3CDTF">2023-06-01T20:11:28Z</dcterms:created>
  <dcterms:modified xsi:type="dcterms:W3CDTF">2023-06-06T14:36:39Z</dcterms:modified>
</cp:coreProperties>
</file>