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6/7/2023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www.youtube.com/watch?v=IiWIEfwws8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50454" y="3900073"/>
            <a:ext cx="7165877" cy="985826"/>
          </a:xfrm>
        </p:spPr>
        <p:txBody>
          <a:bodyPr/>
          <a:lstStyle/>
          <a:p>
            <a:r>
              <a:rPr lang="sl-SI" dirty="0">
                <a:latin typeface="Arial" panose="020B0604020202020204" pitchFamily="34" charset="0"/>
                <a:cs typeface="Arial" panose="020B0604020202020204" pitchFamily="34" charset="0"/>
              </a:rPr>
              <a:t>DRŽAVNI PRAZNIK</a:t>
            </a:r>
            <a:r>
              <a:rPr lang="sl-SI" dirty="0"/>
              <a:t>, 8. 6. 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14634" y="1985854"/>
            <a:ext cx="9070848" cy="457201"/>
          </a:xfrm>
        </p:spPr>
        <p:txBody>
          <a:bodyPr>
            <a:noAutofit/>
          </a:bodyPr>
          <a:lstStyle/>
          <a:p>
            <a:r>
              <a:rPr lang="sl-SI" sz="48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 Primoža Trubarja</a:t>
            </a:r>
            <a:endParaRPr lang="en-GB" sz="4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0116" y="1887681"/>
            <a:ext cx="2464145" cy="238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095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123824" y="308577"/>
            <a:ext cx="8531352" cy="6382512"/>
          </a:xfrm>
        </p:spPr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9206248" y="547351"/>
            <a:ext cx="2590800" cy="5801933"/>
          </a:xfrm>
        </p:spPr>
        <p:txBody>
          <a:bodyPr>
            <a:normAutofit/>
          </a:bodyPr>
          <a:lstStyle/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Življenjepis Primoža Trubarja: 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1516" y="2420380"/>
            <a:ext cx="2220263" cy="3471955"/>
          </a:xfrm>
          <a:prstGeom prst="rect">
            <a:avLst/>
          </a:prstGeom>
        </p:spPr>
      </p:pic>
      <p:sp>
        <p:nvSpPr>
          <p:cNvPr id="6" name="Pravokotnik 5"/>
          <p:cNvSpPr/>
          <p:nvPr/>
        </p:nvSpPr>
        <p:spPr>
          <a:xfrm>
            <a:off x="309093" y="1043190"/>
            <a:ext cx="8834907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Ø"/>
            </a:pPr>
            <a:endParaRPr lang="sl-SI" altLang="sl-SI" dirty="0">
              <a:solidFill>
                <a:srgbClr val="000000"/>
              </a:solidFill>
              <a:latin typeface="Arial"/>
            </a:endParaRPr>
          </a:p>
          <a:p>
            <a:pPr marL="457200" lvl="0" indent="-45720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Ø"/>
            </a:pPr>
            <a:endParaRPr lang="sl-SI" altLang="sl-SI" dirty="0">
              <a:solidFill>
                <a:srgbClr val="000000"/>
              </a:solidFill>
              <a:latin typeface="Arial"/>
            </a:endParaRPr>
          </a:p>
          <a:p>
            <a:pPr marL="457200" lvl="0" indent="-45720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Ø"/>
            </a:pPr>
            <a:endParaRPr lang="sl-SI" altLang="sl-SI" dirty="0">
              <a:solidFill>
                <a:srgbClr val="000000"/>
              </a:solidFill>
              <a:latin typeface="Arial"/>
            </a:endParaRPr>
          </a:p>
          <a:p>
            <a:pPr marL="457200" lvl="0" indent="-45720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Ø"/>
            </a:pPr>
            <a:r>
              <a:rPr lang="sl-SI" altLang="sl-SI" dirty="0">
                <a:solidFill>
                  <a:srgbClr val="000000"/>
                </a:solidFill>
                <a:latin typeface="Arial"/>
              </a:rPr>
              <a:t>Rodil na Rašici, domnevno 8. junij 1508. Od tod tudi praznik, ki ga praznujemo zadnjih devet let.</a:t>
            </a:r>
          </a:p>
          <a:p>
            <a:pPr marL="457200" lvl="0" indent="-45720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Ø"/>
            </a:pPr>
            <a:r>
              <a:rPr lang="sl-SI" altLang="sl-SI" dirty="0">
                <a:solidFill>
                  <a:srgbClr val="000000"/>
                </a:solidFill>
                <a:latin typeface="Arial"/>
              </a:rPr>
              <a:t>Je začetnik slovenske književnosti.</a:t>
            </a:r>
          </a:p>
          <a:p>
            <a:pPr marL="457200" lvl="0" indent="-45720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Ø"/>
            </a:pPr>
            <a:r>
              <a:rPr lang="sl-SI" altLang="sl-SI" dirty="0">
                <a:solidFill>
                  <a:srgbClr val="000000"/>
                </a:solidFill>
                <a:latin typeface="Arial"/>
              </a:rPr>
              <a:t>Prvi slovenski pisatelj.</a:t>
            </a:r>
          </a:p>
          <a:p>
            <a:pPr marL="457200" lvl="0" indent="-45720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Ø"/>
            </a:pPr>
            <a:r>
              <a:rPr lang="sl-SI" altLang="sl-SI" dirty="0">
                <a:solidFill>
                  <a:srgbClr val="000000"/>
                </a:solidFill>
                <a:latin typeface="Arial"/>
              </a:rPr>
              <a:t>Šolanje na Reki, v Salzburgu..</a:t>
            </a:r>
          </a:p>
          <a:p>
            <a:pPr marL="457200" lvl="0" indent="-45720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Ø"/>
            </a:pPr>
            <a:r>
              <a:rPr lang="sl-SI" altLang="sl-SI" dirty="0">
                <a:solidFill>
                  <a:srgbClr val="000000"/>
                </a:solidFill>
                <a:latin typeface="Arial"/>
              </a:rPr>
              <a:t>Nadaljevanje študija v Trstu pri tržaškem pri škofu </a:t>
            </a:r>
            <a:r>
              <a:rPr lang="sl-SI" altLang="sl-SI" dirty="0" err="1">
                <a:solidFill>
                  <a:srgbClr val="000000"/>
                </a:solidFill>
                <a:latin typeface="Arial"/>
              </a:rPr>
              <a:t>Bonomu</a:t>
            </a:r>
            <a:r>
              <a:rPr lang="sl-SI" altLang="sl-SI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457200" lvl="0" indent="-45720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Ø"/>
            </a:pPr>
            <a:r>
              <a:rPr lang="sl-SI" altLang="sl-SI" dirty="0" err="1">
                <a:solidFill>
                  <a:srgbClr val="000000"/>
                </a:solidFill>
                <a:latin typeface="Arial"/>
              </a:rPr>
              <a:t>Bonomo</a:t>
            </a:r>
            <a:r>
              <a:rPr lang="sl-SI" altLang="sl-SI" dirty="0">
                <a:solidFill>
                  <a:srgbClr val="000000"/>
                </a:solidFill>
                <a:latin typeface="Arial"/>
              </a:rPr>
              <a:t> Trubarja posveti za duhovnika. </a:t>
            </a:r>
          </a:p>
          <a:p>
            <a:pPr marL="457200" lvl="0" indent="-45720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Ø"/>
            </a:pPr>
            <a:r>
              <a:rPr lang="sl-SI" altLang="sl-SI" dirty="0">
                <a:solidFill>
                  <a:srgbClr val="000000"/>
                </a:solidFill>
                <a:latin typeface="Arial"/>
              </a:rPr>
              <a:t>Trubar  nato postane protestantski pridigar v Laškem, nato pa še v  Ljubljani.</a:t>
            </a:r>
          </a:p>
          <a:p>
            <a:pPr marL="514350" lvl="0" indent="-51435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Ø"/>
            </a:pPr>
            <a:r>
              <a:rPr lang="sl-SI" altLang="sl-SI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Pobegnil je v Nemčijo, se poročil in imel več otrok.</a:t>
            </a:r>
          </a:p>
          <a:p>
            <a:pPr marL="514350" lvl="0" indent="-51435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Ø"/>
            </a:pPr>
            <a:r>
              <a:rPr lang="sl-SI" altLang="sl-SI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Smrt: v </a:t>
            </a:r>
            <a:r>
              <a:rPr lang="sl-SI" altLang="sl-SI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Derendingu</a:t>
            </a:r>
            <a:r>
              <a:rPr lang="sl-SI" altLang="sl-SI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l. 1586. Tam je tudi pokopan.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SzPct val="90000"/>
            </a:pPr>
            <a:endParaRPr lang="sl-SI" altLang="sl-SI" dirty="0">
              <a:solidFill>
                <a:srgbClr val="000000"/>
              </a:solidFill>
              <a:latin typeface="Arial"/>
            </a:endParaRP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SzPct val="90000"/>
            </a:pPr>
            <a:endParaRPr lang="sl-SI" altLang="sl-SI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0860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9296400" y="602974"/>
            <a:ext cx="2432304" cy="5652052"/>
          </a:xfrm>
        </p:spPr>
        <p:txBody>
          <a:bodyPr>
            <a:normAutofit/>
          </a:bodyPr>
          <a:lstStyle/>
          <a:p>
            <a:r>
              <a:rPr lang="sl-SI" sz="4000" dirty="0">
                <a:latin typeface="Arial" panose="020B0604020202020204" pitchFamily="34" charset="0"/>
                <a:cs typeface="Arial" panose="020B0604020202020204" pitchFamily="34" charset="0"/>
              </a:rPr>
              <a:t>DELA:</a:t>
            </a:r>
          </a:p>
          <a:p>
            <a:endParaRPr lang="sl-SI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5" descr="katekiz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0781" y="1216806"/>
            <a:ext cx="1620838" cy="258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Abecedn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0781" y="3799668"/>
            <a:ext cx="1712913" cy="256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ljeZBesedilom 10"/>
          <p:cNvSpPr txBox="1"/>
          <p:nvPr/>
        </p:nvSpPr>
        <p:spPr>
          <a:xfrm>
            <a:off x="980661" y="1099930"/>
            <a:ext cx="740796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Ø"/>
            </a:pPr>
            <a:r>
              <a:rPr lang="sl-SI" altLang="sl-SI" dirty="0">
                <a:solidFill>
                  <a:srgbClr val="000000"/>
                </a:solidFill>
                <a:latin typeface="Arial"/>
              </a:rPr>
              <a:t>Trubar je objavil 22 knjig v slovenskem jeziku, 2 v nemščini.</a:t>
            </a:r>
          </a:p>
          <a:p>
            <a:pPr marL="457200" lvl="0" indent="-45720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Ø"/>
            </a:pPr>
            <a:r>
              <a:rPr lang="sl-SI" altLang="sl-SI" dirty="0">
                <a:solidFill>
                  <a:srgbClr val="000000"/>
                </a:solidFill>
                <a:latin typeface="Arial"/>
              </a:rPr>
              <a:t>Katekizem, Abecednik, Ta prvi </a:t>
            </a:r>
            <a:r>
              <a:rPr lang="sl-SI" altLang="sl-SI" dirty="0" err="1">
                <a:solidFill>
                  <a:srgbClr val="000000"/>
                </a:solidFill>
                <a:latin typeface="Arial"/>
              </a:rPr>
              <a:t>dejli</a:t>
            </a:r>
            <a:r>
              <a:rPr lang="sl-SI" altLang="sl-SI" dirty="0">
                <a:solidFill>
                  <a:srgbClr val="000000"/>
                </a:solidFill>
                <a:latin typeface="Arial"/>
              </a:rPr>
              <a:t> </a:t>
            </a:r>
            <a:r>
              <a:rPr lang="sl-SI" altLang="sl-SI" dirty="0" err="1">
                <a:solidFill>
                  <a:srgbClr val="000000"/>
                </a:solidFill>
                <a:latin typeface="Arial"/>
              </a:rPr>
              <a:t>noviga</a:t>
            </a:r>
            <a:r>
              <a:rPr lang="sl-SI" altLang="sl-SI" dirty="0">
                <a:solidFill>
                  <a:srgbClr val="000000"/>
                </a:solidFill>
                <a:latin typeface="Arial"/>
              </a:rPr>
              <a:t> testamenta, Cerkovna </a:t>
            </a:r>
            <a:r>
              <a:rPr lang="sl-SI" altLang="sl-SI" dirty="0" err="1">
                <a:solidFill>
                  <a:srgbClr val="000000"/>
                </a:solidFill>
                <a:latin typeface="Arial"/>
              </a:rPr>
              <a:t>ordninga</a:t>
            </a:r>
            <a:r>
              <a:rPr lang="sl-SI" altLang="sl-SI" dirty="0">
                <a:solidFill>
                  <a:srgbClr val="000000"/>
                </a:solidFill>
                <a:latin typeface="Arial"/>
              </a:rPr>
              <a:t>…</a:t>
            </a:r>
          </a:p>
          <a:p>
            <a:pPr marL="457200" lvl="0" indent="-45720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Ø"/>
            </a:pPr>
            <a:r>
              <a:rPr lang="sl-SI" altLang="sl-SI" dirty="0">
                <a:solidFill>
                  <a:srgbClr val="000000"/>
                </a:solidFill>
                <a:latin typeface="Arial"/>
              </a:rPr>
              <a:t>Pisal tudi predgovore za knjige drugih avtorjev (10 v nemščini).</a:t>
            </a:r>
          </a:p>
          <a:p>
            <a:pPr marL="457200" lvl="0" indent="-45720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Ø"/>
            </a:pPr>
            <a:endParaRPr lang="sl-SI" altLang="sl-SI" dirty="0">
              <a:solidFill>
                <a:srgbClr val="000000"/>
              </a:solidFill>
              <a:latin typeface="Arial"/>
            </a:endParaRP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sl-SI" altLang="sl-SI" dirty="0">
                <a:solidFill>
                  <a:srgbClr val="000000"/>
                </a:solidFill>
                <a:latin typeface="Arial"/>
              </a:rPr>
              <a:t>                                   KATEKIZEM IN ABECEDNIK</a:t>
            </a:r>
          </a:p>
          <a:p>
            <a:pPr marL="285750" indent="-28575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</a:pPr>
            <a:r>
              <a:rPr lang="sl-SI" altLang="sl-SI" dirty="0">
                <a:solidFill>
                  <a:srgbClr val="000000"/>
                </a:solidFill>
                <a:latin typeface="Arial"/>
              </a:rPr>
              <a:t>Prvi slovenski knjigi. Izdal leta 1550.</a:t>
            </a:r>
          </a:p>
          <a:p>
            <a:pPr marL="285750" indent="-28575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</a:pPr>
            <a:r>
              <a:rPr lang="sl-SI" dirty="0">
                <a:solidFill>
                  <a:srgbClr val="222222"/>
                </a:solidFill>
                <a:latin typeface="Arial" panose="020B0604020202020204" pitchFamily="34" charset="0"/>
              </a:rPr>
              <a:t>KATEKIZEM vsebuje: protestantske nauke, šest pesmi, dve molitvi in pridigo o veri. S to knjižico je Trubar hotel učiti rojake protestantske vere.</a:t>
            </a:r>
            <a:endParaRPr lang="sl-SI" dirty="0"/>
          </a:p>
          <a:p>
            <a:pPr marL="285750" indent="-28575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</a:pPr>
            <a:r>
              <a:rPr lang="sl-SI" dirty="0">
                <a:solidFill>
                  <a:srgbClr val="222222"/>
                </a:solidFill>
                <a:latin typeface="Arial" panose="020B0604020202020204" pitchFamily="34" charset="0"/>
              </a:rPr>
              <a:t>ABECEDNIK, vsebuje osem listov, Trubar je napisal z namenom, da bi se rojaki iz njega naučili branja.</a:t>
            </a:r>
          </a:p>
          <a:p>
            <a:pPr marL="285750" indent="-28575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</a:pPr>
            <a:endParaRPr lang="sl-SI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285750" indent="-28575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</a:pPr>
            <a:r>
              <a:rPr lang="en-GB" dirty="0">
                <a:hlinkClick r:id="rId4"/>
              </a:rPr>
              <a:t>https://www.youtube.com/watch?v=IiWIEfwws8M</a:t>
            </a:r>
            <a:endParaRPr lang="sl-SI" dirty="0"/>
          </a:p>
          <a:p>
            <a:pPr marL="457200" lvl="0" indent="-457200" defTabSz="914400" fontAlgn="base">
              <a:spcBef>
                <a:spcPct val="20000"/>
              </a:spcBef>
              <a:spcAft>
                <a:spcPct val="0"/>
              </a:spcAft>
              <a:buSzPct val="90000"/>
              <a:buFont typeface="Wingdings" panose="05000000000000000000" pitchFamily="2" charset="2"/>
              <a:buChar char="Ø"/>
            </a:pPr>
            <a:endParaRPr lang="sl-SI" altLang="sl-SI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09203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TM03457510[[fn=Milo]]</Template>
  <TotalTime>505</TotalTime>
  <Words>220</Words>
  <Application>Microsoft Office PowerPoint</Application>
  <PresentationFormat>Širokozaslonsko</PresentationFormat>
  <Paragraphs>26</Paragraphs>
  <Slides>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Garamond</vt:lpstr>
      <vt:lpstr>Wingdings</vt:lpstr>
      <vt:lpstr>Savon</vt:lpstr>
      <vt:lpstr>DRŽAVNI PRAZNIK, 8. 6. 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Polona</dc:creator>
  <cp:lastModifiedBy>Polona Kastelic</cp:lastModifiedBy>
  <cp:revision>8</cp:revision>
  <dcterms:created xsi:type="dcterms:W3CDTF">2019-06-09T18:50:44Z</dcterms:created>
  <dcterms:modified xsi:type="dcterms:W3CDTF">2023-06-07T05:47:28Z</dcterms:modified>
</cp:coreProperties>
</file>