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3" r:id="rId10"/>
    <p:sldId id="262" r:id="rId11"/>
    <p:sldId id="265" r:id="rId12"/>
    <p:sldId id="266" r:id="rId1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30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218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754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632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989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980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966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62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054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546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165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39DE5-B650-408F-B29E-447CC5847020}" type="datetimeFigureOut">
              <a:rPr lang="sl-SI" smtClean="0"/>
              <a:t>7. 12. 2022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3421C-928B-44AC-BBEA-95BEFD6E0D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6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/>
              <a:t>MEDNARODNI DAN GORA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7200" dirty="0"/>
              <a:t>11. december</a:t>
            </a:r>
          </a:p>
        </p:txBody>
      </p:sp>
    </p:spTree>
    <p:extLst>
      <p:ext uri="{BB962C8B-B14F-4D97-AF65-F5344CB8AC3E}">
        <p14:creationId xmlns:p14="http://schemas.microsoft.com/office/powerpoint/2010/main" val="3016602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DOBRO SI OGLEJ SLIKI? </a:t>
            </a:r>
            <a:br>
              <a:rPr lang="sl-SI" b="1" dirty="0"/>
            </a:br>
            <a:r>
              <a:rPr lang="sl-SI" b="1" dirty="0"/>
              <a:t>OPAZIŠ KAJ SKUPNEGA?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5600" cy="823912"/>
          </a:xfrm>
        </p:spPr>
        <p:txBody>
          <a:bodyPr/>
          <a:lstStyle/>
          <a:p>
            <a:r>
              <a:rPr lang="sl-SI" dirty="0"/>
              <a:t>			</a:t>
            </a:r>
          </a:p>
        </p:txBody>
      </p:sp>
      <p:pic>
        <p:nvPicPr>
          <p:cNvPr id="7" name="Označba mesta vsebine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087" y="2505075"/>
            <a:ext cx="4919189" cy="3684588"/>
          </a:xfrm>
        </p:spPr>
      </p:pic>
      <p:pic>
        <p:nvPicPr>
          <p:cNvPr id="8" name="Označba mesta vsebine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1500" y="2505075"/>
            <a:ext cx="3684588" cy="3684588"/>
          </a:xfrm>
        </p:spPr>
      </p:pic>
    </p:spTree>
    <p:extLst>
      <p:ext uri="{BB962C8B-B14F-4D97-AF65-F5344CB8AC3E}">
        <p14:creationId xmlns:p14="http://schemas.microsoft.com/office/powerpoint/2010/main" val="133117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/>
              <a:t>NAŠI PLANINCI STE NAJBRŽ OPAZILI …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b="1" dirty="0"/>
              <a:t>RDEČ OBROČ BELO OKO VARNO PRIPELJE TE NA GORO. </a:t>
            </a:r>
          </a:p>
          <a:p>
            <a:endParaRPr lang="sl-SI" b="1" dirty="0"/>
          </a:p>
          <a:p>
            <a:r>
              <a:rPr lang="sl-SI" sz="3600" b="1" dirty="0"/>
              <a:t>KAJ JE ŽE TO?</a:t>
            </a:r>
          </a:p>
        </p:txBody>
      </p:sp>
    </p:spTree>
    <p:extLst>
      <p:ext uri="{BB962C8B-B14F-4D97-AF65-F5344CB8AC3E}">
        <p14:creationId xmlns:p14="http://schemas.microsoft.com/office/powerpoint/2010/main" val="139194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1710" y="2459411"/>
            <a:ext cx="1939177" cy="1939177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54034" y="-327190"/>
            <a:ext cx="9144000" cy="2387600"/>
          </a:xfrm>
        </p:spPr>
        <p:txBody>
          <a:bodyPr/>
          <a:lstStyle/>
          <a:p>
            <a:r>
              <a:rPr lang="sl-SI" b="1" dirty="0"/>
              <a:t>MARKACIJA seveda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2030" y="3257414"/>
            <a:ext cx="9144000" cy="1655762"/>
          </a:xfrm>
        </p:spPr>
        <p:txBody>
          <a:bodyPr>
            <a:normAutofit/>
          </a:bodyPr>
          <a:lstStyle/>
          <a:p>
            <a:r>
              <a:rPr lang="sl-SI" dirty="0"/>
              <a:t>Letos mineva           </a:t>
            </a:r>
            <a:r>
              <a:rPr lang="sl-SI" b="1" dirty="0"/>
              <a:t>100 let         od uvedbe tega planinskega</a:t>
            </a:r>
          </a:p>
          <a:p>
            <a:r>
              <a:rPr lang="sl-SI" b="1" dirty="0"/>
              <a:t>                                                                 znaka</a:t>
            </a:r>
            <a:r>
              <a:rPr lang="sl-SI" dirty="0"/>
              <a:t>, ki planince varno popelje</a:t>
            </a:r>
          </a:p>
          <a:p>
            <a:r>
              <a:rPr lang="sl-SI" dirty="0"/>
              <a:t>                                 na cilj in nazaj.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1165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502228" y="827450"/>
            <a:ext cx="918754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sl-SI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Avtor te markacije je </a:t>
            </a:r>
            <a:r>
              <a:rPr lang="sl-SI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ALOJZ KNAFELC</a:t>
            </a:r>
            <a:r>
              <a:rPr lang="sl-SI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Novomeščan, rojen leta 1837 v Šmihelu pri Novem mestu, umrl je leta 1937 v Ljubljani. Idejo je dobil na </a:t>
            </a:r>
            <a:r>
              <a:rPr lang="sl-SI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metuljevih krilih gorskega apolona</a:t>
            </a:r>
            <a:r>
              <a:rPr lang="sl-SI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Leta </a:t>
            </a:r>
            <a:r>
              <a:rPr lang="sl-SI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1922</a:t>
            </a:r>
            <a:r>
              <a:rPr lang="sl-SI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je napisal navodila za markiranje in izdelavo smerokazov.</a:t>
            </a:r>
          </a:p>
          <a:p>
            <a:pPr algn="just">
              <a:spcAft>
                <a:spcPts val="600"/>
              </a:spcAft>
            </a:pPr>
            <a:endParaRPr lang="sl-SI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sl-SI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 njem še danes to oznako imenujemo </a:t>
            </a:r>
            <a:r>
              <a:rPr lang="sl-SI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Knafelčeva markacija.</a:t>
            </a:r>
          </a:p>
          <a:p>
            <a:pPr algn="just">
              <a:spcAft>
                <a:spcPts val="600"/>
              </a:spcAft>
            </a:pP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To znamenito markacijo smo leta 2007 zaščitili z zakonom o planinskih poteh, leta 2016 pa je postala zaščitena blagovna znamka.</a:t>
            </a:r>
            <a:r>
              <a:rPr lang="sl-SI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just">
              <a:spcAft>
                <a:spcPts val="600"/>
              </a:spcAft>
            </a:pPr>
            <a:endParaRPr lang="sl-SI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 Z njo je označenih že 10.000 km planinskih poti. </a:t>
            </a:r>
            <a:endParaRPr lang="sl-SI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sl-SI" dirty="0">
              <a:latin typeface="Arial" panose="020B0604020202020204" pitchFamily="34" charset="0"/>
            </a:endParaRPr>
          </a:p>
          <a:p>
            <a:endParaRPr lang="sl-SI" dirty="0"/>
          </a:p>
        </p:txBody>
      </p:sp>
      <p:pic>
        <p:nvPicPr>
          <p:cNvPr id="3" name="Označba mesta vsebin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0759" y="3785235"/>
            <a:ext cx="3813778" cy="2856609"/>
          </a:xfrm>
          <a:prstGeom prst="rect">
            <a:avLst/>
          </a:prstGeom>
        </p:spPr>
      </p:pic>
      <p:pic>
        <p:nvPicPr>
          <p:cNvPr id="4" name="Označba mesta vsebin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5267" y="4032069"/>
            <a:ext cx="1648188" cy="164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3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60725" y="457200"/>
            <a:ext cx="3932237" cy="666206"/>
          </a:xfrm>
        </p:spPr>
        <p:txBody>
          <a:bodyPr>
            <a:normAutofit/>
          </a:bodyPr>
          <a:lstStyle/>
          <a:p>
            <a:pPr algn="ctr"/>
            <a:r>
              <a:rPr lang="sl-SI" sz="4000" b="1" dirty="0">
                <a:solidFill>
                  <a:srgbClr val="FF0000"/>
                </a:solidFill>
              </a:rPr>
              <a:t>GORSKI APOLON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770119" y="1123406"/>
            <a:ext cx="3932237" cy="3811588"/>
          </a:xfrm>
        </p:spPr>
        <p:txBody>
          <a:bodyPr>
            <a:noAutofit/>
          </a:bodyPr>
          <a:lstStyle/>
          <a:p>
            <a:r>
              <a:rPr lang="sl-SI" sz="2400" dirty="0"/>
              <a:t>JE EDEN NAJLEPŠIH METULJEV PRI NAS. ŽIVI NA NADMORSKI VIŠINI MED 1000 IN 2000 METRI SKORAJ IZKLJUČNO V JULIJSKIH ALPAH.</a:t>
            </a:r>
          </a:p>
          <a:p>
            <a:endParaRPr lang="sl-SI" sz="2400" dirty="0"/>
          </a:p>
          <a:p>
            <a:r>
              <a:rPr lang="sl-SI" sz="2400" dirty="0"/>
              <a:t>KRILA SO BELE BARVE. SPREDNJA KRILA IMAJO ČRNE PEGE. PREPOZNAŠ GA PO RDEČE-ČRNO OBROBLJENIH BELIH OČESIH (pegah) NA ZADNJIH KRILIH.</a:t>
            </a:r>
          </a:p>
        </p:txBody>
      </p:sp>
      <p:pic>
        <p:nvPicPr>
          <p:cNvPr id="2052" name="Picture 4" descr="Pisani metulji danes in nikoli več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7429" y="1476375"/>
            <a:ext cx="5862184" cy="439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5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dirty="0"/>
              <a:t>MARKACIJE RIŠEJO </a:t>
            </a:r>
            <a:r>
              <a:rPr lang="sl-SI" sz="3600" b="1" dirty="0">
                <a:solidFill>
                  <a:srgbClr val="FF0000"/>
                </a:solidFill>
              </a:rPr>
              <a:t>MARKACISTI.</a:t>
            </a:r>
            <a:endParaRPr lang="sl-SI" sz="3600" dirty="0">
              <a:solidFill>
                <a:srgbClr val="FF0000"/>
              </a:solidFill>
            </a:endParaRP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309949"/>
            <a:ext cx="3932237" cy="3172305"/>
          </a:xfrm>
        </p:spPr>
        <p:txBody>
          <a:bodyPr>
            <a:normAutofit/>
          </a:bodyPr>
          <a:lstStyle/>
          <a:p>
            <a:pPr algn="just"/>
            <a:r>
              <a:rPr lang="sl-SI" sz="3400" dirty="0"/>
              <a:t>TO SO PLANINCI, KI NADGRADIJO SVOJA ZNANJA S PODROČJA </a:t>
            </a:r>
            <a:r>
              <a:rPr lang="sl-SI" sz="3400" dirty="0">
                <a:solidFill>
                  <a:srgbClr val="FF0000"/>
                </a:solidFill>
              </a:rPr>
              <a:t>VZDRŽEVANJA</a:t>
            </a:r>
            <a:r>
              <a:rPr lang="sl-SI" sz="3400" dirty="0"/>
              <a:t> IN </a:t>
            </a:r>
            <a:r>
              <a:rPr lang="sl-SI" sz="3400" dirty="0">
                <a:solidFill>
                  <a:srgbClr val="FF0000"/>
                </a:solidFill>
              </a:rPr>
              <a:t>OZNAČEVANJA</a:t>
            </a:r>
            <a:r>
              <a:rPr lang="sl-SI" sz="3400" dirty="0"/>
              <a:t> PLANINSKIH POTI.</a:t>
            </a:r>
          </a:p>
        </p:txBody>
      </p:sp>
      <p:pic>
        <p:nvPicPr>
          <p:cNvPr id="5" name="Picture 2" descr="mladen_zivkovic_foto_osebni_arhiv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3188" y="1140823"/>
            <a:ext cx="6510194" cy="434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663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/>
              <a:t>OBELEŽJE ROJAKU V NOVEM MESTU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381137" cy="823912"/>
          </a:xfrm>
        </p:spPr>
        <p:txBody>
          <a:bodyPr>
            <a:normAutofit/>
          </a:bodyPr>
          <a:lstStyle/>
          <a:p>
            <a:pPr algn="ctr"/>
            <a:r>
              <a:rPr lang="sl-SI" sz="4000" dirty="0"/>
              <a:t>SLAVNOSTNO ODKRITO 18. 9. 2022</a:t>
            </a:r>
          </a:p>
        </p:txBody>
      </p:sp>
      <p:pic>
        <p:nvPicPr>
          <p:cNvPr id="4098" name="Picture 2" descr="https://lh3.googleusercontent.com/uYWWTM6bmXUiWbtttcTC1NsuZ_gNRWhY9_C4ds0Uf977fhl_r4Yzj4PzcOz_rVNIenfsgcGA3-DKtXumzlqJlJh-84jQs2SQVNAQiorggnh_gBRb0BqjMsmy2JL_soK2xH7jtT62YLRZ7XZYW-oYzVzlMtvPwB9axIv74u88CQ8bfXpfC8pn4AAVpaeaHDM3_KlSsf45FujNHhgLLlax4j4ea-sTQTfdM5j_Z2louQypESB9QJlPIyR2iDc-DyewROgdf_o_oBiIso_1mI0j5ksMdQvpXbWfGOQofQKYajvrSbKCquOcVfrAh-xMUsJEQrpSGK9MNkmFaGfM-QfmKWxunps0eQ_4pV67lcWvbXkbEVcaTpxtatayUXBWZyikF6TafwBhUELgS32QXSdv5ONh5aEBhNS4zv4WLBaKQ_jburdp4uyn3_Dw7f5jL2Fl3FGeIKVVETNBA3xwRcjnwckmMqu-oSDXFstA7-Use9ErcL0u2VSLbwVb5Vx609QKaOSXvSaOX8b_vpNyaAhQmxFV6-Zlj39p7FCSni7JStLCfiMVtsL2I9DrUuH4grsGOlOjuBZKxYrmuLTE06rtrq9uAPW0isUHLuL3L264-DFkVtUqWdXCWzZw30I3ndqDwz_2Mbo5MgPtntzd6aODhbNLFijy46K-057IeSpfHvvP2cM6ajLh4fOngBru4dohGwZfJZC_9RMlHigpahRh5dIR0HLVtV_bkGfIJK8E2zmmj62TWsq4PCGDQSnPLTVrVeTKuLg4RhlfV12Uk2ID7AuiL55QHMf3ja51V5zuinfex9W-QcBTrPhnqPfV7mwRsjw9qjhe1ZyyG3WcvL-hn9H6h22XuclK-tfo2HOFd5gec2k7UttoWzgsaMrNSpvJOXL7siaJ1_9O_4i00UKOmaqjmO1Zl8pqTrLJRUOdiJp80SqPnQ=w623-h830-no?authuser=0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4918" y="2505075"/>
            <a:ext cx="4720828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lh3.googleusercontent.com/2cMC84tZ2Wmc5zHcBb8PotbyOcvfHAeJoSRqUBaMjE--sUB2FV9AUiTNMl8mo_vIU_zlkq_8RaIY8A7NuL0-V05eNpzEXTlCL23OULc7TGhtpPT9tbdgd7X7uvaxHQeEoJzIlwgAmuvpzaMSDxYUR83bkd2XDGgsR5tkLPI9xZIMsE3GIs8kDKCkiwSuFxfK5OOXIb6lJv1rif9SR5pju0b9xYPgJT8rQNWTXS-2sXq1r7HJKqa_zBimeLaO733N9mDzPUCCJRzwQs7qHyaupkJBD4UFYicEGeUl01Ypt3OL7EsIGpIGREUMJtChlsq83nHaUDGH-ePaatAJPZjOtRur2oMv9IuCZjxndThetqxRRGqgJ4_ycbdeTGHRML9mnOmYDewlVjEx3z1AArOrS-kALrHDYVO-Y5vCbGi-WuvITywQkwtCcNddEx0V7j5MmzTRReSvICN4UaChqdkmYTUqGyjTdbRfF1ee_Lw_vLAyd2i2XagoVEGYD-5lJgotY2gHbCtGNisqAZ9vxR3GEcgAj4I0z24bt-U4WK-kAXur6g-SEkQ0kLvVhK0CImRYJA1QnG03kT3RUweXyR3yMWz41b_nnposfTz5RxEVAladBnuW2-sMamd2g3KEgY2FoTNayCVP9iaUegoxvePP1GkvOAlfr3ycMBoCHXW6pDngS3T64zUbXdp2IQ78myHaDJMLEfM9TECjv-H_iLzzAJII0Gy5VCboNAWbKnCR2IXiKemjBH_JQUUJsVPmYRx3TsJFoI2KzPY4dDV58JKijbQDTET02XL9wsWR2O8rBCkIdzD_3ws-HlbS-2WHT_vxZjzWlFZYADF-EStVL61d5Cm5NQmEoFxKk_OyqO0MTBcEE0H2k5Q33jafNl1x7gK-sVD3xGQhexQ6d0aNug2Fa0mG_78BZeTKDXUsRXAKlmujP3wTdA=w1108-h830-no?authuser=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6662" y="2505075"/>
            <a:ext cx="4914263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85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77743"/>
            <a:ext cx="10515600" cy="1325563"/>
          </a:xfrm>
        </p:spPr>
        <p:txBody>
          <a:bodyPr/>
          <a:lstStyle/>
          <a:p>
            <a:r>
              <a:rPr lang="sl-SI" b="1" dirty="0">
                <a:cs typeface="Arial" panose="020B0604020202020204" pitchFamily="34" charset="0"/>
              </a:rPr>
              <a:t>DRAGI PLANINCI!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311794"/>
            <a:ext cx="10664235" cy="1776548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sl-SI" sz="3200" dirty="0">
                <a:latin typeface="+mj-lt"/>
                <a:cs typeface="Arial" panose="020B0604020202020204" pitchFamily="34" charset="0"/>
              </a:rPr>
              <a:t>ZAVEDAJMO SE POMENA TE DRAGOCENE OZNAKE, KI JE ŽE MARSIKATEREGA PLANINCA OSREČILA IN VARNO PRIPELJALA NAZAJ MED SVOJE NAJDRAŽJE. VSEKAKOR PA MU OMOGOČILA, DA JE VIDEL IN OBČUTIL TISTO, ČESAR V DOLINI NI MOGOČE.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7" y="3689441"/>
            <a:ext cx="4707573" cy="2798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b="1" dirty="0">
                <a:latin typeface="+mj-lt"/>
                <a:cs typeface="Arial" panose="020B0604020202020204" pitchFamily="34" charset="0"/>
              </a:rPr>
              <a:t>„Kako mnogo manj osamljen je človek, </a:t>
            </a:r>
          </a:p>
          <a:p>
            <a:pPr marL="0" indent="0">
              <a:buNone/>
            </a:pPr>
            <a:r>
              <a:rPr lang="sl-SI" sz="2000" b="1" dirty="0">
                <a:latin typeface="+mj-lt"/>
                <a:cs typeface="Arial" panose="020B0604020202020204" pitchFamily="34" charset="0"/>
              </a:rPr>
              <a:t>kadar sam stopa po težki skalnati poti,</a:t>
            </a:r>
          </a:p>
          <a:p>
            <a:pPr marL="0" indent="0">
              <a:buNone/>
            </a:pPr>
            <a:r>
              <a:rPr lang="sl-SI" sz="2000" b="1" dirty="0">
                <a:latin typeface="+mj-lt"/>
                <a:cs typeface="Arial" panose="020B0604020202020204" pitchFamily="34" charset="0"/>
              </a:rPr>
              <a:t>kakor pa kadar je isti človek v mestu,</a:t>
            </a:r>
          </a:p>
          <a:p>
            <a:pPr marL="0" indent="0">
              <a:buNone/>
            </a:pPr>
            <a:r>
              <a:rPr lang="sl-SI" sz="2000" b="1" dirty="0">
                <a:latin typeface="+mj-lt"/>
                <a:cs typeface="Arial" panose="020B0604020202020204" pitchFamily="34" charset="0"/>
              </a:rPr>
              <a:t>sredi družbe, sredi zlaganega smeha in sreče.“</a:t>
            </a:r>
          </a:p>
          <a:p>
            <a:pPr marL="0" indent="0">
              <a:buNone/>
            </a:pPr>
            <a:r>
              <a:rPr lang="sl-SI" sz="2000" b="1" dirty="0">
                <a:latin typeface="+mj-lt"/>
                <a:cs typeface="Arial" panose="020B0604020202020204" pitchFamily="34" charset="0"/>
              </a:rPr>
              <a:t>                (Nejc Zaplotnik)</a:t>
            </a:r>
          </a:p>
        </p:txBody>
      </p:sp>
      <p:pic>
        <p:nvPicPr>
          <p:cNvPr id="7" name="Označba mesta vsebine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2056" y="3088342"/>
            <a:ext cx="3483429" cy="3658395"/>
          </a:xfrm>
        </p:spPr>
      </p:pic>
    </p:spTree>
    <p:extLst>
      <p:ext uri="{BB962C8B-B14F-4D97-AF65-F5344CB8AC3E}">
        <p14:creationId xmlns:p14="http://schemas.microsoft.com/office/powerpoint/2010/main" val="30291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99EF9A75F985458E74ADC7C24B8870" ma:contentTypeVersion="14" ma:contentTypeDescription="Ustvari nov dokument." ma:contentTypeScope="" ma:versionID="e14e88d70d17df1b703a448fea4e259f">
  <xsd:schema xmlns:xsd="http://www.w3.org/2001/XMLSchema" xmlns:xs="http://www.w3.org/2001/XMLSchema" xmlns:p="http://schemas.microsoft.com/office/2006/metadata/properties" xmlns:ns3="b674d4da-82ba-4ae7-a4ba-fe357e3f7ba6" xmlns:ns4="04a6aa2e-c7e8-4f71-8a69-5ee5f1e1ffa9" targetNamespace="http://schemas.microsoft.com/office/2006/metadata/properties" ma:root="true" ma:fieldsID="a7b8548c7c99d24e2189b19f0c59a9e7" ns3:_="" ns4:_="">
    <xsd:import namespace="b674d4da-82ba-4ae7-a4ba-fe357e3f7ba6"/>
    <xsd:import namespace="04a6aa2e-c7e8-4f71-8a69-5ee5f1e1ffa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4d4da-82ba-4ae7-a4ba-fe357e3f7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6aa2e-c7e8-4f71-8a69-5ee5f1e1ffa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Razprševanje namiga za skupno rab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37F632-8C6A-4831-A169-69D8678629CE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04a6aa2e-c7e8-4f71-8a69-5ee5f1e1ffa9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b674d4da-82ba-4ae7-a4ba-fe357e3f7ba6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ED16E86-3F85-417D-8041-9FA2D6A13E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BF6B59-135B-435A-B3C3-F06AEBB2FF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4d4da-82ba-4ae7-a4ba-fe357e3f7ba6"/>
    <ds:schemaRef ds:uri="04a6aa2e-c7e8-4f71-8a69-5ee5f1e1ff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313</Words>
  <Application>Microsoft Office PowerPoint</Application>
  <PresentationFormat>Širokozaslonsko</PresentationFormat>
  <Paragraphs>33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Officeova tema</vt:lpstr>
      <vt:lpstr>MEDNARODNI DAN GORA</vt:lpstr>
      <vt:lpstr>DOBRO SI OGLEJ SLIKI?  OPAZIŠ KAJ SKUPNEGA?</vt:lpstr>
      <vt:lpstr>NAŠI PLANINCI STE NAJBRŽ OPAZILI …</vt:lpstr>
      <vt:lpstr>MARKACIJA seveda</vt:lpstr>
      <vt:lpstr>PowerPointova predstavitev</vt:lpstr>
      <vt:lpstr>GORSKI APOLON</vt:lpstr>
      <vt:lpstr>MARKACIJE RIŠEJO MARKACISTI.</vt:lpstr>
      <vt:lpstr>OBELEŽJE ROJAKU V NOVEM MESTU</vt:lpstr>
      <vt:lpstr>DRAGI PLANINCI!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MEDNARODNI DAN GORA</dc:title>
  <dc:creator>Bojana Iljaž</dc:creator>
  <cp:lastModifiedBy>Izidor Gabrijel</cp:lastModifiedBy>
  <cp:revision>17</cp:revision>
  <dcterms:created xsi:type="dcterms:W3CDTF">2022-12-06T18:50:57Z</dcterms:created>
  <dcterms:modified xsi:type="dcterms:W3CDTF">2022-12-07T07:11:43Z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0x010100FF99EF9A75F985458E74ADC7C24B8870</vt:lpwstr>
  </property>
</Properties>
</file>