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l-SI" smtClean="0"/>
              <a:t>Uredite slog naslova matrice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n na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l-SI" smtClean="0"/>
              <a:t>Uredite slog naslova matrice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z na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l-SI" smtClean="0"/>
              <a:t>Uredite slog naslova matrice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z ime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l-SI" smtClean="0"/>
              <a:t>Uredite slog naslova matrice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t kartice z imenom">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l-SI" smtClean="0"/>
              <a:t>Uredite slog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Resnično ali neresničn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l-SI" smtClean="0"/>
              <a:t>Uredite slog naslova matrice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l-SI" smtClean="0"/>
              <a:t>Uredite sloge besedila matrice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ncho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l-SI" smtClean="0"/>
              <a:t>Uredite slog naslova matrice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l-SI" smtClean="0"/>
              <a:t>Uredite slog naslova matrice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l-SI" smtClean="0"/>
              <a:t>Uredite slog naslova matrice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l-SI" smtClean="0"/>
              <a:t>Uredite slog naslova matrice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l-SI" smtClean="0"/>
              <a:t>Uredite slog naslova matrice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B61BEF0D-F0BB-DE4B-95CE-6DB70DBA9567}" type="datetimeFigureOut">
              <a:rPr lang="en-US" dirty="0"/>
              <a:pPr/>
              <a:t>10/6/2022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l-SI" smtClean="0"/>
              <a:t>Uredite slog naslova matrice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10/6/2022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2502127" y="798005"/>
            <a:ext cx="8915399" cy="1816468"/>
          </a:xfrm>
        </p:spPr>
        <p:txBody>
          <a:bodyPr/>
          <a:lstStyle/>
          <a:p>
            <a:r>
              <a:rPr lang="sl-SI" dirty="0"/>
              <a:t>Predstavitev rezultatov ankete o šolski prehrani </a:t>
            </a:r>
          </a:p>
        </p:txBody>
      </p:sp>
      <p:sp>
        <p:nvSpPr>
          <p:cNvPr id="3" name="Podnaslov 2"/>
          <p:cNvSpPr>
            <a:spLocks noGrp="1"/>
          </p:cNvSpPr>
          <p:nvPr>
            <p:ph type="subTitle" idx="1"/>
          </p:nvPr>
        </p:nvSpPr>
        <p:spPr>
          <a:xfrm>
            <a:off x="2057990" y="3410134"/>
            <a:ext cx="8915399" cy="1126283"/>
          </a:xfrm>
        </p:spPr>
        <p:txBody>
          <a:bodyPr>
            <a:normAutofit lnSpcReduction="10000"/>
          </a:bodyPr>
          <a:lstStyle/>
          <a:p>
            <a:pPr algn="ctr"/>
            <a:r>
              <a:rPr lang="sl-SI" sz="3200" dirty="0"/>
              <a:t>Šolsko leto </a:t>
            </a:r>
            <a:r>
              <a:rPr lang="sl-SI" sz="3200" dirty="0" smtClean="0"/>
              <a:t>2021/2022</a:t>
            </a:r>
          </a:p>
          <a:p>
            <a:pPr algn="ctr"/>
            <a:r>
              <a:rPr lang="sl-SI" sz="3200" dirty="0" smtClean="0"/>
              <a:t>(učenci)</a:t>
            </a:r>
            <a:endParaRPr lang="sl-SI" sz="3200" dirty="0"/>
          </a:p>
          <a:p>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1314" y="4884760"/>
            <a:ext cx="1428750" cy="1200150"/>
          </a:xfrm>
          <a:prstGeom prst="rect">
            <a:avLst/>
          </a:prstGeom>
        </p:spPr>
      </p:pic>
    </p:spTree>
    <p:extLst>
      <p:ext uri="{BB962C8B-B14F-4D97-AF65-F5344CB8AC3E}">
        <p14:creationId xmlns:p14="http://schemas.microsoft.com/office/powerpoint/2010/main" val="3821260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358537" y="388979"/>
            <a:ext cx="10146075" cy="1280890"/>
          </a:xfrm>
        </p:spPr>
        <p:txBody>
          <a:bodyPr>
            <a:normAutofit fontScale="90000"/>
          </a:bodyPr>
          <a:lstStyle/>
          <a:p>
            <a:r>
              <a:rPr lang="sl-SI" b="1" dirty="0"/>
              <a:t>Oceni, kako si zadovoljen s šolsko malico. (n = 85)</a:t>
            </a:r>
            <a:r>
              <a:rPr lang="sl-SI" dirty="0"/>
              <a:t/>
            </a:r>
            <a:br>
              <a:rPr lang="sl-SI" dirty="0"/>
            </a:br>
            <a:endParaRPr lang="sl-SI" dirty="0"/>
          </a:p>
        </p:txBody>
      </p:sp>
      <p:pic>
        <p:nvPicPr>
          <p:cNvPr id="5" name="Označba mesta vsebine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504" y="1149532"/>
            <a:ext cx="10746376" cy="5338354"/>
          </a:xfrm>
          <a:prstGeom prst="rect">
            <a:avLst/>
          </a:prstGeom>
          <a:noFill/>
          <a:ln>
            <a:noFill/>
          </a:ln>
        </p:spPr>
      </p:pic>
    </p:spTree>
    <p:extLst>
      <p:ext uri="{BB962C8B-B14F-4D97-AF65-F5344CB8AC3E}">
        <p14:creationId xmlns:p14="http://schemas.microsoft.com/office/powerpoint/2010/main" val="8860717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93075" y="204286"/>
            <a:ext cx="10311538" cy="1280890"/>
          </a:xfrm>
        </p:spPr>
        <p:txBody>
          <a:bodyPr>
            <a:normAutofit fontScale="90000"/>
          </a:bodyPr>
          <a:lstStyle/>
          <a:p>
            <a:r>
              <a:rPr lang="sl-SI" b="1" dirty="0"/>
              <a:t>Katera vrsta šolskih malic ti je najbolj všeč? (n = 85)</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53737" y="844731"/>
            <a:ext cx="10450876" cy="5146765"/>
          </a:xfrm>
          <a:prstGeom prst="rect">
            <a:avLst/>
          </a:prstGeom>
          <a:noFill/>
          <a:ln>
            <a:noFill/>
          </a:ln>
        </p:spPr>
      </p:pic>
    </p:spTree>
    <p:extLst>
      <p:ext uri="{BB962C8B-B14F-4D97-AF65-F5344CB8AC3E}">
        <p14:creationId xmlns:p14="http://schemas.microsoft.com/office/powerpoint/2010/main" val="394303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23109" y="258350"/>
            <a:ext cx="10581503" cy="1280890"/>
          </a:xfrm>
        </p:spPr>
        <p:txBody>
          <a:bodyPr>
            <a:normAutofit fontScale="90000"/>
          </a:bodyPr>
          <a:lstStyle/>
          <a:p>
            <a:r>
              <a:rPr lang="sl-SI" b="1" dirty="0"/>
              <a:t>Kaj meniš o velikosti porcije pri šolski malici? (n = 85)</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6193" y="1426029"/>
            <a:ext cx="10034959" cy="4539342"/>
          </a:xfrm>
          <a:prstGeom prst="rect">
            <a:avLst/>
          </a:prstGeom>
          <a:noFill/>
          <a:ln>
            <a:noFill/>
          </a:ln>
        </p:spPr>
      </p:pic>
    </p:spTree>
    <p:extLst>
      <p:ext uri="{BB962C8B-B14F-4D97-AF65-F5344CB8AC3E}">
        <p14:creationId xmlns:p14="http://schemas.microsoft.com/office/powerpoint/2010/main" val="169289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01188" y="206099"/>
            <a:ext cx="10703424" cy="1280890"/>
          </a:xfrm>
        </p:spPr>
        <p:txBody>
          <a:bodyPr>
            <a:normAutofit/>
          </a:bodyPr>
          <a:lstStyle/>
          <a:p>
            <a:r>
              <a:rPr lang="sl-SI" sz="3200" b="1" dirty="0"/>
              <a:t>Ali poješ vse jedi, ki so ti ponujene pri malici? (n = 85)</a:t>
            </a:r>
            <a:endParaRPr lang="sl-SI" sz="3200"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13662" y="708124"/>
            <a:ext cx="12659595" cy="5006872"/>
          </a:xfrm>
          <a:prstGeom prst="rect">
            <a:avLst/>
          </a:prstGeom>
          <a:noFill/>
          <a:ln>
            <a:noFill/>
          </a:ln>
        </p:spPr>
      </p:pic>
    </p:spTree>
    <p:extLst>
      <p:ext uri="{BB962C8B-B14F-4D97-AF65-F5344CB8AC3E}">
        <p14:creationId xmlns:p14="http://schemas.microsoft.com/office/powerpoint/2010/main" val="648111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32710" y="223516"/>
            <a:ext cx="9518468" cy="1280890"/>
          </a:xfrm>
        </p:spPr>
        <p:txBody>
          <a:bodyPr>
            <a:normAutofit fontScale="90000"/>
          </a:bodyPr>
          <a:lstStyle/>
          <a:p>
            <a:r>
              <a:rPr lang="sl-SI" b="1" dirty="0"/>
              <a:t>Kako pogosto si želiš dobiti dodatek pri malici? (n = 85)</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24297" y="1158242"/>
            <a:ext cx="11988885" cy="4892934"/>
          </a:xfrm>
          <a:prstGeom prst="rect">
            <a:avLst/>
          </a:prstGeom>
          <a:noFill/>
          <a:ln>
            <a:noFill/>
          </a:ln>
        </p:spPr>
      </p:pic>
    </p:spTree>
    <p:extLst>
      <p:ext uri="{BB962C8B-B14F-4D97-AF65-F5344CB8AC3E}">
        <p14:creationId xmlns:p14="http://schemas.microsoft.com/office/powerpoint/2010/main" val="306427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22613" y="624110"/>
            <a:ext cx="9882000" cy="1280890"/>
          </a:xfrm>
        </p:spPr>
        <p:txBody>
          <a:bodyPr>
            <a:normAutofit fontScale="90000"/>
          </a:bodyPr>
          <a:lstStyle/>
          <a:p>
            <a:r>
              <a:rPr lang="sl-SI" b="1" dirty="0"/>
              <a:t>Kaj pri šolski malici najbolj pogrešaš? (n = 86)</a:t>
            </a:r>
            <a:r>
              <a:rPr lang="sl-SI" dirty="0"/>
              <a:t/>
            </a:r>
            <a:br>
              <a:rPr lang="sl-SI" dirty="0"/>
            </a:br>
            <a:endParaRPr lang="sl-SI" dirty="0"/>
          </a:p>
        </p:txBody>
      </p:sp>
      <p:pic>
        <p:nvPicPr>
          <p:cNvPr id="5" name="Označba mesta vsebine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0987" y="1084730"/>
            <a:ext cx="10632140" cy="5056094"/>
          </a:xfrm>
          <a:prstGeom prst="rect">
            <a:avLst/>
          </a:prstGeom>
          <a:noFill/>
          <a:ln>
            <a:noFill/>
          </a:ln>
        </p:spPr>
      </p:pic>
    </p:spTree>
    <p:extLst>
      <p:ext uri="{BB962C8B-B14F-4D97-AF65-F5344CB8AC3E}">
        <p14:creationId xmlns:p14="http://schemas.microsoft.com/office/powerpoint/2010/main" val="30912590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122662" y="223515"/>
            <a:ext cx="8911687" cy="133536"/>
          </a:xfrm>
        </p:spPr>
        <p:txBody>
          <a:bodyPr>
            <a:normAutofit fontScale="90000"/>
          </a:bodyPr>
          <a:lstStyle/>
          <a:p>
            <a:endParaRPr lang="sl-SI" dirty="0"/>
          </a:p>
        </p:txBody>
      </p:sp>
      <p:sp>
        <p:nvSpPr>
          <p:cNvPr id="3" name="Označba mesta vsebine 2"/>
          <p:cNvSpPr>
            <a:spLocks noGrp="1"/>
          </p:cNvSpPr>
          <p:nvPr>
            <p:ph idx="1"/>
          </p:nvPr>
        </p:nvSpPr>
        <p:spPr>
          <a:xfrm>
            <a:off x="1785257" y="914400"/>
            <a:ext cx="9719355" cy="4996822"/>
          </a:xfrm>
        </p:spPr>
        <p:txBody>
          <a:bodyPr>
            <a:normAutofit lnSpcReduction="10000"/>
          </a:bodyPr>
          <a:lstStyle/>
          <a:p>
            <a:r>
              <a:rPr lang="sl-SI" dirty="0" smtClean="0"/>
              <a:t> </a:t>
            </a:r>
            <a:r>
              <a:rPr lang="sl-SI" sz="2400" dirty="0"/>
              <a:t>boljše </a:t>
            </a:r>
            <a:r>
              <a:rPr lang="sl-SI" sz="2400" dirty="0" smtClean="0"/>
              <a:t>namaze</a:t>
            </a:r>
          </a:p>
          <a:p>
            <a:r>
              <a:rPr lang="sl-SI" sz="2400" dirty="0" smtClean="0"/>
              <a:t> </a:t>
            </a:r>
            <a:r>
              <a:rPr lang="sl-SI" sz="2400" dirty="0"/>
              <a:t>ogromno več pic</a:t>
            </a:r>
            <a:r>
              <a:rPr lang="sl-SI" sz="2400" dirty="0" smtClean="0"/>
              <a:t>!</a:t>
            </a:r>
          </a:p>
          <a:p>
            <a:r>
              <a:rPr lang="sl-SI" sz="2400" dirty="0" smtClean="0"/>
              <a:t> </a:t>
            </a:r>
            <a:r>
              <a:rPr lang="sl-SI" sz="2400" dirty="0"/>
              <a:t>nekaj kar ni </a:t>
            </a:r>
            <a:r>
              <a:rPr lang="sl-SI" sz="2400" dirty="0" smtClean="0"/>
              <a:t>kruh; navaden kruh; več vrst kruha</a:t>
            </a:r>
          </a:p>
          <a:p>
            <a:r>
              <a:rPr lang="sl-SI" sz="2400" dirty="0" smtClean="0"/>
              <a:t> sadni jogurt</a:t>
            </a:r>
          </a:p>
          <a:p>
            <a:r>
              <a:rPr lang="sl-SI" sz="2400" dirty="0" smtClean="0"/>
              <a:t> </a:t>
            </a:r>
            <a:r>
              <a:rPr lang="sl-SI" sz="2400" dirty="0" err="1" smtClean="0"/>
              <a:t>nutello</a:t>
            </a:r>
            <a:endParaRPr lang="sl-SI" sz="2400" dirty="0" smtClean="0"/>
          </a:p>
          <a:p>
            <a:r>
              <a:rPr lang="sl-SI" sz="2400" dirty="0"/>
              <a:t> </a:t>
            </a:r>
            <a:r>
              <a:rPr lang="sl-SI" sz="2400" dirty="0" smtClean="0"/>
              <a:t>boljše pijače </a:t>
            </a:r>
            <a:r>
              <a:rPr lang="sl-SI" sz="2400" dirty="0"/>
              <a:t>in ne </a:t>
            </a:r>
            <a:r>
              <a:rPr lang="sl-SI" sz="2400" dirty="0" smtClean="0"/>
              <a:t>zmešano </a:t>
            </a:r>
            <a:r>
              <a:rPr lang="sl-SI" sz="2400" dirty="0"/>
              <a:t>med in </a:t>
            </a:r>
            <a:r>
              <a:rPr lang="sl-SI" sz="2400" dirty="0" smtClean="0"/>
              <a:t>maslo</a:t>
            </a:r>
          </a:p>
          <a:p>
            <a:r>
              <a:rPr lang="sl-SI" sz="2400" dirty="0" err="1"/>
              <a:t>f</a:t>
            </a:r>
            <a:r>
              <a:rPr lang="sl-SI" sz="2400" dirty="0" err="1" smtClean="0"/>
              <a:t>ast</a:t>
            </a:r>
            <a:r>
              <a:rPr lang="sl-SI" sz="2400" dirty="0" smtClean="0"/>
              <a:t> </a:t>
            </a:r>
            <a:r>
              <a:rPr lang="sl-SI" sz="2400" dirty="0" err="1" smtClean="0"/>
              <a:t>food</a:t>
            </a:r>
            <a:endParaRPr lang="sl-SI" sz="2400" dirty="0" smtClean="0"/>
          </a:p>
          <a:p>
            <a:r>
              <a:rPr lang="sl-SI" sz="2400" dirty="0"/>
              <a:t>boljše </a:t>
            </a:r>
            <a:r>
              <a:rPr lang="sl-SI" sz="2400" dirty="0" smtClean="0"/>
              <a:t>pijače, </a:t>
            </a:r>
            <a:r>
              <a:rPr lang="sl-SI" sz="2400" dirty="0"/>
              <a:t>ne </a:t>
            </a:r>
            <a:r>
              <a:rPr lang="sl-SI" sz="2400" dirty="0" smtClean="0"/>
              <a:t>razredčen sok, večkrat kakav</a:t>
            </a:r>
          </a:p>
          <a:p>
            <a:r>
              <a:rPr lang="sl-SI" sz="2400" dirty="0"/>
              <a:t>toplo mlečno malico (zdrob, riž, kašo</a:t>
            </a:r>
            <a:r>
              <a:rPr lang="sl-SI" sz="2400" dirty="0" smtClean="0"/>
              <a:t>)</a:t>
            </a:r>
          </a:p>
          <a:p>
            <a:r>
              <a:rPr lang="sl-SI" sz="2400" dirty="0"/>
              <a:t>v</a:t>
            </a:r>
            <a:r>
              <a:rPr lang="sl-SI" sz="2400" dirty="0" smtClean="0"/>
              <a:t>eč hamburgerjev, več mesnih izdelkov</a:t>
            </a:r>
            <a:endParaRPr lang="sl-SI" sz="2400" dirty="0"/>
          </a:p>
          <a:p>
            <a:r>
              <a:rPr lang="sl-SI" sz="2400" dirty="0"/>
              <a:t>n</a:t>
            </a:r>
            <a:r>
              <a:rPr lang="sl-SI" sz="2400" dirty="0" smtClean="0"/>
              <a:t>ič ne pogrešam</a:t>
            </a:r>
          </a:p>
        </p:txBody>
      </p:sp>
    </p:spTree>
    <p:extLst>
      <p:ext uri="{BB962C8B-B14F-4D97-AF65-F5344CB8AC3E}">
        <p14:creationId xmlns:p14="http://schemas.microsoft.com/office/powerpoint/2010/main" val="41593076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02377" y="179973"/>
            <a:ext cx="9902235" cy="1280890"/>
          </a:xfrm>
        </p:spPr>
        <p:txBody>
          <a:bodyPr>
            <a:normAutofit fontScale="90000"/>
          </a:bodyPr>
          <a:lstStyle/>
          <a:p>
            <a:r>
              <a:rPr lang="sl-SI" b="1" dirty="0"/>
              <a:t>Kakšna se ti zdi kultura obnašanja pri jedi v šoli? (n = 85)</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48340" y="820418"/>
            <a:ext cx="11538859" cy="4328159"/>
          </a:xfrm>
          <a:prstGeom prst="rect">
            <a:avLst/>
          </a:prstGeom>
          <a:noFill/>
          <a:ln>
            <a:noFill/>
          </a:ln>
        </p:spPr>
      </p:pic>
    </p:spTree>
    <p:extLst>
      <p:ext uri="{BB962C8B-B14F-4D97-AF65-F5344CB8AC3E}">
        <p14:creationId xmlns:p14="http://schemas.microsoft.com/office/powerpoint/2010/main" val="2854408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193075" y="275767"/>
            <a:ext cx="10616338" cy="1280890"/>
          </a:xfrm>
        </p:spPr>
        <p:txBody>
          <a:bodyPr>
            <a:normAutofit fontScale="90000"/>
          </a:bodyPr>
          <a:lstStyle/>
          <a:p>
            <a:r>
              <a:rPr lang="sl-SI" b="1" dirty="0"/>
              <a:t>Oceni kako si zadovoljen z šolskim kosilom? (n = 71)</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2219" y="783771"/>
            <a:ext cx="12932229" cy="6305006"/>
          </a:xfrm>
          <a:prstGeom prst="rect">
            <a:avLst/>
          </a:prstGeom>
          <a:noFill/>
          <a:ln>
            <a:noFill/>
          </a:ln>
        </p:spPr>
      </p:pic>
    </p:spTree>
    <p:extLst>
      <p:ext uri="{BB962C8B-B14F-4D97-AF65-F5344CB8AC3E}">
        <p14:creationId xmlns:p14="http://schemas.microsoft.com/office/powerpoint/2010/main" val="1701272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84961" y="624110"/>
            <a:ext cx="9919652" cy="1280890"/>
          </a:xfrm>
        </p:spPr>
        <p:txBody>
          <a:bodyPr>
            <a:normAutofit fontScale="90000"/>
          </a:bodyPr>
          <a:lstStyle/>
          <a:p>
            <a:r>
              <a:rPr lang="sl-SI" b="1" dirty="0"/>
              <a:t>Ali so šolska kosila dovolj raznolika? (n = 69)</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018904"/>
            <a:ext cx="12192000" cy="4589416"/>
          </a:xfrm>
          <a:prstGeom prst="rect">
            <a:avLst/>
          </a:prstGeom>
          <a:noFill/>
          <a:ln>
            <a:noFill/>
          </a:ln>
        </p:spPr>
      </p:pic>
    </p:spTree>
    <p:extLst>
      <p:ext uri="{BB962C8B-B14F-4D97-AF65-F5344CB8AC3E}">
        <p14:creationId xmlns:p14="http://schemas.microsoft.com/office/powerpoint/2010/main" val="94022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slov 6"/>
          <p:cNvSpPr>
            <a:spLocks noGrp="1"/>
          </p:cNvSpPr>
          <p:nvPr>
            <p:ph type="ctrTitle"/>
          </p:nvPr>
        </p:nvSpPr>
        <p:spPr>
          <a:xfrm>
            <a:off x="1622559" y="-783771"/>
            <a:ext cx="8915399" cy="2262781"/>
          </a:xfrm>
        </p:spPr>
        <p:txBody>
          <a:bodyPr>
            <a:normAutofit/>
          </a:bodyPr>
          <a:lstStyle/>
          <a:p>
            <a:r>
              <a:rPr lang="sl-SI" sz="3200" b="1" dirty="0"/>
              <a:t>Kateri razred obiskuješ? (n = 80)</a:t>
            </a:r>
            <a:r>
              <a:rPr lang="sl-SI" sz="3200" dirty="0"/>
              <a:t/>
            </a:r>
            <a:br>
              <a:rPr lang="sl-SI" sz="3200" dirty="0"/>
            </a:br>
            <a:endParaRPr lang="sl-SI" sz="3200" dirty="0"/>
          </a:p>
        </p:txBody>
      </p:sp>
      <p:sp>
        <p:nvSpPr>
          <p:cNvPr id="8" name="Podnaslov 7"/>
          <p:cNvSpPr>
            <a:spLocks noGrp="1"/>
          </p:cNvSpPr>
          <p:nvPr>
            <p:ph type="subTitle" idx="1"/>
          </p:nvPr>
        </p:nvSpPr>
        <p:spPr>
          <a:xfrm>
            <a:off x="1622560" y="1699639"/>
            <a:ext cx="8915399" cy="1126283"/>
          </a:xfrm>
        </p:spPr>
        <p:txBody>
          <a:bodyPr/>
          <a:lstStyle/>
          <a:p>
            <a:endParaRPr lang="sl-SI" dirty="0"/>
          </a:p>
        </p:txBody>
      </p:sp>
      <p:pic>
        <p:nvPicPr>
          <p:cNvPr id="9" name="Slika 8"/>
          <p:cNvPicPr/>
          <p:nvPr/>
        </p:nvPicPr>
        <p:blipFill>
          <a:blip r:embed="rId2">
            <a:extLst>
              <a:ext uri="{28A0092B-C50C-407E-A947-70E740481C1C}">
                <a14:useLocalDpi xmlns:a14="http://schemas.microsoft.com/office/drawing/2010/main" val="0"/>
              </a:ext>
            </a:extLst>
          </a:blip>
          <a:srcRect/>
          <a:stretch>
            <a:fillRect/>
          </a:stretch>
        </p:blipFill>
        <p:spPr bwMode="auto">
          <a:xfrm>
            <a:off x="-1898468" y="793947"/>
            <a:ext cx="11138263" cy="5895703"/>
          </a:xfrm>
          <a:prstGeom prst="rect">
            <a:avLst/>
          </a:prstGeom>
          <a:noFill/>
          <a:ln>
            <a:noFill/>
          </a:ln>
        </p:spPr>
      </p:pic>
    </p:spTree>
    <p:extLst>
      <p:ext uri="{BB962C8B-B14F-4D97-AF65-F5344CB8AC3E}">
        <p14:creationId xmlns:p14="http://schemas.microsoft.com/office/powerpoint/2010/main" val="16225435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05097" y="197390"/>
            <a:ext cx="11121435" cy="1280890"/>
          </a:xfrm>
        </p:spPr>
        <p:txBody>
          <a:bodyPr>
            <a:normAutofit fontScale="90000"/>
          </a:bodyPr>
          <a:lstStyle/>
          <a:p>
            <a:r>
              <a:rPr lang="sl-SI" b="1" dirty="0"/>
              <a:t>Ali poizkusiš vse jedi, ki so ponujene pri kosilu? (n = 71)</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74767" y="522514"/>
            <a:ext cx="10676709" cy="5590903"/>
          </a:xfrm>
          <a:prstGeom prst="rect">
            <a:avLst/>
          </a:prstGeom>
          <a:noFill/>
          <a:ln>
            <a:noFill/>
          </a:ln>
        </p:spPr>
      </p:pic>
    </p:spTree>
    <p:extLst>
      <p:ext uri="{BB962C8B-B14F-4D97-AF65-F5344CB8AC3E}">
        <p14:creationId xmlns:p14="http://schemas.microsoft.com/office/powerpoint/2010/main" val="40533708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00594" y="223515"/>
            <a:ext cx="11104018" cy="1280890"/>
          </a:xfrm>
        </p:spPr>
        <p:txBody>
          <a:bodyPr>
            <a:normAutofit fontScale="90000"/>
          </a:bodyPr>
          <a:lstStyle/>
          <a:p>
            <a:r>
              <a:rPr lang="sl-SI" b="1" dirty="0"/>
              <a:t>Kako pogosto si želiš dobiti dodatek pri kosilu? (n = 71)</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41417" y="618308"/>
            <a:ext cx="11556274" cy="5199017"/>
          </a:xfrm>
          <a:prstGeom prst="rect">
            <a:avLst/>
          </a:prstGeom>
          <a:noFill/>
          <a:ln>
            <a:noFill/>
          </a:ln>
        </p:spPr>
      </p:pic>
    </p:spTree>
    <p:extLst>
      <p:ext uri="{BB962C8B-B14F-4D97-AF65-F5344CB8AC3E}">
        <p14:creationId xmlns:p14="http://schemas.microsoft.com/office/powerpoint/2010/main" val="2075852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76251" y="624110"/>
            <a:ext cx="9928361" cy="751844"/>
          </a:xfrm>
        </p:spPr>
        <p:txBody>
          <a:bodyPr>
            <a:normAutofit fontScale="90000"/>
          </a:bodyPr>
          <a:lstStyle/>
          <a:p>
            <a:r>
              <a:rPr lang="sl-SI" b="1" dirty="0"/>
              <a:t>Kako pogosto dobiš želeni dodatek? (n = 72)</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62743" y="928910"/>
            <a:ext cx="12061372" cy="5019044"/>
          </a:xfrm>
          <a:prstGeom prst="rect">
            <a:avLst/>
          </a:prstGeom>
          <a:noFill/>
          <a:ln>
            <a:noFill/>
          </a:ln>
        </p:spPr>
      </p:pic>
    </p:spTree>
    <p:extLst>
      <p:ext uri="{BB962C8B-B14F-4D97-AF65-F5344CB8AC3E}">
        <p14:creationId xmlns:p14="http://schemas.microsoft.com/office/powerpoint/2010/main" val="28164335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67543" y="153847"/>
            <a:ext cx="9937069" cy="1280890"/>
          </a:xfrm>
        </p:spPr>
        <p:txBody>
          <a:bodyPr>
            <a:normAutofit fontScale="90000"/>
          </a:bodyPr>
          <a:lstStyle/>
          <a:p>
            <a:r>
              <a:rPr lang="sl-SI" b="1" dirty="0"/>
              <a:t>Ali nam želiš še kaj sporočiti? (pohvaliti, pograjati, predlagati)</a:t>
            </a:r>
            <a:r>
              <a:rPr lang="sl-SI" dirty="0"/>
              <a:t/>
            </a:r>
            <a:br>
              <a:rPr lang="sl-SI" dirty="0"/>
            </a:br>
            <a:endParaRPr lang="sl-SI" dirty="0"/>
          </a:p>
        </p:txBody>
      </p:sp>
      <p:sp>
        <p:nvSpPr>
          <p:cNvPr id="3" name="Označba mesta vsebine 2"/>
          <p:cNvSpPr>
            <a:spLocks noGrp="1"/>
          </p:cNvSpPr>
          <p:nvPr>
            <p:ph idx="1"/>
          </p:nvPr>
        </p:nvSpPr>
        <p:spPr>
          <a:xfrm>
            <a:off x="1506583" y="1367246"/>
            <a:ext cx="9998029" cy="4543976"/>
          </a:xfrm>
        </p:spPr>
        <p:txBody>
          <a:bodyPr>
            <a:normAutofit fontScale="92500" lnSpcReduction="20000"/>
          </a:bodyPr>
          <a:lstStyle/>
          <a:p>
            <a:r>
              <a:rPr lang="sl-SI" sz="2000" dirty="0"/>
              <a:t>hvala za okusno in zdravo </a:t>
            </a:r>
            <a:r>
              <a:rPr lang="sl-SI" sz="2000" dirty="0" smtClean="0"/>
              <a:t>hrano; </a:t>
            </a:r>
            <a:r>
              <a:rPr lang="sl-SI" sz="2000" dirty="0"/>
              <a:t>kar tako naprej</a:t>
            </a:r>
            <a:endParaRPr lang="sl-SI" sz="2000" dirty="0" smtClean="0"/>
          </a:p>
          <a:p>
            <a:r>
              <a:rPr lang="sl-SI" sz="2000" dirty="0"/>
              <a:t>večkrat bi bile lahko jedi, ki jih imajo učenci najraje (njoki, </a:t>
            </a:r>
            <a:r>
              <a:rPr lang="sl-SI" sz="2000" dirty="0" err="1"/>
              <a:t>čufti</a:t>
            </a:r>
            <a:r>
              <a:rPr lang="sl-SI" sz="2000" dirty="0"/>
              <a:t>, pohan sir</a:t>
            </a:r>
            <a:r>
              <a:rPr lang="sl-SI" sz="2000" dirty="0" smtClean="0"/>
              <a:t>,... )</a:t>
            </a:r>
          </a:p>
          <a:p>
            <a:r>
              <a:rPr lang="sl-SI" sz="2000" dirty="0"/>
              <a:t>pri kosilu bi lahko večkrat imeli </a:t>
            </a:r>
            <a:r>
              <a:rPr lang="sl-SI" sz="2000" dirty="0" smtClean="0"/>
              <a:t>svaljke </a:t>
            </a:r>
            <a:r>
              <a:rPr lang="sl-SI" sz="2000" dirty="0"/>
              <a:t>s</a:t>
            </a:r>
            <a:r>
              <a:rPr lang="sl-SI" sz="2000" dirty="0" smtClean="0"/>
              <a:t> </a:t>
            </a:r>
            <a:r>
              <a:rPr lang="sl-SI" sz="2000" dirty="0"/>
              <a:t>sirovo </a:t>
            </a:r>
            <a:r>
              <a:rPr lang="sl-SI" sz="2000" dirty="0" smtClean="0"/>
              <a:t>omako </a:t>
            </a:r>
            <a:r>
              <a:rPr lang="sl-SI" sz="2000" dirty="0"/>
              <a:t>in lahko bi bila večja </a:t>
            </a:r>
            <a:r>
              <a:rPr lang="sl-SI" sz="2000" dirty="0" smtClean="0"/>
              <a:t>porcija, recimo, </a:t>
            </a:r>
            <a:r>
              <a:rPr lang="sl-SI" sz="2000" dirty="0"/>
              <a:t>ko imamo </a:t>
            </a:r>
            <a:r>
              <a:rPr lang="sl-SI" sz="2000" dirty="0" smtClean="0"/>
              <a:t>hrenovke, </a:t>
            </a:r>
            <a:r>
              <a:rPr lang="sl-SI" sz="2000" dirty="0"/>
              <a:t>bi lahko dobili </a:t>
            </a:r>
            <a:r>
              <a:rPr lang="sl-SI" sz="2000" dirty="0" smtClean="0"/>
              <a:t>2</a:t>
            </a:r>
          </a:p>
          <a:p>
            <a:r>
              <a:rPr lang="sl-SI" sz="2000" dirty="0" smtClean="0"/>
              <a:t>kuharice </a:t>
            </a:r>
            <a:r>
              <a:rPr lang="sl-SI" sz="2000" dirty="0"/>
              <a:t>zelo dobro </a:t>
            </a:r>
            <a:r>
              <a:rPr lang="sl-SI" sz="2000" dirty="0" smtClean="0"/>
              <a:t>kuhajo, </a:t>
            </a:r>
            <a:r>
              <a:rPr lang="sl-SI" sz="2000" dirty="0"/>
              <a:t>samo prevečkrat je kosilo </a:t>
            </a:r>
            <a:r>
              <a:rPr lang="sl-SI" sz="2000" dirty="0" smtClean="0"/>
              <a:t>presuho</a:t>
            </a:r>
          </a:p>
          <a:p>
            <a:r>
              <a:rPr lang="sl-SI" sz="2000" dirty="0"/>
              <a:t>večkrat naj imamo </a:t>
            </a:r>
            <a:r>
              <a:rPr lang="sl-SI" sz="2000" dirty="0" smtClean="0"/>
              <a:t>sladico, </a:t>
            </a:r>
            <a:r>
              <a:rPr lang="sl-SI" sz="2000" dirty="0"/>
              <a:t>ki naj bo sladoled in </a:t>
            </a:r>
            <a:r>
              <a:rPr lang="sl-SI" sz="2000" dirty="0" smtClean="0"/>
              <a:t>palačinke</a:t>
            </a:r>
          </a:p>
          <a:p>
            <a:r>
              <a:rPr lang="sl-SI" sz="2000" dirty="0"/>
              <a:t>želel bi nazaj kanelone </a:t>
            </a:r>
            <a:r>
              <a:rPr lang="sl-SI" sz="2000" dirty="0" smtClean="0"/>
              <a:t>s </a:t>
            </a:r>
            <a:r>
              <a:rPr lang="sl-SI" sz="2000" dirty="0"/>
              <a:t>š</a:t>
            </a:r>
            <a:r>
              <a:rPr lang="sl-SI" sz="2000" dirty="0" smtClean="0"/>
              <a:t>unko </a:t>
            </a:r>
            <a:r>
              <a:rPr lang="sl-SI" sz="2000" dirty="0"/>
              <a:t>in sirom</a:t>
            </a:r>
            <a:r>
              <a:rPr lang="sl-SI" sz="2000" dirty="0" smtClean="0"/>
              <a:t>...</a:t>
            </a:r>
          </a:p>
          <a:p>
            <a:r>
              <a:rPr lang="sl-SI" sz="2000" dirty="0" smtClean="0"/>
              <a:t>„vse </a:t>
            </a:r>
            <a:r>
              <a:rPr lang="sl-SI" sz="2000" dirty="0"/>
              <a:t>je </a:t>
            </a:r>
            <a:r>
              <a:rPr lang="sl-SI" sz="2000" dirty="0" err="1"/>
              <a:t>ured</a:t>
            </a:r>
            <a:r>
              <a:rPr lang="sl-SI" sz="2000" dirty="0"/>
              <a:t> sam naj bo </a:t>
            </a:r>
            <a:r>
              <a:rPr lang="sl-SI" sz="2000" dirty="0" err="1"/>
              <a:t>vec</a:t>
            </a:r>
            <a:r>
              <a:rPr lang="sl-SI" sz="2000" dirty="0"/>
              <a:t> mesa in </a:t>
            </a:r>
            <a:r>
              <a:rPr lang="sl-SI" sz="2000" dirty="0" err="1" smtClean="0"/>
              <a:t>kamperja</a:t>
            </a:r>
            <a:r>
              <a:rPr lang="sl-SI" sz="2000" dirty="0" smtClean="0"/>
              <a:t> ;)“</a:t>
            </a:r>
          </a:p>
          <a:p>
            <a:r>
              <a:rPr lang="sl-SI" sz="2000" dirty="0"/>
              <a:t>večkrat bi lahko kuhali kaj v smeri </a:t>
            </a:r>
            <a:r>
              <a:rPr lang="sl-SI" sz="2000" dirty="0" err="1"/>
              <a:t>čuftov</a:t>
            </a:r>
            <a:r>
              <a:rPr lang="sl-SI" sz="2000" dirty="0"/>
              <a:t>, testenin in njokov s sirovo </a:t>
            </a:r>
            <a:r>
              <a:rPr lang="sl-SI" sz="2000" dirty="0" smtClean="0"/>
              <a:t>omako; </a:t>
            </a:r>
            <a:r>
              <a:rPr lang="sl-SI" sz="2000" dirty="0"/>
              <a:t>včasih bi se prilegle tudi pleskavice, ki jih prejmemo </a:t>
            </a:r>
            <a:r>
              <a:rPr lang="sl-SI" sz="2000" dirty="0" smtClean="0"/>
              <a:t>premalokrat</a:t>
            </a:r>
          </a:p>
          <a:p>
            <a:r>
              <a:rPr lang="sl-SI" sz="2000" dirty="0" smtClean="0"/>
              <a:t>boljša kosila, </a:t>
            </a:r>
            <a:r>
              <a:rPr lang="sl-SI" sz="2000" dirty="0"/>
              <a:t>ne </a:t>
            </a:r>
            <a:r>
              <a:rPr lang="sl-SI" sz="2000" dirty="0" smtClean="0"/>
              <a:t>kakšno </a:t>
            </a:r>
            <a:r>
              <a:rPr lang="sl-SI" sz="2000" dirty="0"/>
              <a:t>zelje pa makaroni pa take </a:t>
            </a:r>
            <a:r>
              <a:rPr lang="sl-SI" sz="2000" dirty="0" smtClean="0"/>
              <a:t>stvari</a:t>
            </a:r>
          </a:p>
          <a:p>
            <a:r>
              <a:rPr lang="sl-SI" sz="2000" dirty="0"/>
              <a:t>včasih mi juha ni dobra in bi si želela vzeti več krompirja ali ostalega kosila, da nisem </a:t>
            </a:r>
            <a:r>
              <a:rPr lang="sl-SI" sz="2000" dirty="0" smtClean="0"/>
              <a:t>lačna</a:t>
            </a:r>
          </a:p>
          <a:p>
            <a:endParaRPr lang="sl-SI" dirty="0" smtClean="0"/>
          </a:p>
          <a:p>
            <a:endParaRPr lang="sl-SI" dirty="0" smtClean="0"/>
          </a:p>
          <a:p>
            <a:endParaRPr lang="sl-SI" dirty="0"/>
          </a:p>
        </p:txBody>
      </p:sp>
    </p:spTree>
    <p:extLst>
      <p:ext uri="{BB962C8B-B14F-4D97-AF65-F5344CB8AC3E}">
        <p14:creationId xmlns:p14="http://schemas.microsoft.com/office/powerpoint/2010/main" val="35117845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39188" y="75470"/>
            <a:ext cx="8911687" cy="107410"/>
          </a:xfrm>
        </p:spPr>
        <p:txBody>
          <a:bodyPr>
            <a:normAutofit fontScale="90000"/>
          </a:bodyPr>
          <a:lstStyle/>
          <a:p>
            <a:endParaRPr lang="sl-SI"/>
          </a:p>
        </p:txBody>
      </p:sp>
      <p:sp>
        <p:nvSpPr>
          <p:cNvPr id="3" name="Označba mesta vsebine 2"/>
          <p:cNvSpPr>
            <a:spLocks noGrp="1"/>
          </p:cNvSpPr>
          <p:nvPr>
            <p:ph idx="1"/>
          </p:nvPr>
        </p:nvSpPr>
        <p:spPr>
          <a:xfrm>
            <a:off x="1648687" y="949234"/>
            <a:ext cx="8915400" cy="3777622"/>
          </a:xfrm>
        </p:spPr>
        <p:txBody>
          <a:bodyPr/>
          <a:lstStyle/>
          <a:p>
            <a:r>
              <a:rPr lang="sl-SI" dirty="0"/>
              <a:t>všeč mi je da je raznoliko. lahko bi bilo večja količina obroka</a:t>
            </a:r>
            <a:r>
              <a:rPr lang="sl-SI" dirty="0" smtClean="0"/>
              <a:t>.</a:t>
            </a:r>
          </a:p>
          <a:p>
            <a:r>
              <a:rPr lang="sl-SI" dirty="0"/>
              <a:t>pohvalil bi kuharje in pomočnike ker se trudijo in kuhajo okusno</a:t>
            </a:r>
            <a:r>
              <a:rPr lang="sl-SI" dirty="0" smtClean="0"/>
              <a:t>.</a:t>
            </a:r>
          </a:p>
          <a:p>
            <a:r>
              <a:rPr lang="sl-SI" dirty="0"/>
              <a:t>makaroni in zrezki bi bili lahko manj </a:t>
            </a:r>
            <a:r>
              <a:rPr lang="sl-SI" dirty="0" smtClean="0"/>
              <a:t>mastni</a:t>
            </a:r>
          </a:p>
          <a:p>
            <a:r>
              <a:rPr lang="sl-SI" dirty="0"/>
              <a:t>več pic, kruhovih cmokov pri kosilu, hot doge, </a:t>
            </a:r>
            <a:r>
              <a:rPr lang="sl-SI" dirty="0" err="1" smtClean="0"/>
              <a:t>čuftov</a:t>
            </a:r>
            <a:r>
              <a:rPr lang="sl-SI" dirty="0" smtClean="0"/>
              <a:t>, </a:t>
            </a:r>
            <a:r>
              <a:rPr lang="sl-SI" dirty="0"/>
              <a:t>pire krompir, dunajskih </a:t>
            </a:r>
            <a:r>
              <a:rPr lang="sl-SI" dirty="0" smtClean="0"/>
              <a:t>zrezkov:)</a:t>
            </a:r>
          </a:p>
          <a:p>
            <a:r>
              <a:rPr lang="sl-SI" dirty="0"/>
              <a:t>pohvalila bi jih rada za </a:t>
            </a:r>
            <a:r>
              <a:rPr lang="sl-SI" dirty="0" err="1"/>
              <a:t>čufte</a:t>
            </a:r>
            <a:r>
              <a:rPr lang="sl-SI" dirty="0"/>
              <a:t> ker so res </a:t>
            </a:r>
            <a:r>
              <a:rPr lang="sl-SI" dirty="0" smtClean="0"/>
              <a:t>dobri</a:t>
            </a:r>
          </a:p>
          <a:p>
            <a:r>
              <a:rPr lang="sl-SI" dirty="0"/>
              <a:t>večkrat bi lahko bilo kaj podobnega kot </a:t>
            </a:r>
            <a:r>
              <a:rPr lang="sl-SI" dirty="0" err="1"/>
              <a:t>čufti</a:t>
            </a:r>
            <a:r>
              <a:rPr lang="sl-SI" dirty="0"/>
              <a:t>, pire krompir, njoki s sirovo omako, palačinke,... drugače mi je pa kosilo kar všeč. samo ko nekateri dobijo na začetku nekaj sladkega, potem pa tisti , ki grejo malo kasneje pa tega ne dobijo</a:t>
            </a:r>
            <a:r>
              <a:rPr lang="sl-SI" dirty="0" smtClean="0"/>
              <a:t>.</a:t>
            </a:r>
            <a:endParaRPr lang="sl-SI" dirty="0"/>
          </a:p>
        </p:txBody>
      </p:sp>
    </p:spTree>
    <p:extLst>
      <p:ext uri="{BB962C8B-B14F-4D97-AF65-F5344CB8AC3E}">
        <p14:creationId xmlns:p14="http://schemas.microsoft.com/office/powerpoint/2010/main" val="42123390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92925" y="624109"/>
            <a:ext cx="8911687" cy="1683661"/>
          </a:xfrm>
        </p:spPr>
        <p:txBody>
          <a:bodyPr>
            <a:noAutofit/>
          </a:bodyPr>
          <a:lstStyle/>
          <a:p>
            <a:r>
              <a:rPr lang="sl-SI" sz="5400" dirty="0"/>
              <a:t>Predstavitev rezultatov ankete o šolski prehrani </a:t>
            </a:r>
          </a:p>
        </p:txBody>
      </p:sp>
      <p:sp>
        <p:nvSpPr>
          <p:cNvPr id="3" name="Označba mesta vsebine 2"/>
          <p:cNvSpPr>
            <a:spLocks noGrp="1"/>
          </p:cNvSpPr>
          <p:nvPr>
            <p:ph idx="1"/>
          </p:nvPr>
        </p:nvSpPr>
        <p:spPr>
          <a:xfrm>
            <a:off x="1770606" y="2987038"/>
            <a:ext cx="8915400" cy="3420571"/>
          </a:xfrm>
        </p:spPr>
        <p:txBody>
          <a:bodyPr/>
          <a:lstStyle/>
          <a:p>
            <a:pPr algn="ctr"/>
            <a:r>
              <a:rPr lang="sl-SI" sz="3200" dirty="0"/>
              <a:t>Šolsko leto 2021/2022</a:t>
            </a:r>
          </a:p>
          <a:p>
            <a:pPr algn="ctr"/>
            <a:r>
              <a:rPr lang="sl-SI" sz="3200" dirty="0" smtClean="0"/>
              <a:t>(starši</a:t>
            </a:r>
            <a:r>
              <a:rPr lang="sl-SI" sz="3200" dirty="0"/>
              <a:t>)</a:t>
            </a:r>
          </a:p>
          <a:p>
            <a:pPr marL="0" indent="0" algn="ctr">
              <a:buNone/>
            </a:pPr>
            <a:endParaRPr lang="sl-SI" dirty="0"/>
          </a:p>
        </p:txBody>
      </p:sp>
      <p:pic>
        <p:nvPicPr>
          <p:cNvPr id="4" name="Slika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20018" y="4697323"/>
            <a:ext cx="1428750" cy="1200150"/>
          </a:xfrm>
          <a:prstGeom prst="rect">
            <a:avLst/>
          </a:prstGeom>
        </p:spPr>
      </p:pic>
    </p:spTree>
    <p:extLst>
      <p:ext uri="{BB962C8B-B14F-4D97-AF65-F5344CB8AC3E}">
        <p14:creationId xmlns:p14="http://schemas.microsoft.com/office/powerpoint/2010/main" val="2249936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84960" y="188681"/>
            <a:ext cx="9919652" cy="1280890"/>
          </a:xfrm>
        </p:spPr>
        <p:txBody>
          <a:bodyPr>
            <a:normAutofit fontScale="90000"/>
          </a:bodyPr>
          <a:lstStyle/>
          <a:p>
            <a:r>
              <a:rPr lang="sl-SI" b="1" dirty="0"/>
              <a:t>Kateri razred obiskuje vaš otrok? (n = 80)</a:t>
            </a:r>
            <a:r>
              <a:rPr lang="sl-SI" dirty="0"/>
              <a:t/>
            </a:r>
            <a:br>
              <a:rPr lang="sl-SI" dirty="0"/>
            </a:br>
            <a:r>
              <a:rPr lang="sl-SI" dirty="0"/>
              <a:t>Možnih je več odgovorov</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75360" y="801189"/>
            <a:ext cx="12479972" cy="6056811"/>
          </a:xfrm>
          <a:prstGeom prst="rect">
            <a:avLst/>
          </a:prstGeom>
          <a:noFill/>
          <a:ln>
            <a:noFill/>
          </a:ln>
        </p:spPr>
      </p:pic>
    </p:spTree>
    <p:extLst>
      <p:ext uri="{BB962C8B-B14F-4D97-AF65-F5344CB8AC3E}">
        <p14:creationId xmlns:p14="http://schemas.microsoft.com/office/powerpoint/2010/main" val="20488049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28503" y="214807"/>
            <a:ext cx="9876109" cy="1280890"/>
          </a:xfrm>
        </p:spPr>
        <p:txBody>
          <a:bodyPr>
            <a:normAutofit fontScale="90000"/>
          </a:bodyPr>
          <a:lstStyle/>
          <a:p>
            <a:r>
              <a:rPr lang="sl-SI" b="1" dirty="0"/>
              <a:t>Katere obroke imate naročene v šoli? (n = 79)</a:t>
            </a:r>
            <a:r>
              <a:rPr lang="sl-SI" dirty="0"/>
              <a:t/>
            </a:r>
            <a:br>
              <a:rPr lang="sl-SI" dirty="0"/>
            </a:br>
            <a:r>
              <a:rPr lang="sl-SI" dirty="0"/>
              <a:t>Možnih je več odgovorov</a:t>
            </a:r>
            <a:br>
              <a:rPr lang="sl-SI" dirty="0"/>
            </a:b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09898" y="1332411"/>
            <a:ext cx="10842172" cy="4693919"/>
          </a:xfrm>
          <a:prstGeom prst="rect">
            <a:avLst/>
          </a:prstGeom>
          <a:noFill/>
          <a:ln>
            <a:noFill/>
          </a:ln>
        </p:spPr>
      </p:pic>
    </p:spTree>
    <p:extLst>
      <p:ext uri="{BB962C8B-B14F-4D97-AF65-F5344CB8AC3E}">
        <p14:creationId xmlns:p14="http://schemas.microsoft.com/office/powerpoint/2010/main" val="1629688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297579" y="232225"/>
            <a:ext cx="10686006" cy="1280890"/>
          </a:xfrm>
        </p:spPr>
        <p:txBody>
          <a:bodyPr>
            <a:normAutofit fontScale="90000"/>
          </a:bodyPr>
          <a:lstStyle/>
          <a:p>
            <a:r>
              <a:rPr lang="sl-SI" b="1" dirty="0"/>
              <a:t>Ali spremljate jedilnik na šolski spletni strani? (n = 79)</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81025" y="627274"/>
            <a:ext cx="13309001" cy="5262538"/>
          </a:xfrm>
          <a:prstGeom prst="rect">
            <a:avLst/>
          </a:prstGeom>
          <a:noFill/>
          <a:ln>
            <a:noFill/>
          </a:ln>
        </p:spPr>
      </p:pic>
    </p:spTree>
    <p:extLst>
      <p:ext uri="{BB962C8B-B14F-4D97-AF65-F5344CB8AC3E}">
        <p14:creationId xmlns:p14="http://schemas.microsoft.com/office/powerpoint/2010/main" val="997057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11086" y="145139"/>
            <a:ext cx="9893526" cy="1280890"/>
          </a:xfrm>
        </p:spPr>
        <p:txBody>
          <a:bodyPr>
            <a:normAutofit fontScale="90000"/>
          </a:bodyPr>
          <a:lstStyle/>
          <a:p>
            <a:r>
              <a:rPr lang="sl-SI" b="1" dirty="0"/>
              <a:t>Kako je s šolsko prehrano na splošno zadovoljen vaš otrok? (n = 80)</a:t>
            </a:r>
            <a:r>
              <a:rPr lang="sl-SI" dirty="0"/>
              <a:t/>
            </a:r>
            <a:br>
              <a:rPr lang="sl-SI" dirty="0"/>
            </a:br>
            <a:endParaRPr lang="sl-SI" dirty="0"/>
          </a:p>
        </p:txBody>
      </p:sp>
      <p:pic>
        <p:nvPicPr>
          <p:cNvPr id="5" name="Označba mesta vsebine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9966" y="1053737"/>
            <a:ext cx="11138263" cy="5804263"/>
          </a:xfrm>
          <a:prstGeom prst="rect">
            <a:avLst/>
          </a:prstGeom>
          <a:noFill/>
          <a:ln>
            <a:noFill/>
          </a:ln>
        </p:spPr>
      </p:pic>
    </p:spTree>
    <p:extLst>
      <p:ext uri="{BB962C8B-B14F-4D97-AF65-F5344CB8AC3E}">
        <p14:creationId xmlns:p14="http://schemas.microsoft.com/office/powerpoint/2010/main" val="1962474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dirty="0"/>
              <a:t>Koliko obrokov dnevno zaužiješ? (n = 83)</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1999" y="1111625"/>
            <a:ext cx="10515600" cy="5262282"/>
          </a:xfrm>
          <a:prstGeom prst="rect">
            <a:avLst/>
          </a:prstGeom>
          <a:noFill/>
          <a:ln>
            <a:noFill/>
          </a:ln>
        </p:spPr>
      </p:pic>
    </p:spTree>
    <p:extLst>
      <p:ext uri="{BB962C8B-B14F-4D97-AF65-F5344CB8AC3E}">
        <p14:creationId xmlns:p14="http://schemas.microsoft.com/office/powerpoint/2010/main" val="3381696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84960" y="136430"/>
            <a:ext cx="9919652" cy="1280890"/>
          </a:xfrm>
        </p:spPr>
        <p:txBody>
          <a:bodyPr>
            <a:normAutofit fontScale="90000"/>
          </a:bodyPr>
          <a:lstStyle/>
          <a:p>
            <a:r>
              <a:rPr lang="sl-SI" b="1" dirty="0"/>
              <a:t>Kako ste vi na splošno zadovoljni z jedilnikom (pestrost, uvajanje novosti ...)? (n = 79)</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0629" y="879566"/>
            <a:ext cx="11025051" cy="5364480"/>
          </a:xfrm>
          <a:prstGeom prst="rect">
            <a:avLst/>
          </a:prstGeom>
          <a:noFill/>
          <a:ln>
            <a:noFill/>
          </a:ln>
        </p:spPr>
      </p:pic>
    </p:spTree>
    <p:extLst>
      <p:ext uri="{BB962C8B-B14F-4D97-AF65-F5344CB8AC3E}">
        <p14:creationId xmlns:p14="http://schemas.microsoft.com/office/powerpoint/2010/main" val="5481026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52399" y="240933"/>
            <a:ext cx="8911687" cy="656050"/>
          </a:xfrm>
        </p:spPr>
        <p:txBody>
          <a:bodyPr>
            <a:normAutofit fontScale="90000"/>
          </a:bodyPr>
          <a:lstStyle/>
          <a:p>
            <a:r>
              <a:rPr lang="sl-SI" b="1" dirty="0"/>
              <a:t>Prosimo, utemeljite svoj odgovor.</a:t>
            </a:r>
            <a:r>
              <a:rPr lang="sl-SI" dirty="0"/>
              <a:t/>
            </a:r>
            <a:br>
              <a:rPr lang="sl-SI" dirty="0"/>
            </a:br>
            <a:endParaRPr lang="sl-SI" dirty="0"/>
          </a:p>
        </p:txBody>
      </p:sp>
      <p:sp>
        <p:nvSpPr>
          <p:cNvPr id="3" name="Označba mesta vsebine 2"/>
          <p:cNvSpPr>
            <a:spLocks noGrp="1"/>
          </p:cNvSpPr>
          <p:nvPr>
            <p:ph idx="1"/>
          </p:nvPr>
        </p:nvSpPr>
        <p:spPr>
          <a:xfrm>
            <a:off x="1541417" y="966651"/>
            <a:ext cx="9022669" cy="5747657"/>
          </a:xfrm>
        </p:spPr>
        <p:txBody>
          <a:bodyPr/>
          <a:lstStyle/>
          <a:p>
            <a:r>
              <a:rPr lang="sl-SI" sz="2000" dirty="0"/>
              <a:t>otroci so s šolsko prehrano zadovoljni - razen kakšne izjeme, želijo pa si toplih mlečnih malic (zdroba, kaše, riža</a:t>
            </a:r>
            <a:r>
              <a:rPr lang="sl-SI" sz="2000" dirty="0" smtClean="0"/>
              <a:t>).</a:t>
            </a:r>
          </a:p>
          <a:p>
            <a:r>
              <a:rPr lang="sl-SI" sz="2000" dirty="0"/>
              <a:t>otrok pravi da hrana ni </a:t>
            </a:r>
            <a:r>
              <a:rPr lang="sl-SI" sz="2000" dirty="0" smtClean="0"/>
              <a:t>dobra; </a:t>
            </a:r>
            <a:r>
              <a:rPr lang="sl-SI" sz="2000" dirty="0"/>
              <a:t>otrok je prevečkrat lačen zaradi uvajanja </a:t>
            </a:r>
            <a:r>
              <a:rPr lang="sl-SI" sz="2000" dirty="0" smtClean="0"/>
              <a:t>novosti</a:t>
            </a:r>
          </a:p>
          <a:p>
            <a:r>
              <a:rPr lang="sl-SI" sz="2000" dirty="0"/>
              <a:t>veseli me</a:t>
            </a:r>
            <a:r>
              <a:rPr lang="sl-SI" sz="2000" dirty="0" smtClean="0"/>
              <a:t>, da se </a:t>
            </a:r>
            <a:r>
              <a:rPr lang="sl-SI" sz="2000" dirty="0"/>
              <a:t>uvajajo novosti</a:t>
            </a:r>
            <a:r>
              <a:rPr lang="sl-SI" sz="2000" dirty="0" smtClean="0"/>
              <a:t>, saj </a:t>
            </a:r>
            <a:r>
              <a:rPr lang="sl-SI" sz="2000" dirty="0"/>
              <a:t>tako otrok proba jed</a:t>
            </a:r>
            <a:r>
              <a:rPr lang="sl-SI" sz="2000" dirty="0" smtClean="0"/>
              <a:t>, ki </a:t>
            </a:r>
            <a:r>
              <a:rPr lang="sl-SI" sz="2000" dirty="0"/>
              <a:t>je doma </a:t>
            </a:r>
            <a:r>
              <a:rPr lang="sl-SI" sz="2000" dirty="0" smtClean="0"/>
              <a:t>verjetno </a:t>
            </a:r>
            <a:r>
              <a:rPr lang="sl-SI" sz="2000" dirty="0"/>
              <a:t>ne bi</a:t>
            </a:r>
            <a:r>
              <a:rPr lang="sl-SI" sz="2000" dirty="0" smtClean="0"/>
              <a:t>.</a:t>
            </a:r>
          </a:p>
          <a:p>
            <a:r>
              <a:rPr lang="sl-SI" sz="2000" dirty="0"/>
              <a:t>hrana ni primerna tehnološkemu času, preveč maščob, </a:t>
            </a:r>
            <a:r>
              <a:rPr lang="sl-SI" sz="2000" dirty="0" err="1"/>
              <a:t>oglikovih</a:t>
            </a:r>
            <a:r>
              <a:rPr lang="sl-SI" sz="2000" dirty="0"/>
              <a:t> hidratov in sladkorja (npr</a:t>
            </a:r>
            <a:r>
              <a:rPr lang="sl-SI" sz="2000" dirty="0" smtClean="0"/>
              <a:t>. na </a:t>
            </a:r>
            <a:r>
              <a:rPr lang="sl-SI" sz="2000" dirty="0"/>
              <a:t>pohodih so otrokom na voljo samo sladki sokovi, ne pa voda</a:t>
            </a:r>
            <a:r>
              <a:rPr lang="sl-SI" sz="2000" dirty="0" smtClean="0"/>
              <a:t>)</a:t>
            </a:r>
          </a:p>
          <a:p>
            <a:r>
              <a:rPr lang="sl-SI" sz="2000" dirty="0"/>
              <a:t>če otroku dnevna juha, meso, priloga ne odgovarja, mu je treba omogočiti, da si lahko vzame več (2x) preostalega kosila. menda ne smejo vzeti več krompirja, če npr. ne pojejo juhe in podobno. tisti, ki juho pojedo, pa lahko vzamejo še več krompirja</a:t>
            </a:r>
            <a:r>
              <a:rPr lang="sl-SI" sz="2000" dirty="0" smtClean="0"/>
              <a:t>.</a:t>
            </a:r>
          </a:p>
          <a:p>
            <a:r>
              <a:rPr lang="sl-SI" sz="2000" dirty="0"/>
              <a:t>na koncu, ko </a:t>
            </a:r>
            <a:r>
              <a:rPr lang="sl-SI" sz="2000" dirty="0" smtClean="0"/>
              <a:t>grejo </a:t>
            </a:r>
            <a:r>
              <a:rPr lang="sl-SI" sz="2000" dirty="0"/>
              <a:t>otroci na </a:t>
            </a:r>
            <a:r>
              <a:rPr lang="sl-SI" sz="2000" dirty="0" smtClean="0"/>
              <a:t>kosilo, </a:t>
            </a:r>
            <a:r>
              <a:rPr lang="sl-SI" sz="2000" dirty="0"/>
              <a:t>zmanjka in dobijo čisto malo ali nekaj drugega</a:t>
            </a:r>
            <a:r>
              <a:rPr lang="sl-SI" sz="2000" dirty="0" smtClean="0"/>
              <a:t>.</a:t>
            </a:r>
          </a:p>
          <a:p>
            <a:r>
              <a:rPr lang="sl-SI" sz="2000" dirty="0"/>
              <a:t>raznolika prehrana. mlajša bolj </a:t>
            </a:r>
            <a:r>
              <a:rPr lang="sl-SI" sz="2000" dirty="0" smtClean="0"/>
              <a:t>zadovoljna </a:t>
            </a:r>
            <a:r>
              <a:rPr lang="sl-SI" sz="2000" dirty="0"/>
              <a:t>kot </a:t>
            </a:r>
            <a:r>
              <a:rPr lang="sl-SI" sz="2000" dirty="0" smtClean="0"/>
              <a:t>starejša </a:t>
            </a:r>
            <a:r>
              <a:rPr lang="sl-SI" sz="2000" dirty="0"/>
              <a:t>ki je </a:t>
            </a:r>
            <a:r>
              <a:rPr lang="sl-SI" sz="2000" dirty="0" err="1" smtClean="0"/>
              <a:t>zbirčna</a:t>
            </a:r>
            <a:r>
              <a:rPr lang="sl-SI" sz="2000" dirty="0"/>
              <a:t>.</a:t>
            </a:r>
            <a:endParaRPr lang="sl-SI" sz="2000" dirty="0" smtClean="0"/>
          </a:p>
          <a:p>
            <a:endParaRPr lang="sl-SI" dirty="0"/>
          </a:p>
        </p:txBody>
      </p:sp>
    </p:spTree>
    <p:extLst>
      <p:ext uri="{BB962C8B-B14F-4D97-AF65-F5344CB8AC3E}">
        <p14:creationId xmlns:p14="http://schemas.microsoft.com/office/powerpoint/2010/main" val="4867539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826571" y="136430"/>
            <a:ext cx="8911687" cy="98701"/>
          </a:xfrm>
        </p:spPr>
        <p:txBody>
          <a:bodyPr>
            <a:normAutofit fontScale="90000"/>
          </a:bodyPr>
          <a:lstStyle/>
          <a:p>
            <a:endParaRPr lang="sl-SI"/>
          </a:p>
        </p:txBody>
      </p:sp>
      <p:sp>
        <p:nvSpPr>
          <p:cNvPr id="3" name="Označba mesta vsebine 2"/>
          <p:cNvSpPr>
            <a:spLocks noGrp="1"/>
          </p:cNvSpPr>
          <p:nvPr>
            <p:ph idx="1"/>
          </p:nvPr>
        </p:nvSpPr>
        <p:spPr>
          <a:xfrm>
            <a:off x="1541417" y="522515"/>
            <a:ext cx="9971314" cy="5799908"/>
          </a:xfrm>
        </p:spPr>
        <p:txBody>
          <a:bodyPr>
            <a:noAutofit/>
          </a:bodyPr>
          <a:lstStyle/>
          <a:p>
            <a:r>
              <a:rPr lang="sl-SI" sz="2000" dirty="0"/>
              <a:t>mislim, da so otroci zmeraj bolj izbirčni!!! kosilo: jedi, ki vsebuje meso oz. koščke mesa, ki niso po njihovem lepi koški (govedina z maščobo, piščanec ki ni bel in z maščobo), ne jedo. tako pustijo celo jed, tudi ostalo. kar se tiče pa zelenjave, pa kuhano zelenjavo jejo večinoma izjema so verjetno (cvetača, brokoli) juha: juha naj bo okusne, začinjene, prepražena čebula... </a:t>
            </a:r>
            <a:endParaRPr lang="sl-SI" sz="2000" dirty="0" smtClean="0"/>
          </a:p>
          <a:p>
            <a:r>
              <a:rPr lang="sl-SI" sz="2000" dirty="0"/>
              <a:t>po zadnjih spremembah je prehrana občutno </a:t>
            </a:r>
            <a:r>
              <a:rPr lang="sl-SI" sz="2000" dirty="0" smtClean="0"/>
              <a:t>boljša</a:t>
            </a:r>
          </a:p>
          <a:p>
            <a:r>
              <a:rPr lang="sl-SI" sz="2000" dirty="0"/>
              <a:t>je zelo </a:t>
            </a:r>
            <a:r>
              <a:rPr lang="sl-SI" sz="2000" dirty="0" smtClean="0"/>
              <a:t>raznolika, </a:t>
            </a:r>
            <a:r>
              <a:rPr lang="sl-SI" sz="2000" dirty="0"/>
              <a:t>edino več domačega peciva</a:t>
            </a:r>
            <a:r>
              <a:rPr lang="sl-SI" sz="2000" dirty="0" smtClean="0"/>
              <a:t>.</a:t>
            </a:r>
          </a:p>
          <a:p>
            <a:r>
              <a:rPr lang="sl-SI" sz="2000" dirty="0"/>
              <a:t>otrok poroča, da je neokusno, velikokrat kaj ni dobro skuhano. večinoma ima potem premalo in je lačen. načeloma sicer ni izbirčen in je vse, ni debel</a:t>
            </a:r>
            <a:r>
              <a:rPr lang="sl-SI" sz="2000" dirty="0" smtClean="0"/>
              <a:t>.</a:t>
            </a:r>
          </a:p>
          <a:p>
            <a:r>
              <a:rPr lang="sl-SI" sz="2000" dirty="0"/>
              <a:t>se mi zdi dovolj raznoliko, edino sadja bi lahko bilo več na </a:t>
            </a:r>
            <a:r>
              <a:rPr lang="sl-SI" sz="2000" dirty="0" smtClean="0"/>
              <a:t>jedilniku</a:t>
            </a:r>
          </a:p>
          <a:p>
            <a:r>
              <a:rPr lang="sl-SI" sz="2000" dirty="0"/>
              <a:t>na splošno sem zadovoljna z jedilnikom, mogoče so včasih jedi, ki jih poznam, vendar pod preprostejšim </a:t>
            </a:r>
            <a:r>
              <a:rPr lang="sl-SI" sz="2000" dirty="0" smtClean="0"/>
              <a:t>imenom</a:t>
            </a:r>
          </a:p>
          <a:p>
            <a:r>
              <a:rPr lang="sl-SI" sz="2000" dirty="0"/>
              <a:t>preveč testenin, premalo </a:t>
            </a:r>
            <a:r>
              <a:rPr lang="sl-SI" sz="2000" dirty="0" smtClean="0"/>
              <a:t>zelenjave</a:t>
            </a:r>
          </a:p>
          <a:p>
            <a:r>
              <a:rPr lang="sl-SI" sz="2000" dirty="0"/>
              <a:t>otroka </a:t>
            </a:r>
            <a:r>
              <a:rPr lang="sl-SI" sz="2000" dirty="0" smtClean="0"/>
              <a:t>se ne </a:t>
            </a:r>
            <a:r>
              <a:rPr lang="sl-SI" sz="2000" dirty="0"/>
              <a:t>pritožujeta, zato se z jedilnikom ne ukvarjam niti ga ne spremljam</a:t>
            </a:r>
            <a:r>
              <a:rPr lang="sl-SI" sz="2000" dirty="0" smtClean="0"/>
              <a:t>.</a:t>
            </a:r>
          </a:p>
        </p:txBody>
      </p:sp>
    </p:spTree>
    <p:extLst>
      <p:ext uri="{BB962C8B-B14F-4D97-AF65-F5344CB8AC3E}">
        <p14:creationId xmlns:p14="http://schemas.microsoft.com/office/powerpoint/2010/main" val="1735474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375210" y="127722"/>
            <a:ext cx="8911687" cy="116119"/>
          </a:xfrm>
        </p:spPr>
        <p:txBody>
          <a:bodyPr>
            <a:normAutofit fontScale="90000"/>
          </a:bodyPr>
          <a:lstStyle/>
          <a:p>
            <a:endParaRPr lang="sl-SI" dirty="0"/>
          </a:p>
        </p:txBody>
      </p:sp>
      <p:sp>
        <p:nvSpPr>
          <p:cNvPr id="3" name="Označba mesta vsebine 2"/>
          <p:cNvSpPr>
            <a:spLocks noGrp="1"/>
          </p:cNvSpPr>
          <p:nvPr>
            <p:ph idx="1"/>
          </p:nvPr>
        </p:nvSpPr>
        <p:spPr>
          <a:xfrm>
            <a:off x="1761897" y="740229"/>
            <a:ext cx="9890171" cy="5956662"/>
          </a:xfrm>
        </p:spPr>
        <p:txBody>
          <a:bodyPr/>
          <a:lstStyle/>
          <a:p>
            <a:r>
              <a:rPr lang="sl-SI" sz="2000" dirty="0"/>
              <a:t>zdrava, raznolika prehrana, včasih malo preveč usmerjena v zdravo. če otrok ostane lačen, je več škode, kot da poje kaj malo manj zdravega.</a:t>
            </a:r>
          </a:p>
          <a:p>
            <a:r>
              <a:rPr lang="sl-SI" sz="2000" dirty="0"/>
              <a:t>preveč </a:t>
            </a:r>
            <a:r>
              <a:rPr lang="sl-SI" sz="2000" dirty="0" smtClean="0"/>
              <a:t> </a:t>
            </a:r>
            <a:r>
              <a:rPr lang="sl-SI" sz="2000" dirty="0"/>
              <a:t>"</a:t>
            </a:r>
            <a:r>
              <a:rPr lang="sl-SI" sz="2000" dirty="0" smtClean="0"/>
              <a:t>zdrave </a:t>
            </a:r>
            <a:r>
              <a:rPr lang="sl-SI" sz="2000" dirty="0"/>
              <a:t>" prehrane , katere otroci niso ravno </a:t>
            </a:r>
            <a:r>
              <a:rPr lang="sl-SI" sz="2000" dirty="0" smtClean="0"/>
              <a:t>ljubitelji</a:t>
            </a:r>
          </a:p>
          <a:p>
            <a:r>
              <a:rPr lang="sl-SI" sz="2000" dirty="0"/>
              <a:t>premalo ekoloških živil, premajhni obroki - otroci so še lačni</a:t>
            </a:r>
            <a:r>
              <a:rPr lang="sl-SI" sz="2000" dirty="0" smtClean="0"/>
              <a:t>.</a:t>
            </a:r>
          </a:p>
          <a:p>
            <a:r>
              <a:rPr lang="sl-SI" sz="2000" dirty="0"/>
              <a:t>otrokom določena hrana sploh ni všeč, pa jo kljub temu imate ponavljate</a:t>
            </a:r>
            <a:r>
              <a:rPr lang="sl-SI" sz="2000" dirty="0" smtClean="0"/>
              <a:t>.</a:t>
            </a:r>
          </a:p>
          <a:p>
            <a:r>
              <a:rPr lang="sl-SI" sz="2000" dirty="0"/>
              <a:t>sorazmerno bogat jedilnik vendar menim, da je za otroke z dietami slabo </a:t>
            </a:r>
            <a:r>
              <a:rPr lang="sl-SI" sz="2000" dirty="0" smtClean="0"/>
              <a:t>poskrbljeno</a:t>
            </a:r>
          </a:p>
          <a:p>
            <a:r>
              <a:rPr lang="sl-SI" sz="2000" dirty="0"/>
              <a:t>hrana je pestra, dodajate nove jedi in sestavine. izredno pestri so namazi za malico. moja hči je skoraj vse in je zadovoljna</a:t>
            </a:r>
            <a:r>
              <a:rPr lang="sl-SI" sz="2000" dirty="0" smtClean="0"/>
              <a:t>.</a:t>
            </a:r>
          </a:p>
          <a:p>
            <a:r>
              <a:rPr lang="sl-SI" sz="2000" dirty="0"/>
              <a:t>včasih sta otroka rada jedla v šoli, sedaj se pogosto pritožujeta nad prehrano in me nagovarjata, da ju odjavim. predvsem namazi pri malici jima niso všeč. vedno bolj pogosto jesta doma takoj, ko prideta iz šolskega kosila</a:t>
            </a:r>
            <a:r>
              <a:rPr lang="sl-SI" sz="2000" dirty="0" smtClean="0"/>
              <a:t>.</a:t>
            </a:r>
          </a:p>
          <a:p>
            <a:endParaRPr lang="sl-SI" sz="2000" dirty="0" smtClean="0"/>
          </a:p>
          <a:p>
            <a:endParaRPr lang="sl-SI" dirty="0"/>
          </a:p>
        </p:txBody>
      </p:sp>
    </p:spTree>
    <p:extLst>
      <p:ext uri="{BB962C8B-B14F-4D97-AF65-F5344CB8AC3E}">
        <p14:creationId xmlns:p14="http://schemas.microsoft.com/office/powerpoint/2010/main" val="37059079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724297" y="188681"/>
            <a:ext cx="9841275" cy="1280890"/>
          </a:xfrm>
        </p:spPr>
        <p:txBody>
          <a:bodyPr>
            <a:normAutofit fontScale="90000"/>
          </a:bodyPr>
          <a:lstStyle/>
          <a:p>
            <a:r>
              <a:rPr lang="sl-SI" b="1" dirty="0"/>
              <a:t>Katere spremembe šolskega jedilnika predlagate?</a:t>
            </a:r>
            <a:r>
              <a:rPr lang="sl-SI" dirty="0"/>
              <a:t/>
            </a:r>
            <a:br>
              <a:rPr lang="sl-SI" dirty="0"/>
            </a:br>
            <a:endParaRPr lang="sl-SI" dirty="0"/>
          </a:p>
        </p:txBody>
      </p:sp>
      <p:sp>
        <p:nvSpPr>
          <p:cNvPr id="3" name="Označba mesta vsebine 2"/>
          <p:cNvSpPr>
            <a:spLocks noGrp="1"/>
          </p:cNvSpPr>
          <p:nvPr>
            <p:ph idx="1"/>
          </p:nvPr>
        </p:nvSpPr>
        <p:spPr>
          <a:xfrm>
            <a:off x="1724297" y="1402080"/>
            <a:ext cx="9780315" cy="5364480"/>
          </a:xfrm>
        </p:spPr>
        <p:txBody>
          <a:bodyPr/>
          <a:lstStyle/>
          <a:p>
            <a:r>
              <a:rPr lang="sl-SI" sz="2000" dirty="0"/>
              <a:t>ne glejte samo na zdravje saj otrokom bolj škodi če sploh ne jedo kakor če pojedo malo manj zdravo ampak </a:t>
            </a:r>
            <a:r>
              <a:rPr lang="sl-SI" sz="2000" dirty="0" err="1" smtClean="0"/>
              <a:t>boljse</a:t>
            </a:r>
            <a:endParaRPr lang="sl-SI" sz="2000" dirty="0" smtClean="0"/>
          </a:p>
          <a:p>
            <a:r>
              <a:rPr lang="sl-SI" sz="2000" dirty="0"/>
              <a:t>uvedba toplih mlečnih malic (zdroba, kaše, riža</a:t>
            </a:r>
            <a:r>
              <a:rPr lang="sl-SI" sz="2000" dirty="0" smtClean="0"/>
              <a:t>)</a:t>
            </a:r>
          </a:p>
          <a:p>
            <a:r>
              <a:rPr lang="sl-SI" sz="2000" dirty="0"/>
              <a:t>spremljanje kaj otroci radi jedo in to večkrat imeti na </a:t>
            </a:r>
            <a:r>
              <a:rPr lang="sl-SI" sz="2000" dirty="0" smtClean="0"/>
              <a:t>jedilniku</a:t>
            </a:r>
          </a:p>
          <a:p>
            <a:r>
              <a:rPr lang="sl-SI" sz="2000" dirty="0"/>
              <a:t>več ekoloških živil, več lokalnih sestavin</a:t>
            </a:r>
            <a:r>
              <a:rPr lang="sl-SI" sz="2000" dirty="0" smtClean="0"/>
              <a:t>.</a:t>
            </a:r>
          </a:p>
          <a:p>
            <a:r>
              <a:rPr lang="sl-SI" sz="2000" dirty="0"/>
              <a:t>manj namazov in več sadja in </a:t>
            </a:r>
            <a:r>
              <a:rPr lang="sl-SI" sz="2000" dirty="0" smtClean="0"/>
              <a:t>zelenjave</a:t>
            </a:r>
          </a:p>
          <a:p>
            <a:r>
              <a:rPr lang="sl-SI" sz="2000" dirty="0"/>
              <a:t>obdržite različne </a:t>
            </a:r>
            <a:r>
              <a:rPr lang="sl-SI" sz="2000" dirty="0" smtClean="0"/>
              <a:t>solate</a:t>
            </a:r>
          </a:p>
          <a:p>
            <a:r>
              <a:rPr lang="sl-SI" sz="2000" dirty="0"/>
              <a:t>bel ali pol bel kruh</a:t>
            </a:r>
            <a:r>
              <a:rPr lang="sl-SI" sz="2000" dirty="0" smtClean="0"/>
              <a:t>, ki </a:t>
            </a:r>
            <a:r>
              <a:rPr lang="sl-SI" sz="2000" dirty="0"/>
              <a:t>za malico nebi bil </a:t>
            </a:r>
            <a:r>
              <a:rPr lang="sl-SI" sz="2000" dirty="0" err="1"/>
              <a:t>namazan,saj</a:t>
            </a:r>
            <a:r>
              <a:rPr lang="sl-SI" sz="2000" dirty="0"/>
              <a:t> vsi ne jedo </a:t>
            </a:r>
            <a:r>
              <a:rPr lang="sl-SI" sz="2000" dirty="0" smtClean="0"/>
              <a:t>namazov</a:t>
            </a:r>
          </a:p>
          <a:p>
            <a:r>
              <a:rPr lang="sl-SI" sz="2000" dirty="0"/>
              <a:t>več zelenjave, sadja, belo moko in bele </a:t>
            </a:r>
            <a:r>
              <a:rPr lang="sl-SI" sz="2000" dirty="0" err="1"/>
              <a:t>stavri</a:t>
            </a:r>
            <a:r>
              <a:rPr lang="sl-SI" sz="2000" dirty="0"/>
              <a:t> - zamenjava za polnozrnate, majn sladkanih pijač</a:t>
            </a:r>
            <a:r>
              <a:rPr lang="sl-SI" sz="2000" dirty="0" smtClean="0"/>
              <a:t>...</a:t>
            </a:r>
          </a:p>
          <a:p>
            <a:r>
              <a:rPr lang="sl-SI" sz="2000" dirty="0"/>
              <a:t>bolj klasičen </a:t>
            </a:r>
            <a:r>
              <a:rPr lang="sl-SI" sz="2000" dirty="0" smtClean="0"/>
              <a:t>jedilnik</a:t>
            </a:r>
          </a:p>
          <a:p>
            <a:r>
              <a:rPr lang="sl-SI" sz="2000" dirty="0"/>
              <a:t>ne </a:t>
            </a:r>
            <a:r>
              <a:rPr lang="sl-SI" sz="2000" dirty="0" smtClean="0"/>
              <a:t>spreminjajte, </a:t>
            </a:r>
            <a:r>
              <a:rPr lang="sl-SI" sz="2000" dirty="0"/>
              <a:t>pustite jim pizze</a:t>
            </a:r>
            <a:r>
              <a:rPr lang="sl-SI" sz="2000" dirty="0" smtClean="0"/>
              <a:t>, </a:t>
            </a:r>
            <a:r>
              <a:rPr lang="sl-SI" sz="2000" dirty="0" err="1" smtClean="0"/>
              <a:t>hotdoge</a:t>
            </a:r>
            <a:r>
              <a:rPr lang="sl-SI" sz="2000" dirty="0" smtClean="0"/>
              <a:t>, </a:t>
            </a:r>
            <a:r>
              <a:rPr lang="sl-SI" sz="2000" dirty="0"/>
              <a:t>da če plačamo da vsaj pojejo in niso lačni</a:t>
            </a:r>
            <a:endParaRPr lang="sl-SI" sz="2000" dirty="0" smtClean="0"/>
          </a:p>
          <a:p>
            <a:endParaRPr lang="sl-SI" dirty="0"/>
          </a:p>
        </p:txBody>
      </p:sp>
    </p:spTree>
    <p:extLst>
      <p:ext uri="{BB962C8B-B14F-4D97-AF65-F5344CB8AC3E}">
        <p14:creationId xmlns:p14="http://schemas.microsoft.com/office/powerpoint/2010/main" val="38007747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235874" y="0"/>
            <a:ext cx="8911687" cy="130629"/>
          </a:xfrm>
        </p:spPr>
        <p:txBody>
          <a:bodyPr>
            <a:normAutofit fontScale="90000"/>
          </a:bodyPr>
          <a:lstStyle/>
          <a:p>
            <a:endParaRPr lang="sl-SI"/>
          </a:p>
        </p:txBody>
      </p:sp>
      <p:sp>
        <p:nvSpPr>
          <p:cNvPr id="3" name="Označba mesta vsebine 2"/>
          <p:cNvSpPr>
            <a:spLocks noGrp="1"/>
          </p:cNvSpPr>
          <p:nvPr>
            <p:ph idx="1"/>
          </p:nvPr>
        </p:nvSpPr>
        <p:spPr>
          <a:xfrm>
            <a:off x="1639976" y="661851"/>
            <a:ext cx="9820503" cy="6035040"/>
          </a:xfrm>
        </p:spPr>
        <p:txBody>
          <a:bodyPr>
            <a:noAutofit/>
          </a:bodyPr>
          <a:lstStyle/>
          <a:p>
            <a:r>
              <a:rPr lang="sl-SI" sz="2000" dirty="0"/>
              <a:t>poglejte kaj se je jedlo v šolah 20-30 let nazaj</a:t>
            </a:r>
            <a:r>
              <a:rPr lang="sl-SI" sz="2000" dirty="0" smtClean="0"/>
              <a:t>.</a:t>
            </a:r>
          </a:p>
          <a:p>
            <a:r>
              <a:rPr lang="sl-SI" sz="2000" dirty="0"/>
              <a:t>dopoldanska malica: namesto namazov pri malici, več mlečnih </a:t>
            </a:r>
            <a:r>
              <a:rPr lang="sl-SI" sz="2000" dirty="0" err="1"/>
              <a:t>izdlekov</a:t>
            </a:r>
            <a:r>
              <a:rPr lang="sl-SI" sz="2000" dirty="0"/>
              <a:t> (mlečen riž ipd.) in raznovrstnega </a:t>
            </a:r>
            <a:r>
              <a:rPr lang="sl-SI" sz="2000" dirty="0" smtClean="0"/>
              <a:t>sadja</a:t>
            </a:r>
          </a:p>
          <a:p>
            <a:r>
              <a:rPr lang="sl-SI" sz="2000" dirty="0"/>
              <a:t>po mojem pregledu jedilnikov, so obroki prehrane sestavljeni uravnoteženo (vsega nekaj). ne predlagam sprememb, ker je otroku prehrana dobra in okusna, zelo je </a:t>
            </a:r>
            <a:r>
              <a:rPr lang="sl-SI" sz="2000" dirty="0" smtClean="0"/>
              <a:t>zadovoljen</a:t>
            </a:r>
          </a:p>
          <a:p>
            <a:r>
              <a:rPr lang="sl-SI" sz="2000" dirty="0"/>
              <a:t>manj parkiranih pekovskih izdelkov. več domače, lokalne hrane, okusno začinjene</a:t>
            </a:r>
            <a:r>
              <a:rPr lang="sl-SI" sz="2000" dirty="0" smtClean="0"/>
              <a:t>.</a:t>
            </a:r>
          </a:p>
          <a:p>
            <a:r>
              <a:rPr lang="sl-SI" sz="2000" dirty="0"/>
              <a:t>da si sami lahko v solato dajo olje in kis, sol. mogoče, da bi imeli izbiro 2 različni kosili na dan? mesni ali zelenjavni uporabljajte naravne začimbe, kot so peteršilj, drobnjak, rožmarin, zelena, bela čebula, ingver … obogatite okus jedi z dodajanjem sira (trapist, </a:t>
            </a:r>
            <a:r>
              <a:rPr lang="sl-SI" sz="2000" dirty="0" err="1"/>
              <a:t>feta</a:t>
            </a:r>
            <a:r>
              <a:rPr lang="sl-SI" sz="2000" dirty="0"/>
              <a:t> ali skuta</a:t>
            </a:r>
            <a:r>
              <a:rPr lang="sl-SI" sz="2000" dirty="0" smtClean="0"/>
              <a:t>).</a:t>
            </a:r>
          </a:p>
          <a:p>
            <a:r>
              <a:rPr lang="sl-SI" sz="2000" dirty="0" err="1"/>
              <a:t>jedi,ki</a:t>
            </a:r>
            <a:r>
              <a:rPr lang="sl-SI" sz="2000" dirty="0"/>
              <a:t> jih imajo otroci </a:t>
            </a:r>
            <a:r>
              <a:rPr lang="sl-SI" sz="2000" dirty="0" err="1"/>
              <a:t>radi,saj</a:t>
            </a:r>
            <a:r>
              <a:rPr lang="sl-SI" sz="2000" dirty="0"/>
              <a:t> glede na drage položnice otrok pride domov lačen zaradi čudnih kombinacij </a:t>
            </a:r>
            <a:r>
              <a:rPr lang="sl-SI" sz="2000" dirty="0" smtClean="0"/>
              <a:t>jedi</a:t>
            </a:r>
          </a:p>
          <a:p>
            <a:r>
              <a:rPr lang="sl-SI" sz="2000" dirty="0"/>
              <a:t>če bi bile zelenjavne juhe pasirane oz</a:t>
            </a:r>
            <a:r>
              <a:rPr lang="sl-SI" sz="2000" dirty="0" smtClean="0"/>
              <a:t>. </a:t>
            </a:r>
            <a:r>
              <a:rPr lang="sl-SI" sz="2000" dirty="0"/>
              <a:t>"</a:t>
            </a:r>
            <a:r>
              <a:rPr lang="sl-SI" sz="2000" dirty="0" smtClean="0"/>
              <a:t>kremne", </a:t>
            </a:r>
            <a:r>
              <a:rPr lang="sl-SI" sz="2000" dirty="0"/>
              <a:t>bi juho otroci bolj jedli</a:t>
            </a:r>
            <a:r>
              <a:rPr lang="sl-SI" sz="2000" dirty="0" smtClean="0"/>
              <a:t>.</a:t>
            </a:r>
          </a:p>
        </p:txBody>
      </p:sp>
    </p:spTree>
    <p:extLst>
      <p:ext uri="{BB962C8B-B14F-4D97-AF65-F5344CB8AC3E}">
        <p14:creationId xmlns:p14="http://schemas.microsoft.com/office/powerpoint/2010/main" val="29891585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722068" y="101596"/>
            <a:ext cx="8911687" cy="107410"/>
          </a:xfrm>
        </p:spPr>
        <p:txBody>
          <a:bodyPr>
            <a:normAutofit fontScale="90000"/>
          </a:bodyPr>
          <a:lstStyle/>
          <a:p>
            <a:endParaRPr lang="sl-SI" dirty="0"/>
          </a:p>
        </p:txBody>
      </p:sp>
      <p:sp>
        <p:nvSpPr>
          <p:cNvPr id="3" name="Označba mesta vsebine 2"/>
          <p:cNvSpPr>
            <a:spLocks noGrp="1"/>
          </p:cNvSpPr>
          <p:nvPr>
            <p:ph idx="1"/>
          </p:nvPr>
        </p:nvSpPr>
        <p:spPr>
          <a:xfrm>
            <a:off x="1637211" y="896983"/>
            <a:ext cx="10014858" cy="5625737"/>
          </a:xfrm>
        </p:spPr>
        <p:txBody>
          <a:bodyPr/>
          <a:lstStyle/>
          <a:p>
            <a:r>
              <a:rPr lang="sl-SI" sz="2000" dirty="0"/>
              <a:t>- kruh naj bo na voljo pri vseh obrokih. - pri zajtrku in </a:t>
            </a:r>
            <a:r>
              <a:rPr lang="sl-SI" sz="2000" dirty="0" err="1"/>
              <a:t>dop</a:t>
            </a:r>
            <a:r>
              <a:rPr lang="sl-SI" sz="2000" dirty="0"/>
              <a:t>. malici naj bo kruh nenamazan, da si otroci po svoji želji namažejo. če želijo. - če otroku dnevna juha, meso, priloga ne odgovarja, mu je treba omogočiti, da si lahko vzame več preostalega kosila. (primer: otrok (1.razred) mi pove, da tisti, ki ne (po)jejo juhe, ne smejo vzeti več krompirja in ostanejo lačni. tisti, ki </a:t>
            </a:r>
            <a:r>
              <a:rPr lang="sl-SI" sz="2000" dirty="0" smtClean="0"/>
              <a:t>...</a:t>
            </a:r>
          </a:p>
          <a:p>
            <a:r>
              <a:rPr lang="sl-SI" sz="2000" dirty="0"/>
              <a:t>raznolikost vendar </a:t>
            </a:r>
            <a:r>
              <a:rPr lang="sl-SI" sz="2000" dirty="0" smtClean="0"/>
              <a:t>kvaliteta</a:t>
            </a:r>
          </a:p>
          <a:p>
            <a:r>
              <a:rPr lang="sl-SI" sz="2000" dirty="0"/>
              <a:t>ukinitev hladnih pic, polžkov hrenovk v testu in podobno</a:t>
            </a:r>
            <a:endParaRPr lang="sl-SI" sz="2000" dirty="0" smtClean="0"/>
          </a:p>
          <a:p>
            <a:endParaRPr lang="sl-SI" dirty="0"/>
          </a:p>
          <a:p>
            <a:endParaRPr lang="sl-SI" dirty="0"/>
          </a:p>
        </p:txBody>
      </p:sp>
    </p:spTree>
    <p:extLst>
      <p:ext uri="{BB962C8B-B14F-4D97-AF65-F5344CB8AC3E}">
        <p14:creationId xmlns:p14="http://schemas.microsoft.com/office/powerpoint/2010/main" val="35469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724298" y="145138"/>
            <a:ext cx="8911687" cy="1082771"/>
          </a:xfrm>
        </p:spPr>
        <p:txBody>
          <a:bodyPr>
            <a:normAutofit fontScale="90000"/>
          </a:bodyPr>
          <a:lstStyle/>
          <a:p>
            <a:r>
              <a:rPr lang="sl-SI" b="1" dirty="0"/>
              <a:t>Ali želite še kaj sporočiti vodji šolske prehrane in kuharskemu osebju?</a:t>
            </a:r>
            <a:r>
              <a:rPr lang="sl-SI" dirty="0"/>
              <a:t/>
            </a:r>
            <a:br>
              <a:rPr lang="sl-SI" dirty="0"/>
            </a:br>
            <a:endParaRPr lang="sl-SI" dirty="0"/>
          </a:p>
        </p:txBody>
      </p:sp>
      <p:sp>
        <p:nvSpPr>
          <p:cNvPr id="3" name="Označba mesta vsebine 2"/>
          <p:cNvSpPr>
            <a:spLocks noGrp="1"/>
          </p:cNvSpPr>
          <p:nvPr>
            <p:ph idx="1"/>
          </p:nvPr>
        </p:nvSpPr>
        <p:spPr>
          <a:xfrm>
            <a:off x="1584960" y="1550126"/>
            <a:ext cx="9910944" cy="5832844"/>
          </a:xfrm>
        </p:spPr>
        <p:txBody>
          <a:bodyPr/>
          <a:lstStyle/>
          <a:p>
            <a:r>
              <a:rPr lang="sl-SI" sz="2000" dirty="0"/>
              <a:t>na splošno stremim k kvalitetni in raznoliki hrani, kar si želim tudi za šolsko prehrano. najcenejša hrana ali surovine vemo, da niso najkvalitetnejše. vemo pa, da se vse začne in konča pri denarju - žal</a:t>
            </a:r>
            <a:r>
              <a:rPr lang="sl-SI" sz="2000" dirty="0" smtClean="0"/>
              <a:t>.</a:t>
            </a:r>
          </a:p>
          <a:p>
            <a:r>
              <a:rPr lang="sl-SI" sz="2000" dirty="0"/>
              <a:t>super </a:t>
            </a:r>
            <a:r>
              <a:rPr lang="sl-SI" sz="2000" dirty="0" smtClean="0"/>
              <a:t>ste</a:t>
            </a:r>
            <a:r>
              <a:rPr lang="sl-SI" sz="2000" dirty="0" smtClean="0">
                <a:sym typeface="Wingdings" panose="05000000000000000000" pitchFamily="2" charset="2"/>
              </a:rPr>
              <a:t></a:t>
            </a:r>
          </a:p>
          <a:p>
            <a:r>
              <a:rPr lang="sl-SI" sz="2000" dirty="0"/>
              <a:t>vzrok za prekomerno težo otrok je drugje in ne v prehrani. lahko jim privoščite nekaj kar jim bo všeč</a:t>
            </a:r>
            <a:r>
              <a:rPr lang="sl-SI" sz="2000" dirty="0" smtClean="0"/>
              <a:t>.</a:t>
            </a:r>
          </a:p>
          <a:p>
            <a:r>
              <a:rPr lang="sl-SI" sz="2000" dirty="0"/>
              <a:t>občasno učenci dobijo hladno juho, kar ni najbolje. drugače pa vse pohvale, izboljšanje je občutno. hvala za trud</a:t>
            </a:r>
            <a:r>
              <a:rPr lang="sl-SI" sz="2000" dirty="0" smtClean="0"/>
              <a:t>.</a:t>
            </a:r>
          </a:p>
          <a:p>
            <a:r>
              <a:rPr lang="sl-SI" sz="2000" dirty="0"/>
              <a:t>hvala za skrbno pripravljene jedilnike, kuharjem in njihovim pomočnikom pa hvala za dobro in okusno kuhanje našim otrokom</a:t>
            </a:r>
            <a:r>
              <a:rPr lang="sl-SI" sz="2000" dirty="0" smtClean="0"/>
              <a:t>.</a:t>
            </a:r>
          </a:p>
          <a:p>
            <a:r>
              <a:rPr lang="sl-SI" sz="2000" dirty="0" smtClean="0"/>
              <a:t>Hvala za trud</a:t>
            </a:r>
          </a:p>
          <a:p>
            <a:r>
              <a:rPr lang="sl-SI" sz="2000" dirty="0"/>
              <a:t>porcije za otroke zadnjega triletja bi morale biti večje - predvsem pri šolski malici (mogoče bi se dalo dodati kakšen kos kruha za odraščajoče fante, ki </a:t>
            </a:r>
            <a:r>
              <a:rPr lang="sl-SI" sz="2000" dirty="0" err="1"/>
              <a:t>porebujejo</a:t>
            </a:r>
            <a:r>
              <a:rPr lang="sl-SI" sz="2000" dirty="0"/>
              <a:t> malo več).</a:t>
            </a:r>
            <a:endParaRPr lang="sl-SI" sz="2000" dirty="0" smtClean="0"/>
          </a:p>
          <a:p>
            <a:endParaRPr lang="sl-SI" dirty="0" smtClean="0"/>
          </a:p>
          <a:p>
            <a:endParaRPr lang="sl-SI" dirty="0" smtClean="0"/>
          </a:p>
          <a:p>
            <a:endParaRPr lang="sl-SI" dirty="0" smtClean="0"/>
          </a:p>
          <a:p>
            <a:endParaRPr lang="sl-SI" dirty="0"/>
          </a:p>
        </p:txBody>
      </p:sp>
    </p:spTree>
    <p:extLst>
      <p:ext uri="{BB962C8B-B14F-4D97-AF65-F5344CB8AC3E}">
        <p14:creationId xmlns:p14="http://schemas.microsoft.com/office/powerpoint/2010/main" val="23898482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774319" y="267059"/>
            <a:ext cx="8911687" cy="150952"/>
          </a:xfrm>
        </p:spPr>
        <p:txBody>
          <a:bodyPr>
            <a:normAutofit fontScale="90000"/>
          </a:bodyPr>
          <a:lstStyle/>
          <a:p>
            <a:endParaRPr lang="sl-SI"/>
          </a:p>
        </p:txBody>
      </p:sp>
      <p:sp>
        <p:nvSpPr>
          <p:cNvPr id="3" name="Označba mesta vsebine 2"/>
          <p:cNvSpPr>
            <a:spLocks noGrp="1"/>
          </p:cNvSpPr>
          <p:nvPr>
            <p:ph idx="1"/>
          </p:nvPr>
        </p:nvSpPr>
        <p:spPr>
          <a:xfrm>
            <a:off x="1654629" y="1114697"/>
            <a:ext cx="9849983" cy="5547360"/>
          </a:xfrm>
        </p:spPr>
        <p:txBody>
          <a:bodyPr>
            <a:normAutofit/>
          </a:bodyPr>
          <a:lstStyle/>
          <a:p>
            <a:r>
              <a:rPr lang="sl-SI" sz="2000" dirty="0"/>
              <a:t>velikokrat, se nam je zgodilo, da otrok ni šel na kosilo, ali mu ni bilo dobro in sploh ni šel jest, ali pa se je raje igral z otroci na igrišču, kot pa šel na kosilo. tako plačujemo kosilo, otrok pa ne je </a:t>
            </a:r>
            <a:r>
              <a:rPr lang="sl-SI" sz="2000" dirty="0" smtClean="0"/>
              <a:t>:-(</a:t>
            </a:r>
          </a:p>
          <a:p>
            <a:r>
              <a:rPr lang="sl-SI" sz="2000" dirty="0"/>
              <a:t>za malico ni pica, burek, itd</a:t>
            </a:r>
            <a:r>
              <a:rPr lang="sl-SI" sz="2000" dirty="0" smtClean="0"/>
              <a:t>.</a:t>
            </a:r>
          </a:p>
          <a:p>
            <a:r>
              <a:rPr lang="sl-SI" sz="2000" dirty="0"/>
              <a:t>zelo ste v redu. tisti jedilniki, ki ostajajo, jih pa kar </a:t>
            </a:r>
            <a:r>
              <a:rPr lang="sl-SI" sz="2000" dirty="0" smtClean="0"/>
              <a:t>opustite</a:t>
            </a:r>
          </a:p>
          <a:p>
            <a:r>
              <a:rPr lang="sl-SI" sz="2000" dirty="0"/>
              <a:t>včasih pocrkljajte otroke tudi s kakšno palačinko, šmornom...., čeprav to ni najbolj zdravo. mogoče v razmislek, če malica ni dobra, otroci ne pojedo, kar posledično pomeni, da so lačni. višji razredi zaradi tega pogosteje odhajajo v trgovino po bistveno manj zdravo prehrano (</a:t>
            </a:r>
            <a:r>
              <a:rPr lang="sl-SI" sz="2000" dirty="0" err="1"/>
              <a:t>cocacola</a:t>
            </a:r>
            <a:r>
              <a:rPr lang="sl-SI" sz="2000" dirty="0"/>
              <a:t> in čips</a:t>
            </a:r>
            <a:r>
              <a:rPr lang="sl-SI" sz="2000" dirty="0" smtClean="0"/>
              <a:t>..)</a:t>
            </a:r>
          </a:p>
          <a:p>
            <a:r>
              <a:rPr lang="sl-SI" sz="2000" dirty="0"/>
              <a:t>čim manj spreminjajte jedi saj z novimi kombinacijami ostaja preveč hrane otroci pa so lačni kljub obilici </a:t>
            </a:r>
            <a:r>
              <a:rPr lang="sl-SI" sz="2000" dirty="0" smtClean="0"/>
              <a:t>hrane</a:t>
            </a:r>
          </a:p>
          <a:p>
            <a:r>
              <a:rPr lang="sl-SI" sz="2000" dirty="0"/>
              <a:t>pustite stare jedi in ne uvajajte nekih novih </a:t>
            </a:r>
            <a:r>
              <a:rPr lang="sl-SI" sz="2000" dirty="0" smtClean="0"/>
              <a:t>kombinacij</a:t>
            </a:r>
          </a:p>
          <a:p>
            <a:r>
              <a:rPr lang="sl-SI" sz="2000" dirty="0"/>
              <a:t>samo tako naprej kuhajte za naše </a:t>
            </a:r>
            <a:r>
              <a:rPr lang="sl-SI" sz="2000" dirty="0" err="1"/>
              <a:t>otroke.bravo</a:t>
            </a:r>
            <a:endParaRPr lang="sl-SI" sz="2000" dirty="0"/>
          </a:p>
        </p:txBody>
      </p:sp>
    </p:spTree>
    <p:extLst>
      <p:ext uri="{BB962C8B-B14F-4D97-AF65-F5344CB8AC3E}">
        <p14:creationId xmlns:p14="http://schemas.microsoft.com/office/powerpoint/2010/main" val="1353344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801931" y="4630332"/>
            <a:ext cx="8911687" cy="1280890"/>
          </a:xfrm>
        </p:spPr>
        <p:txBody>
          <a:bodyPr/>
          <a:lstStyle/>
          <a:p>
            <a:r>
              <a:rPr lang="sl-SI" smtClean="0"/>
              <a:t>                           Hvala za pozornost!</a:t>
            </a:r>
            <a:endParaRPr lang="sl-SI" dirty="0"/>
          </a:p>
        </p:txBody>
      </p:sp>
      <p:sp>
        <p:nvSpPr>
          <p:cNvPr id="3" name="Označba mesta vsebine 2"/>
          <p:cNvSpPr>
            <a:spLocks noGrp="1"/>
          </p:cNvSpPr>
          <p:nvPr>
            <p:ph idx="1"/>
          </p:nvPr>
        </p:nvSpPr>
        <p:spPr>
          <a:xfrm>
            <a:off x="2589212" y="5756366"/>
            <a:ext cx="8915400" cy="154856"/>
          </a:xfrm>
        </p:spPr>
        <p:txBody>
          <a:bodyPr>
            <a:normAutofit fontScale="25000" lnSpcReduction="20000"/>
          </a:bodyPr>
          <a:lstStyle/>
          <a:p>
            <a:endParaRPr lang="sl-SI" dirty="0" smtClean="0"/>
          </a:p>
          <a:p>
            <a:endParaRPr lang="sl-SI" dirty="0"/>
          </a:p>
          <a:p>
            <a:endParaRPr lang="sl-SI" dirty="0" smtClean="0"/>
          </a:p>
          <a:p>
            <a:endParaRPr lang="sl-SI" dirty="0"/>
          </a:p>
          <a:p>
            <a:endParaRPr lang="sl-SI" dirty="0" smtClean="0"/>
          </a:p>
          <a:p>
            <a:endParaRPr lang="sl-SI" dirty="0"/>
          </a:p>
          <a:p>
            <a:endParaRPr lang="sl-SI" dirty="0" smtClean="0"/>
          </a:p>
          <a:p>
            <a:r>
              <a:rPr lang="sl-SI" sz="4400" dirty="0" smtClean="0"/>
              <a:t>                 </a:t>
            </a:r>
            <a:endParaRPr lang="sl-SI" sz="4400" dirty="0"/>
          </a:p>
        </p:txBody>
      </p:sp>
    </p:spTree>
    <p:extLst>
      <p:ext uri="{BB962C8B-B14F-4D97-AF65-F5344CB8AC3E}">
        <p14:creationId xmlns:p14="http://schemas.microsoft.com/office/powerpoint/2010/main" val="21586087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b="1" dirty="0"/>
              <a:t>Katere obroke imaš naročene v šoli? (možnih je več odgovorov) (n = 85)</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92306" y="1264555"/>
            <a:ext cx="11188615" cy="5190564"/>
          </a:xfrm>
          <a:prstGeom prst="rect">
            <a:avLst/>
          </a:prstGeom>
          <a:noFill/>
          <a:ln>
            <a:noFill/>
          </a:ln>
        </p:spPr>
      </p:pic>
    </p:spTree>
    <p:extLst>
      <p:ext uri="{BB962C8B-B14F-4D97-AF65-F5344CB8AC3E}">
        <p14:creationId xmlns:p14="http://schemas.microsoft.com/office/powerpoint/2010/main" val="3038095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2592925" y="624110"/>
            <a:ext cx="8911687" cy="639914"/>
          </a:xfrm>
        </p:spPr>
        <p:txBody>
          <a:bodyPr>
            <a:normAutofit fontScale="90000"/>
          </a:bodyPr>
          <a:lstStyle/>
          <a:p>
            <a:r>
              <a:rPr lang="sl-SI" b="1" dirty="0"/>
              <a:t>Ali poznaš načela zdrave prehrane? (n = 86)</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10235" y="806823"/>
            <a:ext cx="10838330" cy="5333999"/>
          </a:xfrm>
          <a:prstGeom prst="rect">
            <a:avLst/>
          </a:prstGeom>
          <a:noFill/>
          <a:ln>
            <a:noFill/>
          </a:ln>
        </p:spPr>
      </p:pic>
    </p:spTree>
    <p:extLst>
      <p:ext uri="{BB962C8B-B14F-4D97-AF65-F5344CB8AC3E}">
        <p14:creationId xmlns:p14="http://schemas.microsoft.com/office/powerpoint/2010/main" val="50904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872343" y="624110"/>
            <a:ext cx="9632269" cy="1280890"/>
          </a:xfrm>
        </p:spPr>
        <p:txBody>
          <a:bodyPr>
            <a:normAutofit fontScale="90000"/>
          </a:bodyPr>
          <a:lstStyle/>
          <a:p>
            <a:r>
              <a:rPr lang="sl-SI" b="1" dirty="0"/>
              <a:t>Kako pogosto spremljaš šolski jedilnik? (n = 86)</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75063" y="931817"/>
            <a:ext cx="10519954" cy="5338355"/>
          </a:xfrm>
          <a:prstGeom prst="rect">
            <a:avLst/>
          </a:prstGeom>
          <a:noFill/>
          <a:ln>
            <a:noFill/>
          </a:ln>
        </p:spPr>
      </p:pic>
    </p:spTree>
    <p:extLst>
      <p:ext uri="{BB962C8B-B14F-4D97-AF65-F5344CB8AC3E}">
        <p14:creationId xmlns:p14="http://schemas.microsoft.com/office/powerpoint/2010/main" val="3040856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602377" y="624110"/>
            <a:ext cx="9902235" cy="1280890"/>
          </a:xfrm>
        </p:spPr>
        <p:txBody>
          <a:bodyPr>
            <a:normAutofit fontScale="90000"/>
          </a:bodyPr>
          <a:lstStyle/>
          <a:p>
            <a:r>
              <a:rPr lang="sl-SI" b="1" dirty="0"/>
              <a:t>Kje običajno spremljaš šolski jedilnik? (n = 86)</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1018903"/>
            <a:ext cx="10659291" cy="5138057"/>
          </a:xfrm>
          <a:prstGeom prst="rect">
            <a:avLst/>
          </a:prstGeom>
          <a:noFill/>
          <a:ln>
            <a:noFill/>
          </a:ln>
        </p:spPr>
      </p:pic>
    </p:spTree>
    <p:extLst>
      <p:ext uri="{BB962C8B-B14F-4D97-AF65-F5344CB8AC3E}">
        <p14:creationId xmlns:p14="http://schemas.microsoft.com/office/powerpoint/2010/main" val="2842326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84961" y="624110"/>
            <a:ext cx="9919652" cy="1280890"/>
          </a:xfrm>
        </p:spPr>
        <p:txBody>
          <a:bodyPr>
            <a:normAutofit/>
          </a:bodyPr>
          <a:lstStyle/>
          <a:p>
            <a:r>
              <a:rPr lang="sl-SI" b="1" dirty="0"/>
              <a:t>Ali si pred jedjo dobro umiješ roke? (n = 86)</a:t>
            </a:r>
            <a:r>
              <a:rPr lang="sl-SI" dirty="0"/>
              <a:t/>
            </a:r>
            <a:br>
              <a:rPr lang="sl-SI" dirty="0"/>
            </a:b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87679" y="896983"/>
            <a:ext cx="10781210" cy="5042263"/>
          </a:xfrm>
          <a:prstGeom prst="rect">
            <a:avLst/>
          </a:prstGeom>
          <a:noFill/>
          <a:ln>
            <a:noFill/>
          </a:ln>
        </p:spPr>
      </p:pic>
    </p:spTree>
    <p:extLst>
      <p:ext uri="{BB962C8B-B14F-4D97-AF65-F5344CB8AC3E}">
        <p14:creationId xmlns:p14="http://schemas.microsoft.com/office/powerpoint/2010/main" val="3370030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576251" y="624110"/>
            <a:ext cx="9928361" cy="1280890"/>
          </a:xfrm>
        </p:spPr>
        <p:txBody>
          <a:bodyPr/>
          <a:lstStyle/>
          <a:p>
            <a:r>
              <a:rPr lang="sl-SI" b="1" dirty="0"/>
              <a:t>Ali med tednom redno zajtrkuješ? (n = 86)</a:t>
            </a:r>
            <a:endParaRPr lang="sl-SI" dirty="0"/>
          </a:p>
        </p:txBody>
      </p:sp>
      <p:pic>
        <p:nvPicPr>
          <p:cNvPr id="4" name="Označba mesta vsebine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44137" y="1053738"/>
            <a:ext cx="9518469" cy="5259976"/>
          </a:xfrm>
          <a:prstGeom prst="rect">
            <a:avLst/>
          </a:prstGeom>
          <a:noFill/>
          <a:ln>
            <a:noFill/>
          </a:ln>
        </p:spPr>
      </p:pic>
    </p:spTree>
    <p:extLst>
      <p:ext uri="{BB962C8B-B14F-4D97-AF65-F5344CB8AC3E}">
        <p14:creationId xmlns:p14="http://schemas.microsoft.com/office/powerpoint/2010/main" val="739026637"/>
      </p:ext>
    </p:extLst>
  </p:cSld>
  <p:clrMapOvr>
    <a:masterClrMapping/>
  </p:clrMapOvr>
</p:sld>
</file>

<file path=ppt/theme/theme1.xml><?xml version="1.0" encoding="utf-8"?>
<a:theme xmlns:a="http://schemas.openxmlformats.org/drawingml/2006/main" name="Šelest">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178</TotalTime>
  <Words>1973</Words>
  <Application>Microsoft Office PowerPoint</Application>
  <PresentationFormat>Širokozaslonsko</PresentationFormat>
  <Paragraphs>130</Paragraphs>
  <Slides>39</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39</vt:i4>
      </vt:variant>
    </vt:vector>
  </HeadingPairs>
  <TitlesOfParts>
    <vt:vector size="44" baseType="lpstr">
      <vt:lpstr>Arial</vt:lpstr>
      <vt:lpstr>Century Gothic</vt:lpstr>
      <vt:lpstr>Wingdings</vt:lpstr>
      <vt:lpstr>Wingdings 3</vt:lpstr>
      <vt:lpstr>Šelest</vt:lpstr>
      <vt:lpstr>Predstavitev rezultatov ankete o šolski prehrani </vt:lpstr>
      <vt:lpstr>Kateri razred obiskuješ? (n = 80) </vt:lpstr>
      <vt:lpstr>Koliko obrokov dnevno zaužiješ? (n = 83) </vt:lpstr>
      <vt:lpstr>Katere obroke imaš naročene v šoli? (možnih je več odgovorov) (n = 85) </vt:lpstr>
      <vt:lpstr>Ali poznaš načela zdrave prehrane? (n = 86) </vt:lpstr>
      <vt:lpstr>Kako pogosto spremljaš šolski jedilnik? (n = 86) </vt:lpstr>
      <vt:lpstr>Kje običajno spremljaš šolski jedilnik? (n = 86) </vt:lpstr>
      <vt:lpstr>Ali si pred jedjo dobro umiješ roke? (n = 86) </vt:lpstr>
      <vt:lpstr>Ali med tednom redno zajtrkuješ? (n = 86)</vt:lpstr>
      <vt:lpstr>Oceni, kako si zadovoljen s šolsko malico. (n = 85) </vt:lpstr>
      <vt:lpstr>Katera vrsta šolskih malic ti je najbolj všeč? (n = 85) </vt:lpstr>
      <vt:lpstr>Kaj meniš o velikosti porcije pri šolski malici? (n = 85) </vt:lpstr>
      <vt:lpstr>Ali poješ vse jedi, ki so ti ponujene pri malici? (n = 85)</vt:lpstr>
      <vt:lpstr>Kako pogosto si želiš dobiti dodatek pri malici? (n = 85) </vt:lpstr>
      <vt:lpstr>Kaj pri šolski malici najbolj pogrešaš? (n = 86) </vt:lpstr>
      <vt:lpstr>PowerPointova predstavitev</vt:lpstr>
      <vt:lpstr>Kakšna se ti zdi kultura obnašanja pri jedi v šoli? (n = 85) </vt:lpstr>
      <vt:lpstr>Oceni kako si zadovoljen z šolskim kosilom? (n = 71) </vt:lpstr>
      <vt:lpstr>Ali so šolska kosila dovolj raznolika? (n = 69) </vt:lpstr>
      <vt:lpstr>Ali poizkusiš vse jedi, ki so ponujene pri kosilu? (n = 71) </vt:lpstr>
      <vt:lpstr>Kako pogosto si želiš dobiti dodatek pri kosilu? (n = 71) </vt:lpstr>
      <vt:lpstr>Kako pogosto dobiš želeni dodatek? (n = 72) </vt:lpstr>
      <vt:lpstr>Ali nam želiš še kaj sporočiti? (pohvaliti, pograjati, predlagati) </vt:lpstr>
      <vt:lpstr>PowerPointova predstavitev</vt:lpstr>
      <vt:lpstr>Predstavitev rezultatov ankete o šolski prehrani </vt:lpstr>
      <vt:lpstr>Kateri razred obiskuje vaš otrok? (n = 80) Možnih je več odgovorov </vt:lpstr>
      <vt:lpstr>Katere obroke imate naročene v šoli? (n = 79) Možnih je več odgovorov  </vt:lpstr>
      <vt:lpstr>Ali spremljate jedilnik na šolski spletni strani? (n = 79) </vt:lpstr>
      <vt:lpstr>Kako je s šolsko prehrano na splošno zadovoljen vaš otrok? (n = 80) </vt:lpstr>
      <vt:lpstr>Kako ste vi na splošno zadovoljni z jedilnikom (pestrost, uvajanje novosti ...)? (n = 79) </vt:lpstr>
      <vt:lpstr>Prosimo, utemeljite svoj odgovor. </vt:lpstr>
      <vt:lpstr>PowerPointova predstavitev</vt:lpstr>
      <vt:lpstr>PowerPointova predstavitev</vt:lpstr>
      <vt:lpstr>Katere spremembe šolskega jedilnika predlagate? </vt:lpstr>
      <vt:lpstr>PowerPointova predstavitev</vt:lpstr>
      <vt:lpstr>PowerPointova predstavitev</vt:lpstr>
      <vt:lpstr>Ali želite še kaj sporočiti vodji šolske prehrane in kuharskemu osebju? </vt:lpstr>
      <vt:lpstr>PowerPointova predstavitev</vt:lpstr>
      <vt:lpstr>                           Hvala za pozornost!</vt:lpstr>
    </vt:vector>
  </TitlesOfParts>
  <Company>MIZS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Predstavitev rezultatov ankete o šolski prehrani</dc:title>
  <dc:creator>uporabnik</dc:creator>
  <cp:lastModifiedBy>Liljana Turk</cp:lastModifiedBy>
  <cp:revision>21</cp:revision>
  <dcterms:created xsi:type="dcterms:W3CDTF">2022-09-14T17:02:09Z</dcterms:created>
  <dcterms:modified xsi:type="dcterms:W3CDTF">2022-10-06T09:36:28Z</dcterms:modified>
</cp:coreProperties>
</file>