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7" r:id="rId2"/>
    <p:sldId id="258" r:id="rId3"/>
    <p:sldId id="260" r:id="rId4"/>
    <p:sldId id="262" r:id="rId5"/>
    <p:sldId id="263" r:id="rId6"/>
    <p:sldId id="264" r:id="rId7"/>
    <p:sldId id="268" r:id="rId8"/>
    <p:sldId id="267" r:id="rId9"/>
    <p:sldId id="266" r:id="rId10"/>
    <p:sldId id="261" r:id="rId11"/>
    <p:sldId id="265"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25"/>
    <a:srgbClr val="FF2549"/>
    <a:srgbClr val="5DD5FF"/>
    <a:srgbClr val="FF0D97"/>
    <a:srgbClr val="0000CC"/>
    <a:srgbClr val="003635"/>
    <a:srgbClr val="9EFF29"/>
    <a:srgbClr val="C80064"/>
    <a:srgbClr val="C33A1F"/>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3</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2563" y="3325761"/>
            <a:ext cx="8015750" cy="899652"/>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589938" y="4203287"/>
            <a:ext cx="8001000" cy="678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3" y="364447"/>
            <a:ext cx="8259098"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1" y="1297858"/>
            <a:ext cx="8325464" cy="34806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7052" y="458157"/>
            <a:ext cx="6247121"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55606" y="1231490"/>
            <a:ext cx="6238568" cy="350862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9" y="588735"/>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40762"/>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13159"/>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40762"/>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13159"/>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org/en/observances/international-day-peace#:~:text=Each%20year%20the%20International%20Day%20of%20Peace%20is,through%20observing%2024%20hours%20of%20non-violence%20and%20cease-fire." TargetMode="External"/><Relationship Id="rId2" Type="http://schemas.openxmlformats.org/officeDocument/2006/relationships/hyperlink" Target="https://www.lmit.org/za-mlade/mednarodni-dan-miru.html" TargetMode="External"/><Relationship Id="rId1" Type="http://schemas.openxmlformats.org/officeDocument/2006/relationships/slideLayout" Target="../slideLayouts/slideLayout5.xml"/><Relationship Id="rId5" Type="http://schemas.openxmlformats.org/officeDocument/2006/relationships/hyperlink" Target="https://www.amnesty.si/slikanica-pomisli-21.-septembra-na-slovenskem-knjiznem-trgu.html" TargetMode="External"/><Relationship Id="rId4" Type="http://schemas.openxmlformats.org/officeDocument/2006/relationships/hyperlink" Target="https://www.gov.si/novice/2019-09-21-danasnji-mednarodni-dan-miru-letos-v-znamenju-podnebnega-ukrepanj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8376248" cy="871538"/>
          </a:xfrm>
        </p:spPr>
        <p:txBody>
          <a:bodyPr anchor="b">
            <a:normAutofit fontScale="90000"/>
          </a:bodyPr>
          <a:lstStyle/>
          <a:p>
            <a:r>
              <a:rPr lang="sl-SI" dirty="0">
                <a:solidFill>
                  <a:srgbClr val="7030A0"/>
                </a:solidFill>
              </a:rPr>
              <a:t>			</a:t>
            </a:r>
            <a:br>
              <a:rPr lang="sl-SI" dirty="0">
                <a:solidFill>
                  <a:srgbClr val="7030A0"/>
                </a:solidFill>
              </a:rPr>
            </a:br>
            <a:r>
              <a:rPr lang="sl-SI" dirty="0">
                <a:solidFill>
                  <a:srgbClr val="7030A0"/>
                </a:solidFill>
              </a:rPr>
              <a:t>	</a:t>
            </a:r>
            <a:r>
              <a:rPr lang="sl-SI" dirty="0">
                <a:solidFill>
                  <a:srgbClr val="7030A0"/>
                </a:solidFill>
                <a:latin typeface="Verdana" panose="020B0604030504040204" pitchFamily="34" charset="0"/>
                <a:ea typeface="Verdana" panose="020B0604030504040204" pitchFamily="34" charset="0"/>
              </a:rPr>
              <a:t>     </a:t>
            </a:r>
            <a:r>
              <a:rPr lang="sl-SI" sz="2700" dirty="0">
                <a:solidFill>
                  <a:srgbClr val="7030A0"/>
                </a:solidFill>
                <a:latin typeface="Amasis MT Pro Black" panose="02040A04050005020304" pitchFamily="18" charset="-18"/>
                <a:ea typeface="Verdana" panose="020B0604030504040204" pitchFamily="34" charset="0"/>
              </a:rPr>
              <a:t>21.september - MEDNARODNI DAN MIRU</a:t>
            </a:r>
            <a:endParaRPr lang="en-US" sz="2700" dirty="0">
              <a:solidFill>
                <a:srgbClr val="7030A0"/>
              </a:solidFill>
              <a:latin typeface="Amasis MT Pro Black" panose="02040A04050005020304" pitchFamily="18" charset="-18"/>
              <a:ea typeface="Verdana" panose="020B0604030504040204" pitchFamily="34" charset="0"/>
            </a:endParaRPr>
          </a:p>
        </p:txBody>
      </p:sp>
      <p:pic>
        <p:nvPicPr>
          <p:cNvPr id="6" name="Slika 5">
            <a:extLst>
              <a:ext uri="{FF2B5EF4-FFF2-40B4-BE49-F238E27FC236}">
                <a16:creationId xmlns:a16="http://schemas.microsoft.com/office/drawing/2014/main" id="{93F9D2EE-8DE6-7E56-D526-04E9ED78EB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1962" y="1076325"/>
            <a:ext cx="6949177" cy="3908912"/>
          </a:xfrm>
          <a:prstGeom prst="rect">
            <a:avLst/>
          </a:prstGeom>
          <a:noFill/>
        </p:spPr>
      </p:pic>
      <p:sp>
        <p:nvSpPr>
          <p:cNvPr id="3" name="Content Placeholder 2"/>
          <p:cNvSpPr>
            <a:spLocks noGrp="1"/>
          </p:cNvSpPr>
          <p:nvPr>
            <p:ph type="body" sz="half" idx="2"/>
          </p:nvPr>
        </p:nvSpPr>
        <p:spPr>
          <a:xfrm>
            <a:off x="457201" y="1076326"/>
            <a:ext cx="3008313" cy="3518297"/>
          </a:xfrm>
        </p:spPr>
        <p:txBody>
          <a:bodyPr>
            <a:normAutofit/>
          </a:bodyPr>
          <a:lstStyle/>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l-SI" sz="4000" b="1" dirty="0">
                <a:solidFill>
                  <a:srgbClr val="7030A0"/>
                </a:solidFill>
              </a:rPr>
              <a:t>GRADIMO MIR.</a:t>
            </a:r>
            <a:endParaRPr lang="en-US" sz="4000" b="1" dirty="0">
              <a:solidFill>
                <a:srgbClr val="7030A0"/>
              </a:solidFill>
            </a:endParaRPr>
          </a:p>
        </p:txBody>
      </p:sp>
      <p:sp>
        <p:nvSpPr>
          <p:cNvPr id="5" name="Content Placeholder 4"/>
          <p:cNvSpPr>
            <a:spLocks noGrp="1"/>
          </p:cNvSpPr>
          <p:nvPr>
            <p:ph idx="1"/>
          </p:nvPr>
        </p:nvSpPr>
        <p:spPr/>
        <p:txBody>
          <a:bodyPr/>
          <a:lstStyle/>
          <a:p>
            <a:r>
              <a:rPr lang="en-US" dirty="0"/>
              <a:t>Make Effective Presentations</a:t>
            </a:r>
          </a:p>
          <a:p>
            <a:r>
              <a:rPr lang="en-US" dirty="0"/>
              <a:t>Using Awesome Backgrounds</a:t>
            </a:r>
          </a:p>
          <a:p>
            <a:r>
              <a:rPr lang="en-US" dirty="0"/>
              <a:t>Engage your Audience</a:t>
            </a:r>
          </a:p>
          <a:p>
            <a:r>
              <a:rPr lang="en-US" dirty="0"/>
              <a:t>Capture Audience Attention</a:t>
            </a:r>
          </a:p>
        </p:txBody>
      </p:sp>
      <p:pic>
        <p:nvPicPr>
          <p:cNvPr id="2" name="Slika 1">
            <a:extLst>
              <a:ext uri="{FF2B5EF4-FFF2-40B4-BE49-F238E27FC236}">
                <a16:creationId xmlns:a16="http://schemas.microsoft.com/office/drawing/2014/main" id="{32F8350B-01AC-EE3D-EE8C-0A832A1941E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9549" y="1231490"/>
            <a:ext cx="6986533" cy="3929925"/>
          </a:xfrm>
          <a:prstGeom prst="rect">
            <a:avLst/>
          </a:prstGeom>
          <a:noFill/>
          <a:ln>
            <a:noFill/>
          </a:ln>
        </p:spPr>
      </p:pic>
    </p:spTree>
    <p:extLst>
      <p:ext uri="{BB962C8B-B14F-4D97-AF65-F5344CB8AC3E}">
        <p14:creationId xmlns:p14="http://schemas.microsoft.com/office/powerpoint/2010/main" val="72707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497AF1-D1D6-2E00-8F04-0F907F4498B1}"/>
              </a:ext>
            </a:extLst>
          </p:cNvPr>
          <p:cNvSpPr>
            <a:spLocks noGrp="1"/>
          </p:cNvSpPr>
          <p:nvPr>
            <p:ph type="title"/>
          </p:nvPr>
        </p:nvSpPr>
        <p:spPr/>
        <p:txBody>
          <a:bodyPr>
            <a:normAutofit/>
          </a:bodyPr>
          <a:lstStyle/>
          <a:p>
            <a:r>
              <a:rPr lang="sl-SI" sz="2400" b="1" dirty="0">
                <a:solidFill>
                  <a:schemeClr val="tx2"/>
                </a:solidFill>
                <a:latin typeface="Verdana" panose="020B0604030504040204" pitchFamily="34" charset="0"/>
                <a:ea typeface="Verdana" panose="020B0604030504040204" pitchFamily="34" charset="0"/>
              </a:rPr>
              <a:t>VIRI:</a:t>
            </a:r>
          </a:p>
        </p:txBody>
      </p:sp>
      <p:sp>
        <p:nvSpPr>
          <p:cNvPr id="3" name="Označba mesta vsebine 2">
            <a:extLst>
              <a:ext uri="{FF2B5EF4-FFF2-40B4-BE49-F238E27FC236}">
                <a16:creationId xmlns:a16="http://schemas.microsoft.com/office/drawing/2014/main" id="{A670D785-7230-2FEB-D5A9-AF13E4F3BD8F}"/>
              </a:ext>
            </a:extLst>
          </p:cNvPr>
          <p:cNvSpPr>
            <a:spLocks noGrp="1"/>
          </p:cNvSpPr>
          <p:nvPr>
            <p:ph sz="half" idx="1"/>
          </p:nvPr>
        </p:nvSpPr>
        <p:spPr/>
        <p:txBody>
          <a:bodyPr>
            <a:normAutofit/>
          </a:bodyPr>
          <a:lstStyle/>
          <a:p>
            <a:pPr>
              <a:buFont typeface="Wingdings" panose="05000000000000000000" pitchFamily="2" charset="2"/>
              <a:buChar char="Ø"/>
            </a:pPr>
            <a:r>
              <a:rPr lang="sl-SI" sz="1400" dirty="0">
                <a:latin typeface="Verdana" panose="020B0604030504040204" pitchFamily="34" charset="0"/>
                <a:ea typeface="Verdana" panose="020B0604030504040204" pitchFamily="34" charset="0"/>
                <a:hlinkClick r:id="rId2"/>
              </a:rPr>
              <a:t>Mednarodni dan miru | LMIT</a:t>
            </a:r>
            <a:endParaRPr lang="sl-SI"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en-US" sz="1400" dirty="0">
                <a:latin typeface="Verdana" panose="020B0604030504040204" pitchFamily="34" charset="0"/>
                <a:ea typeface="Verdana" panose="020B0604030504040204" pitchFamily="34" charset="0"/>
                <a:hlinkClick r:id="rId3"/>
              </a:rPr>
              <a:t>International Day of Peace | United Nations</a:t>
            </a:r>
            <a:endParaRPr lang="sl-SI"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sl-SI" sz="1400" dirty="0">
                <a:latin typeface="Verdana" panose="020B0604030504040204" pitchFamily="34" charset="0"/>
                <a:ea typeface="Verdana" panose="020B0604030504040204" pitchFamily="34" charset="0"/>
                <a:hlinkClick r:id="rId4"/>
              </a:rPr>
              <a:t>Današnji mednarodni dan miru letos v znamenju podnebnega ukrepanja | GOV.SI</a:t>
            </a:r>
            <a:endParaRPr lang="sl-SI"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sl-SI" sz="1400" dirty="0">
                <a:latin typeface="Verdana" panose="020B0604030504040204" pitchFamily="34" charset="0"/>
                <a:ea typeface="Verdana" panose="020B0604030504040204" pitchFamily="34" charset="0"/>
                <a:hlinkClick r:id="rId5"/>
              </a:rPr>
              <a:t>Razveselite koga s slikanico Pomisli in spotoma podprite še </a:t>
            </a:r>
            <a:r>
              <a:rPr lang="sl-SI" sz="1400" dirty="0" err="1">
                <a:latin typeface="Verdana" panose="020B0604030504040204" pitchFamily="34" charset="0"/>
                <a:ea typeface="Verdana" panose="020B0604030504040204" pitchFamily="34" charset="0"/>
                <a:hlinkClick r:id="rId5"/>
              </a:rPr>
              <a:t>Amnesty</a:t>
            </a:r>
            <a:r>
              <a:rPr lang="sl-SI" sz="1400" dirty="0">
                <a:latin typeface="Verdana" panose="020B0604030504040204" pitchFamily="34" charset="0"/>
                <a:ea typeface="Verdana" panose="020B0604030504040204" pitchFamily="34" charset="0"/>
                <a:hlinkClick r:id="rId5"/>
              </a:rPr>
              <a:t>- </a:t>
            </a:r>
            <a:r>
              <a:rPr lang="sl-SI" sz="1400" dirty="0" err="1">
                <a:latin typeface="Verdana" panose="020B0604030504040204" pitchFamily="34" charset="0"/>
                <a:ea typeface="Verdana" panose="020B0604030504040204" pitchFamily="34" charset="0"/>
                <a:hlinkClick r:id="rId5"/>
              </a:rPr>
              <a:t>Amnesty</a:t>
            </a:r>
            <a:r>
              <a:rPr lang="sl-SI" sz="1400" dirty="0">
                <a:latin typeface="Verdana" panose="020B0604030504040204" pitchFamily="34" charset="0"/>
                <a:ea typeface="Verdana" panose="020B0604030504040204" pitchFamily="34" charset="0"/>
                <a:hlinkClick r:id="rId5"/>
              </a:rPr>
              <a:t> </a:t>
            </a:r>
            <a:r>
              <a:rPr lang="sl-SI" sz="1400" dirty="0" err="1">
                <a:latin typeface="Verdana" panose="020B0604030504040204" pitchFamily="34" charset="0"/>
                <a:ea typeface="Verdana" panose="020B0604030504040204" pitchFamily="34" charset="0"/>
                <a:hlinkClick r:id="rId5"/>
              </a:rPr>
              <a:t>International</a:t>
            </a:r>
            <a:r>
              <a:rPr lang="sl-SI" sz="1400" dirty="0">
                <a:latin typeface="Verdana" panose="020B0604030504040204" pitchFamily="34" charset="0"/>
                <a:ea typeface="Verdana" panose="020B0604030504040204" pitchFamily="34" charset="0"/>
                <a:hlinkClick r:id="rId5"/>
              </a:rPr>
              <a:t> Slovenija</a:t>
            </a:r>
            <a:endParaRPr lang="sl-SI" sz="1400" dirty="0">
              <a:latin typeface="Verdana" panose="020B0604030504040204" pitchFamily="34" charset="0"/>
              <a:ea typeface="Verdana" panose="020B0604030504040204" pitchFamily="34" charset="0"/>
            </a:endParaRPr>
          </a:p>
          <a:p>
            <a:pPr>
              <a:buFont typeface="Wingdings" panose="05000000000000000000" pitchFamily="2" charset="2"/>
              <a:buChar char="Ø"/>
            </a:pPr>
            <a:endParaRPr lang="sl-SI" sz="2000" dirty="0"/>
          </a:p>
        </p:txBody>
      </p:sp>
      <p:sp>
        <p:nvSpPr>
          <p:cNvPr id="4" name="Označba mesta vsebine 3">
            <a:extLst>
              <a:ext uri="{FF2B5EF4-FFF2-40B4-BE49-F238E27FC236}">
                <a16:creationId xmlns:a16="http://schemas.microsoft.com/office/drawing/2014/main" id="{105FCDF2-A6BC-B70D-FFB2-EBAA1A393595}"/>
              </a:ext>
            </a:extLst>
          </p:cNvPr>
          <p:cNvSpPr>
            <a:spLocks noGrp="1"/>
          </p:cNvSpPr>
          <p:nvPr>
            <p:ph sz="half" idx="2"/>
          </p:nvPr>
        </p:nvSpPr>
        <p:spPr/>
        <p:txBody>
          <a:bodyPr>
            <a:normAutofit/>
          </a:bodyPr>
          <a:lstStyle/>
          <a:p>
            <a:endParaRPr lang="sl-SI" dirty="0"/>
          </a:p>
        </p:txBody>
      </p:sp>
    </p:spTree>
    <p:extLst>
      <p:ext uri="{BB962C8B-B14F-4D97-AF65-F5344CB8AC3E}">
        <p14:creationId xmlns:p14="http://schemas.microsoft.com/office/powerpoint/2010/main" val="191478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sz="3100" dirty="0">
                <a:solidFill>
                  <a:srgbClr val="7030A0"/>
                </a:solidFill>
                <a:latin typeface="Amasis MT Pro Black" panose="02040A04050005020304" pitchFamily="18" charset="-18"/>
              </a:rPr>
              <a:t>Vsako leto 21. septembra obeležujemo mednarodni dan miru, ki ga je razglasila organizacija Združenih narodov.</a:t>
            </a:r>
            <a:br>
              <a:rPr lang="sl-SI" sz="3100" dirty="0">
                <a:solidFill>
                  <a:srgbClr val="7030A0"/>
                </a:solidFill>
                <a:latin typeface="Amasis MT Pro Black" panose="02040A04050005020304" pitchFamily="18" charset="-18"/>
              </a:rPr>
            </a:br>
            <a:r>
              <a:rPr lang="sl-SI" sz="3100" dirty="0">
                <a:solidFill>
                  <a:srgbClr val="7030A0"/>
                </a:solidFill>
                <a:latin typeface="Amasis MT Pro Black" panose="02040A04050005020304" pitchFamily="18" charset="-18"/>
              </a:rPr>
              <a:t>Generalna skupščina ZN je leta 1981 ta dan razglasila za dan, ki je posvečen krepitvi idealov miru med vsemi narodi na svetu, praznujemo pa ga od leta 2001.</a:t>
            </a:r>
            <a:r>
              <a:rPr lang="en-US" sz="3100" dirty="0"/>
              <a:t/>
            </a:r>
            <a:br>
              <a:rPr lang="en-US" sz="3100" dirty="0"/>
            </a:br>
            <a:endParaRPr lang="en-US" sz="3100" dirty="0"/>
          </a:p>
        </p:txBody>
      </p:sp>
      <p:sp>
        <p:nvSpPr>
          <p:cNvPr id="5" name="Text Placeholder 4"/>
          <p:cNvSpPr>
            <a:spLocks noGrp="1"/>
          </p:cNvSpPr>
          <p:nvPr>
            <p:ph type="body" idx="1"/>
          </p:nvPr>
        </p:nvSpPr>
        <p:spPr>
          <a:xfrm>
            <a:off x="520544" y="1431985"/>
            <a:ext cx="4041775" cy="688599"/>
          </a:xfrm>
        </p:spPr>
        <p:txBody>
          <a:bodyPr>
            <a:noAutofit/>
          </a:bodyPr>
          <a:lstStyle/>
          <a:p>
            <a:endParaRPr lang="sl-SI" sz="2000" dirty="0">
              <a:solidFill>
                <a:srgbClr val="7030A0"/>
              </a:solidFill>
            </a:endParaRPr>
          </a:p>
          <a:p>
            <a:endParaRPr lang="sl-SI" sz="2000" dirty="0">
              <a:solidFill>
                <a:srgbClr val="7030A0"/>
              </a:solidFill>
            </a:endParaRPr>
          </a:p>
        </p:txBody>
      </p:sp>
      <p:sp>
        <p:nvSpPr>
          <p:cNvPr id="7" name="Text Placeholder 6"/>
          <p:cNvSpPr>
            <a:spLocks noGrp="1"/>
          </p:cNvSpPr>
          <p:nvPr>
            <p:ph type="body" sz="quarter" idx="3"/>
          </p:nvPr>
        </p:nvSpPr>
        <p:spPr/>
        <p:txBody>
          <a:bodyPr>
            <a:normAutofit/>
          </a:bodyPr>
          <a:lstStyle/>
          <a:p>
            <a:pPr marL="0" indent="0">
              <a:buNone/>
            </a:pPr>
            <a:endParaRPr lang="en-US" dirty="0">
              <a:solidFill>
                <a:srgbClr val="7030A0"/>
              </a:solidFill>
              <a:latin typeface="Amasis MT Pro Black" panose="02040A04050005020304" pitchFamily="18" charset="-18"/>
            </a:endParaRPr>
          </a:p>
          <a:p>
            <a:endParaRPr lang="en-US" dirty="0"/>
          </a:p>
        </p:txBody>
      </p:sp>
      <p:sp>
        <p:nvSpPr>
          <p:cNvPr id="2" name="Označba mesta vsebine 1">
            <a:extLst>
              <a:ext uri="{FF2B5EF4-FFF2-40B4-BE49-F238E27FC236}">
                <a16:creationId xmlns:a16="http://schemas.microsoft.com/office/drawing/2014/main" id="{CE789554-3EA3-F082-0EFB-E18D11E652CF}"/>
              </a:ext>
            </a:extLst>
          </p:cNvPr>
          <p:cNvSpPr>
            <a:spLocks noGrp="1"/>
          </p:cNvSpPr>
          <p:nvPr>
            <p:ph sz="quarter" idx="4"/>
          </p:nvPr>
        </p:nvSpPr>
        <p:spPr>
          <a:xfrm>
            <a:off x="4557253" y="3847381"/>
            <a:ext cx="3965646" cy="542072"/>
          </a:xfrm>
        </p:spPr>
        <p:txBody>
          <a:bodyPr/>
          <a:lstStyle/>
          <a:p>
            <a:pPr marL="0" indent="0">
              <a:buNone/>
            </a:pPr>
            <a:endParaRPr lang="sl-SI" dirty="0"/>
          </a:p>
        </p:txBody>
      </p:sp>
      <p:sp>
        <p:nvSpPr>
          <p:cNvPr id="10" name="Označba mesta vsebine 9">
            <a:extLst>
              <a:ext uri="{FF2B5EF4-FFF2-40B4-BE49-F238E27FC236}">
                <a16:creationId xmlns:a16="http://schemas.microsoft.com/office/drawing/2014/main" id="{6205CBD5-AA68-8FD2-FD03-44CC355ADA0E}"/>
              </a:ext>
            </a:extLst>
          </p:cNvPr>
          <p:cNvSpPr>
            <a:spLocks noGrp="1"/>
          </p:cNvSpPr>
          <p:nvPr>
            <p:ph sz="half" idx="2"/>
          </p:nvPr>
        </p:nvSpPr>
        <p:spPr/>
        <p:txBody>
          <a:bodyPr/>
          <a:lstStyle/>
          <a:p>
            <a:endParaRPr lang="sl-SI" dirty="0"/>
          </a:p>
        </p:txBody>
      </p:sp>
    </p:spTree>
    <p:extLst>
      <p:ext uri="{BB962C8B-B14F-4D97-AF65-F5344CB8AC3E}">
        <p14:creationId xmlns:p14="http://schemas.microsoft.com/office/powerpoint/2010/main" val="417078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B3BA30DA-4E7A-93F9-2AD6-42C9B1E981EA}"/>
              </a:ext>
            </a:extLst>
          </p:cNvPr>
          <p:cNvSpPr>
            <a:spLocks noGrp="1"/>
          </p:cNvSpPr>
          <p:nvPr>
            <p:ph type="title"/>
          </p:nvPr>
        </p:nvSpPr>
        <p:spPr>
          <a:xfrm>
            <a:off x="457201" y="204787"/>
            <a:ext cx="3008313" cy="871538"/>
          </a:xfrm>
        </p:spPr>
        <p:txBody>
          <a:bodyPr vert="horz" lIns="91440" tIns="45720" rIns="91440" bIns="45720" rtlCol="0" anchor="b">
            <a:noAutofit/>
          </a:bodyPr>
          <a:lstStyle/>
          <a:p>
            <a:r>
              <a:rPr lang="sl-SI" sz="2400" dirty="0">
                <a:solidFill>
                  <a:srgbClr val="7030A0"/>
                </a:solidFill>
                <a:latin typeface="Amasis MT Pro Black" panose="02040A04050005020304" pitchFamily="18" charset="-18"/>
              </a:rPr>
              <a:t>Krepimo vrednote</a:t>
            </a:r>
            <a:r>
              <a:rPr lang="sl-SI" sz="2400" dirty="0">
                <a:solidFill>
                  <a:srgbClr val="7030A0"/>
                </a:solidFill>
              </a:rPr>
              <a:t>:</a:t>
            </a:r>
            <a:endParaRPr lang="en-US" sz="2400" b="1" kern="1200" dirty="0">
              <a:latin typeface="+mj-lt"/>
              <a:ea typeface="+mj-ea"/>
              <a:cs typeface="+mj-cs"/>
            </a:endParaRPr>
          </a:p>
        </p:txBody>
      </p:sp>
      <p:pic>
        <p:nvPicPr>
          <p:cNvPr id="1026" name="Picture 2" descr="Prikaži izvorno sliko">
            <a:extLst>
              <a:ext uri="{FF2B5EF4-FFF2-40B4-BE49-F238E27FC236}">
                <a16:creationId xmlns:a16="http://schemas.microsoft.com/office/drawing/2014/main" id="{86378BB7-CE23-ED2C-5BF3-50C6B2B429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79964" y="640556"/>
            <a:ext cx="4159368" cy="4389835"/>
          </a:xfrm>
          <a:prstGeom prst="rect">
            <a:avLst/>
          </a:prstGeom>
          <a:solidFill>
            <a:srgbClr val="FFFFFF"/>
          </a:solidFill>
        </p:spPr>
      </p:pic>
      <p:sp>
        <p:nvSpPr>
          <p:cNvPr id="4" name="PoljeZBesedilom 3">
            <a:extLst>
              <a:ext uri="{FF2B5EF4-FFF2-40B4-BE49-F238E27FC236}">
                <a16:creationId xmlns:a16="http://schemas.microsoft.com/office/drawing/2014/main" id="{E0CCFCDB-08BC-A2CA-0958-99F4C9DF80F8}"/>
              </a:ext>
            </a:extLst>
          </p:cNvPr>
          <p:cNvSpPr txBox="1"/>
          <p:nvPr/>
        </p:nvSpPr>
        <p:spPr>
          <a:xfrm>
            <a:off x="457201" y="1076326"/>
            <a:ext cx="3008313" cy="3518297"/>
          </a:xfrm>
          <a:prstGeom prst="rect">
            <a:avLst/>
          </a:prstGeom>
        </p:spPr>
        <p:txBody>
          <a:bodyPr vert="horz" lIns="91440" tIns="45720" rIns="91440" bIns="45720" rtlCol="0">
            <a:noAutofit/>
          </a:bodyPr>
          <a:lstStyle/>
          <a:p>
            <a:pPr>
              <a:spcBef>
                <a:spcPct val="20000"/>
              </a:spcBef>
            </a:pPr>
            <a:endParaRPr lang="en-US" sz="2000" kern="1200" dirty="0">
              <a:solidFill>
                <a:srgbClr val="7030A0"/>
              </a:solidFill>
              <a:latin typeface="+mn-lt"/>
              <a:ea typeface="+mn-ea"/>
              <a:cs typeface="+mn-cs"/>
            </a:endParaRPr>
          </a:p>
          <a:p>
            <a:pPr marL="342900" indent="-342900">
              <a:spcBef>
                <a:spcPct val="20000"/>
              </a:spcBef>
              <a:buFont typeface="Wingdings" panose="05000000000000000000" pitchFamily="2" charset="2"/>
              <a:buChar char="Ø"/>
            </a:pPr>
            <a:r>
              <a:rPr lang="en-US" sz="2000" b="1" kern="1200" dirty="0">
                <a:solidFill>
                  <a:srgbClr val="7030A0"/>
                </a:solidFill>
                <a:latin typeface="Amasis MT Pro Black" panose="02040A04050005020304" pitchFamily="18" charset="-18"/>
              </a:rPr>
              <a:t>MIR NA SVETU</a:t>
            </a:r>
          </a:p>
          <a:p>
            <a:pPr marL="342900" indent="-342900">
              <a:spcBef>
                <a:spcPct val="20000"/>
              </a:spcBef>
              <a:buFont typeface="Wingdings" panose="05000000000000000000" pitchFamily="2" charset="2"/>
              <a:buChar char="Ø"/>
            </a:pPr>
            <a:r>
              <a:rPr lang="en-US" sz="2000" b="1" kern="1200" dirty="0">
                <a:solidFill>
                  <a:srgbClr val="7030A0"/>
                </a:solidFill>
                <a:latin typeface="Amasis MT Pro Black" panose="02040A04050005020304" pitchFamily="18" charset="-18"/>
              </a:rPr>
              <a:t>POVEZANOST in </a:t>
            </a:r>
          </a:p>
          <a:p>
            <a:pPr>
              <a:spcBef>
                <a:spcPct val="20000"/>
              </a:spcBef>
            </a:pPr>
            <a:r>
              <a:rPr lang="en-US" sz="2000" b="1" kern="1200" dirty="0">
                <a:solidFill>
                  <a:srgbClr val="7030A0"/>
                </a:solidFill>
                <a:latin typeface="Amasis MT Pro Black" panose="02040A04050005020304" pitchFamily="18" charset="-18"/>
              </a:rPr>
              <a:t>PRIJATELJSTVO MED NARODI</a:t>
            </a:r>
          </a:p>
          <a:p>
            <a:pPr marL="342900" indent="-342900">
              <a:spcBef>
                <a:spcPct val="20000"/>
              </a:spcBef>
              <a:buFont typeface="Wingdings" panose="05000000000000000000" pitchFamily="2" charset="2"/>
              <a:buChar char="Ø"/>
            </a:pPr>
            <a:r>
              <a:rPr lang="en-US" sz="2000" b="1" kern="1200" dirty="0">
                <a:solidFill>
                  <a:srgbClr val="7030A0"/>
                </a:solidFill>
                <a:latin typeface="Amasis MT Pro Black" panose="02040A04050005020304" pitchFamily="18" charset="-18"/>
              </a:rPr>
              <a:t>SPOŠTOVANJE DRUGAČNOST</a:t>
            </a:r>
            <a:r>
              <a:rPr lang="sl-SI" sz="2000" b="1" kern="1200" dirty="0">
                <a:solidFill>
                  <a:srgbClr val="7030A0"/>
                </a:solidFill>
                <a:latin typeface="Amasis MT Pro Black" panose="02040A04050005020304" pitchFamily="18" charset="-18"/>
              </a:rPr>
              <a:t>I,</a:t>
            </a:r>
            <a:r>
              <a:rPr lang="en-US" sz="2000" b="1" kern="1200" dirty="0">
                <a:solidFill>
                  <a:srgbClr val="7030A0"/>
                </a:solidFill>
                <a:latin typeface="Amasis MT Pro Black" panose="02040A04050005020304" pitchFamily="18" charset="-18"/>
              </a:rPr>
              <a:t> STRPNOST</a:t>
            </a:r>
          </a:p>
          <a:p>
            <a:pPr marL="342900" indent="-342900">
              <a:spcBef>
                <a:spcPct val="20000"/>
              </a:spcBef>
              <a:buFont typeface="Wingdings" panose="05000000000000000000" pitchFamily="2" charset="2"/>
              <a:buChar char="Ø"/>
            </a:pPr>
            <a:r>
              <a:rPr lang="en-US" sz="2000" b="1" kern="1200" dirty="0">
                <a:solidFill>
                  <a:srgbClr val="7030A0"/>
                </a:solidFill>
                <a:latin typeface="Amasis MT Pro Black" panose="02040A04050005020304" pitchFamily="18" charset="-18"/>
              </a:rPr>
              <a:t>PREKINITEV SOVRAŽNOSTI, NEMIROV, VOJNE</a:t>
            </a:r>
          </a:p>
        </p:txBody>
      </p:sp>
    </p:spTree>
    <p:extLst>
      <p:ext uri="{BB962C8B-B14F-4D97-AF65-F5344CB8AC3E}">
        <p14:creationId xmlns:p14="http://schemas.microsoft.com/office/powerpoint/2010/main" val="10910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9CAD7B4A-640D-1C6F-0BB4-CCF1AD2BE3C4}"/>
              </a:ext>
            </a:extLst>
          </p:cNvPr>
          <p:cNvSpPr>
            <a:spLocks noGrp="1"/>
          </p:cNvSpPr>
          <p:nvPr>
            <p:ph type="title"/>
          </p:nvPr>
        </p:nvSpPr>
        <p:spPr>
          <a:xfrm>
            <a:off x="457200" y="205979"/>
            <a:ext cx="8229600" cy="857250"/>
          </a:xfrm>
        </p:spPr>
        <p:txBody>
          <a:bodyPr>
            <a:normAutofit fontScale="90000"/>
          </a:bodyPr>
          <a:lstStyle/>
          <a:p>
            <a:r>
              <a:rPr lang="sl-SI" dirty="0">
                <a:solidFill>
                  <a:srgbClr val="7030A0"/>
                </a:solidFill>
                <a:latin typeface="Amasis MT Pro Black" panose="02040A04050005020304" pitchFamily="18" charset="-18"/>
              </a:rPr>
              <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LEPA MISEL</a:t>
            </a:r>
            <a:br>
              <a:rPr lang="sl-SI" dirty="0">
                <a:solidFill>
                  <a:srgbClr val="7030A0"/>
                </a:solidFill>
                <a:latin typeface="Amasis MT Pro Black" panose="02040A04050005020304" pitchFamily="18" charset="-18"/>
              </a:rPr>
            </a:br>
            <a:r>
              <a:rPr lang="sl-SI" dirty="0">
                <a:solidFill>
                  <a:srgbClr val="7030A0"/>
                </a:solidFill>
                <a:latin typeface="Amasis MT Pro Black" panose="02040A04050005020304" pitchFamily="18" charset="-18"/>
              </a:rPr>
              <a:t> </a:t>
            </a:r>
            <a:endParaRPr lang="en-US" dirty="0">
              <a:solidFill>
                <a:srgbClr val="7030A0"/>
              </a:solidFill>
              <a:latin typeface="Amasis MT Pro Black" panose="02040A04050005020304" pitchFamily="18" charset="-18"/>
            </a:endParaRPr>
          </a:p>
        </p:txBody>
      </p:sp>
      <p:sp>
        <p:nvSpPr>
          <p:cNvPr id="3" name="Označba mesta vsebine 2">
            <a:extLst>
              <a:ext uri="{FF2B5EF4-FFF2-40B4-BE49-F238E27FC236}">
                <a16:creationId xmlns:a16="http://schemas.microsoft.com/office/drawing/2014/main" id="{538126F0-05EC-C6D5-D2D8-2B0EFE57DAEC}"/>
              </a:ext>
            </a:extLst>
          </p:cNvPr>
          <p:cNvSpPr>
            <a:spLocks noGrp="1"/>
          </p:cNvSpPr>
          <p:nvPr>
            <p:ph sz="half" idx="2"/>
          </p:nvPr>
        </p:nvSpPr>
        <p:spPr>
          <a:xfrm>
            <a:off x="457199" y="1063229"/>
            <a:ext cx="7867291" cy="3600405"/>
          </a:xfrm>
        </p:spPr>
        <p:txBody>
          <a:bodyPr>
            <a:normAutofit/>
          </a:bodyPr>
          <a:lstStyle/>
          <a:p>
            <a:pPr marL="0" indent="0">
              <a:lnSpc>
                <a:spcPct val="90000"/>
              </a:lnSpc>
              <a:buNone/>
            </a:pPr>
            <a:endParaRPr lang="sl-SI" dirty="0">
              <a:solidFill>
                <a:srgbClr val="7030A0"/>
              </a:solidFill>
              <a:latin typeface="Amasis MT Pro Black" panose="02040A04050005020304" pitchFamily="18" charset="-18"/>
            </a:endParaRPr>
          </a:p>
          <a:p>
            <a:pPr marL="0" indent="0">
              <a:lnSpc>
                <a:spcPct val="90000"/>
              </a:lnSpc>
              <a:buNone/>
            </a:pPr>
            <a:endParaRPr lang="sl-SI" dirty="0">
              <a:solidFill>
                <a:srgbClr val="7030A0"/>
              </a:solidFill>
              <a:latin typeface="Amasis MT Pro Black" panose="02040A04050005020304" pitchFamily="18" charset="-18"/>
            </a:endParaRPr>
          </a:p>
          <a:p>
            <a:pPr marL="0" indent="0">
              <a:lnSpc>
                <a:spcPct val="90000"/>
              </a:lnSpc>
              <a:buNone/>
            </a:pPr>
            <a:r>
              <a:rPr lang="sl-SI" dirty="0">
                <a:solidFill>
                  <a:srgbClr val="7030A0"/>
                </a:solidFill>
                <a:latin typeface="Amasis MT Pro Black" panose="02040A04050005020304" pitchFamily="18" charset="-18"/>
              </a:rPr>
              <a:t>Z vsakim iskrenim prijateljstvom utrdimo temelje, na katerih počiva mir celotnega sveta.</a:t>
            </a:r>
          </a:p>
          <a:p>
            <a:pPr marL="0" indent="0">
              <a:lnSpc>
                <a:spcPct val="90000"/>
              </a:lnSpc>
              <a:buNone/>
            </a:pPr>
            <a:r>
              <a:rPr lang="sl-SI" dirty="0">
                <a:solidFill>
                  <a:srgbClr val="7030A0"/>
                </a:solidFill>
                <a:latin typeface="Amasis MT Pro Black" panose="02040A04050005020304" pitchFamily="18" charset="-18"/>
              </a:rPr>
              <a:t>    			</a:t>
            </a:r>
            <a:r>
              <a:rPr lang="sl-SI" sz="2400" dirty="0">
                <a:solidFill>
                  <a:srgbClr val="7030A0"/>
                </a:solidFill>
                <a:latin typeface="Amasis MT Pro Black" panose="02040A04050005020304" pitchFamily="18" charset="-18"/>
              </a:rPr>
              <a:t>Mahatma </a:t>
            </a:r>
            <a:r>
              <a:rPr lang="sl-SI" sz="2400" dirty="0" err="1">
                <a:solidFill>
                  <a:srgbClr val="7030A0"/>
                </a:solidFill>
                <a:latin typeface="Amasis MT Pro Black" panose="02040A04050005020304" pitchFamily="18" charset="-18"/>
              </a:rPr>
              <a:t>Gandhi</a:t>
            </a:r>
            <a:endParaRPr lang="sl-SI" sz="2400" dirty="0">
              <a:solidFill>
                <a:srgbClr val="7030A0"/>
              </a:solidFill>
              <a:latin typeface="Amasis MT Pro Black" panose="02040A04050005020304" pitchFamily="18" charset="-18"/>
            </a:endParaRPr>
          </a:p>
        </p:txBody>
      </p:sp>
    </p:spTree>
    <p:extLst>
      <p:ext uri="{BB962C8B-B14F-4D97-AF65-F5344CB8AC3E}">
        <p14:creationId xmlns:p14="http://schemas.microsoft.com/office/powerpoint/2010/main" val="18768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007C49-180A-C4E4-3A91-2B3FA175C760}"/>
              </a:ext>
            </a:extLst>
          </p:cNvPr>
          <p:cNvSpPr>
            <a:spLocks noGrp="1"/>
          </p:cNvSpPr>
          <p:nvPr>
            <p:ph type="title"/>
          </p:nvPr>
        </p:nvSpPr>
        <p:spPr/>
        <p:txBody>
          <a:bodyPr>
            <a:noAutofit/>
          </a:bodyPr>
          <a:lstStyle/>
          <a:p>
            <a:r>
              <a:rPr lang="sl-SI" sz="3200" b="1" dirty="0">
                <a:solidFill>
                  <a:srgbClr val="7030A0"/>
                </a:solidFill>
                <a:latin typeface="Amasis MT Pro Black" panose="02040A04050005020304" pitchFamily="18" charset="-18"/>
              </a:rPr>
              <a:t>Učenci 8. razreda so zapisali, kaj jim pomeni mir.</a:t>
            </a:r>
          </a:p>
        </p:txBody>
      </p:sp>
      <p:sp>
        <p:nvSpPr>
          <p:cNvPr id="3" name="Označba mesta vsebine 2">
            <a:extLst>
              <a:ext uri="{FF2B5EF4-FFF2-40B4-BE49-F238E27FC236}">
                <a16:creationId xmlns:a16="http://schemas.microsoft.com/office/drawing/2014/main" id="{2A581D01-A9E9-7A17-CB3D-D9F6F3675256}"/>
              </a:ext>
            </a:extLst>
          </p:cNvPr>
          <p:cNvSpPr>
            <a:spLocks noGrp="1"/>
          </p:cNvSpPr>
          <p:nvPr>
            <p:ph sz="half" idx="1"/>
          </p:nvPr>
        </p:nvSpPr>
        <p:spPr/>
        <p:txBody>
          <a:bodyPr>
            <a:normAutofit fontScale="70000" lnSpcReduction="20000"/>
          </a:bodyPr>
          <a:lstStyle/>
          <a:p>
            <a:pPr>
              <a:buFont typeface="Wingdings" panose="05000000000000000000" pitchFamily="2" charset="2"/>
              <a:buChar char="Ø"/>
            </a:pPr>
            <a:r>
              <a:rPr lang="sl-SI" sz="2600" b="1" dirty="0">
                <a:solidFill>
                  <a:srgbClr val="7030A0"/>
                </a:solidFill>
                <a:latin typeface="Amasis MT Pro Black" panose="02040A04050005020304" pitchFamily="18" charset="-18"/>
              </a:rPr>
              <a:t>Pojem in beseda mir nas lahko zelo močno poveže. Mir v življenju lahko pomeni: -nič vojn –veliko ljubezni-nič sovraštva-nič nasilja-medsebojno pomoč.</a:t>
            </a:r>
          </a:p>
          <a:p>
            <a:pPr marL="0" indent="0">
              <a:buNone/>
            </a:pPr>
            <a:r>
              <a:rPr lang="sl-SI" sz="2600" b="1" dirty="0">
                <a:solidFill>
                  <a:srgbClr val="7030A0"/>
                </a:solidFill>
                <a:latin typeface="Amasis MT Pro Black" panose="02040A04050005020304" pitchFamily="18" charset="-18"/>
              </a:rPr>
              <a:t>		(Neža, 8.a)</a:t>
            </a:r>
          </a:p>
          <a:p>
            <a:pPr>
              <a:buFont typeface="Wingdings" panose="05000000000000000000" pitchFamily="2" charset="2"/>
              <a:buChar char="Ø"/>
            </a:pPr>
            <a:r>
              <a:rPr lang="sl-SI" sz="2600" b="1" dirty="0">
                <a:solidFill>
                  <a:srgbClr val="7030A0"/>
                </a:solidFill>
                <a:latin typeface="Amasis MT Pro Black" panose="02040A04050005020304" pitchFamily="18" charset="-18"/>
              </a:rPr>
              <a:t>Da na svetu in okoli mene ni nobenih konfliktov, da me nihče ne moti, da lahko berem ali poslušam glasbo, brez da bi me kaj motilo.</a:t>
            </a:r>
          </a:p>
          <a:p>
            <a:pPr marL="0" indent="0">
              <a:buNone/>
            </a:pPr>
            <a:r>
              <a:rPr lang="sl-SI" sz="2600" b="1" dirty="0">
                <a:solidFill>
                  <a:srgbClr val="7030A0"/>
                </a:solidFill>
                <a:latin typeface="Amasis MT Pro Black" panose="02040A04050005020304" pitchFamily="18" charset="-18"/>
              </a:rPr>
              <a:t> 		(Tia, 8.b)</a:t>
            </a:r>
          </a:p>
          <a:p>
            <a:pPr marL="0" indent="0">
              <a:buNone/>
            </a:pPr>
            <a:endParaRPr lang="sl-SI" sz="2000" dirty="0"/>
          </a:p>
          <a:p>
            <a:pPr marL="0" indent="0">
              <a:buNone/>
            </a:pPr>
            <a:endParaRPr lang="sl-SI" sz="2000" dirty="0"/>
          </a:p>
        </p:txBody>
      </p:sp>
      <p:sp>
        <p:nvSpPr>
          <p:cNvPr id="4" name="Označba mesta vsebine 3">
            <a:extLst>
              <a:ext uri="{FF2B5EF4-FFF2-40B4-BE49-F238E27FC236}">
                <a16:creationId xmlns:a16="http://schemas.microsoft.com/office/drawing/2014/main" id="{BD76F4EF-3213-B97D-3BB2-A8863C8B533C}"/>
              </a:ext>
            </a:extLst>
          </p:cNvPr>
          <p:cNvSpPr>
            <a:spLocks noGrp="1"/>
          </p:cNvSpPr>
          <p:nvPr>
            <p:ph sz="half" idx="2"/>
          </p:nvPr>
        </p:nvSpPr>
        <p:spPr/>
        <p:txBody>
          <a:bodyPr>
            <a:noAutofit/>
          </a:bodyPr>
          <a:lstStyle/>
          <a:p>
            <a:pPr>
              <a:buFont typeface="Wingdings" panose="05000000000000000000" pitchFamily="2" charset="2"/>
              <a:buChar char="Ø"/>
            </a:pPr>
            <a:r>
              <a:rPr lang="sl-SI" sz="2000" b="1" dirty="0">
                <a:solidFill>
                  <a:srgbClr val="7030A0"/>
                </a:solidFill>
                <a:latin typeface="Amasis MT Pro Black" panose="02040A04050005020304" pitchFamily="18" charset="-18"/>
              </a:rPr>
              <a:t>Dragi mir! Tako veliko nama pomeniš, da si ne predstavljava življenja brez tebe. Sploh si ne moreva predstavljati, da bi kar naenkrat izginil. Kaj bi bilo takrat? Iskreno, ne želiva vedeti. Lahko le prosiva, da za vedno ostaneš med nami vsemi nami, ker je tako mnogo lažje. (Julija in Manca,8.a)</a:t>
            </a:r>
          </a:p>
        </p:txBody>
      </p:sp>
    </p:spTree>
    <p:extLst>
      <p:ext uri="{BB962C8B-B14F-4D97-AF65-F5344CB8AC3E}">
        <p14:creationId xmlns:p14="http://schemas.microsoft.com/office/powerpoint/2010/main" val="29876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1A6404-5634-0CC3-50DA-8969B2D04F42}"/>
              </a:ext>
            </a:extLst>
          </p:cNvPr>
          <p:cNvSpPr>
            <a:spLocks noGrp="1"/>
          </p:cNvSpPr>
          <p:nvPr>
            <p:ph type="title"/>
          </p:nvPr>
        </p:nvSpPr>
        <p:spPr/>
        <p:txBody>
          <a:bodyPr>
            <a:noAutofit/>
          </a:bodyPr>
          <a:lstStyle/>
          <a:p>
            <a:r>
              <a:rPr lang="sl-SI" sz="3200" b="1" dirty="0">
                <a:solidFill>
                  <a:srgbClr val="7030A0"/>
                </a:solidFill>
                <a:latin typeface="Amasis MT Pro Black" panose="02040A04050005020304" pitchFamily="18" charset="-18"/>
              </a:rPr>
              <a:t>Učenci 8. razreda so zapisali, kaj jim pomeni mir.</a:t>
            </a:r>
            <a:endParaRPr lang="sl-SI" sz="3200" dirty="0">
              <a:latin typeface="Amasis MT Pro Black" panose="02040A04050005020304" pitchFamily="18" charset="-18"/>
            </a:endParaRPr>
          </a:p>
        </p:txBody>
      </p:sp>
      <p:sp>
        <p:nvSpPr>
          <p:cNvPr id="3" name="Označba mesta vsebine 2">
            <a:extLst>
              <a:ext uri="{FF2B5EF4-FFF2-40B4-BE49-F238E27FC236}">
                <a16:creationId xmlns:a16="http://schemas.microsoft.com/office/drawing/2014/main" id="{F685BBDE-B095-D11F-B802-9FF3F51BB82F}"/>
              </a:ext>
            </a:extLst>
          </p:cNvPr>
          <p:cNvSpPr>
            <a:spLocks noGrp="1"/>
          </p:cNvSpPr>
          <p:nvPr>
            <p:ph sz="half" idx="1"/>
          </p:nvPr>
        </p:nvSpPr>
        <p:spPr/>
        <p:txBody>
          <a:bodyPr>
            <a:normAutofit fontScale="92500" lnSpcReduction="10000"/>
          </a:bodyPr>
          <a:lstStyle/>
          <a:p>
            <a:pPr marL="0" indent="0">
              <a:buNone/>
            </a:pPr>
            <a:endParaRPr lang="sl-SI" sz="2000" dirty="0"/>
          </a:p>
          <a:p>
            <a:pPr>
              <a:buFont typeface="Wingdings" panose="05000000000000000000" pitchFamily="2" charset="2"/>
              <a:buChar char="Ø"/>
            </a:pPr>
            <a:r>
              <a:rPr lang="sl-SI" sz="2000" b="1" dirty="0">
                <a:solidFill>
                  <a:srgbClr val="7030A0"/>
                </a:solidFill>
                <a:latin typeface="Amasis MT Pro Black" panose="02040A04050005020304" pitchFamily="18" charset="-18"/>
              </a:rPr>
              <a:t>Mir pomeni, da se ljudje razumejo dovolj dobro, da se ne prepirajo, tepejo, da ni nasilja. </a:t>
            </a:r>
          </a:p>
          <a:p>
            <a:pPr marL="0" indent="0">
              <a:buNone/>
            </a:pPr>
            <a:r>
              <a:rPr lang="sl-SI" sz="2000" b="1" dirty="0">
                <a:solidFill>
                  <a:srgbClr val="7030A0"/>
                </a:solidFill>
                <a:latin typeface="Amasis MT Pro Black" panose="02040A04050005020304" pitchFamily="18" charset="-18"/>
              </a:rPr>
              <a:t>                 (Nejc, 8.b) </a:t>
            </a:r>
          </a:p>
          <a:p>
            <a:pPr>
              <a:buFont typeface="Wingdings" panose="05000000000000000000" pitchFamily="2" charset="2"/>
              <a:buChar char="Ø"/>
            </a:pPr>
            <a:r>
              <a:rPr lang="sl-SI" sz="2000" b="1" dirty="0">
                <a:solidFill>
                  <a:srgbClr val="7030A0"/>
                </a:solidFill>
                <a:latin typeface="Amasis MT Pro Black" panose="02040A04050005020304" pitchFamily="18" charset="-18"/>
              </a:rPr>
              <a:t>Mir je takrat, ko se drugi narodi in države dobro razumejo med seboj.</a:t>
            </a:r>
          </a:p>
          <a:p>
            <a:pPr marL="0" indent="0">
              <a:buNone/>
            </a:pPr>
            <a:r>
              <a:rPr lang="sl-SI" sz="2000" b="1" dirty="0">
                <a:solidFill>
                  <a:srgbClr val="7030A0"/>
                </a:solidFill>
                <a:latin typeface="Amasis MT Pro Black" panose="02040A04050005020304" pitchFamily="18" charset="-18"/>
              </a:rPr>
              <a:t>               (Tobija, 8.b)</a:t>
            </a:r>
          </a:p>
          <a:p>
            <a:pPr marL="0" indent="0">
              <a:buNone/>
            </a:pPr>
            <a:endParaRPr lang="sl-SI" sz="2000" dirty="0"/>
          </a:p>
          <a:p>
            <a:pPr marL="0" indent="0">
              <a:buNone/>
            </a:pPr>
            <a:endParaRPr lang="sl-SI" sz="2000" dirty="0"/>
          </a:p>
        </p:txBody>
      </p:sp>
      <p:sp>
        <p:nvSpPr>
          <p:cNvPr id="4" name="Označba mesta vsebine 3">
            <a:extLst>
              <a:ext uri="{FF2B5EF4-FFF2-40B4-BE49-F238E27FC236}">
                <a16:creationId xmlns:a16="http://schemas.microsoft.com/office/drawing/2014/main" id="{7C2308B1-C4FA-E5A0-6A86-B73EF301D4E2}"/>
              </a:ext>
            </a:extLst>
          </p:cNvPr>
          <p:cNvSpPr>
            <a:spLocks noGrp="1"/>
          </p:cNvSpPr>
          <p:nvPr>
            <p:ph sz="half" idx="2"/>
          </p:nvPr>
        </p:nvSpPr>
        <p:spPr/>
        <p:txBody>
          <a:bodyPr>
            <a:normAutofit fontScale="92500" lnSpcReduction="10000"/>
          </a:bodyPr>
          <a:lstStyle/>
          <a:p>
            <a:pPr marL="0" indent="0">
              <a:buNone/>
            </a:pPr>
            <a:endParaRPr lang="sl-SI" sz="2000" b="1" dirty="0">
              <a:solidFill>
                <a:srgbClr val="7030A0"/>
              </a:solidFill>
            </a:endParaRPr>
          </a:p>
          <a:p>
            <a:pPr>
              <a:buFont typeface="Wingdings" panose="05000000000000000000" pitchFamily="2" charset="2"/>
              <a:buChar char="Ø"/>
            </a:pPr>
            <a:r>
              <a:rPr lang="sl-SI" sz="2000" b="1" dirty="0">
                <a:solidFill>
                  <a:srgbClr val="7030A0"/>
                </a:solidFill>
                <a:latin typeface="Amasis MT Pro Black" panose="02040A04050005020304" pitchFamily="18" charset="-18"/>
              </a:rPr>
              <a:t>Dragi mir, ti si prijazen, ljubezniv in sočuten. Omogočaš nam, da hodimo v šolo, se družimo s prijatelji in se igramo. Prosimo te, ostani v naših družinah, v našem razredu in v naši državi. Ne pozabi, da mislimo nate, hvala ti za vse.   </a:t>
            </a:r>
          </a:p>
          <a:p>
            <a:pPr marL="0" indent="0">
              <a:buNone/>
            </a:pPr>
            <a:r>
              <a:rPr lang="sl-SI" sz="2000" b="1" dirty="0">
                <a:solidFill>
                  <a:srgbClr val="7030A0"/>
                </a:solidFill>
                <a:latin typeface="Amasis MT Pro Black" panose="02040A04050005020304" pitchFamily="18" charset="-18"/>
              </a:rPr>
              <a:t>       (Julija, Zoja, Kaja, 8.a)</a:t>
            </a:r>
          </a:p>
          <a:p>
            <a:pPr marL="0" indent="0">
              <a:buNone/>
            </a:pPr>
            <a:endParaRPr lang="sl-SI" sz="2000" dirty="0"/>
          </a:p>
          <a:p>
            <a:pPr marL="0" indent="0">
              <a:buNone/>
            </a:pPr>
            <a:endParaRPr lang="sl-SI" sz="2000" dirty="0"/>
          </a:p>
          <a:p>
            <a:pPr marL="0" indent="0">
              <a:buNone/>
            </a:pPr>
            <a:endParaRPr lang="sl-SI" dirty="0"/>
          </a:p>
          <a:p>
            <a:pPr marL="0" indent="0">
              <a:buNone/>
            </a:pPr>
            <a:endParaRPr lang="sl-SI" dirty="0"/>
          </a:p>
          <a:p>
            <a:pPr marL="0" indent="0">
              <a:buNone/>
            </a:pPr>
            <a:endParaRPr lang="sl-SI" dirty="0"/>
          </a:p>
          <a:p>
            <a:pPr marL="0" indent="0">
              <a:buNone/>
            </a:pPr>
            <a:endParaRPr lang="sl-SI" dirty="0"/>
          </a:p>
        </p:txBody>
      </p:sp>
    </p:spTree>
    <p:extLst>
      <p:ext uri="{BB962C8B-B14F-4D97-AF65-F5344CB8AC3E}">
        <p14:creationId xmlns:p14="http://schemas.microsoft.com/office/powerpoint/2010/main" val="45447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138B6B-3ED5-FB4E-408E-C24DCB48C5A2}"/>
              </a:ext>
            </a:extLst>
          </p:cNvPr>
          <p:cNvSpPr>
            <a:spLocks noGrp="1"/>
          </p:cNvSpPr>
          <p:nvPr>
            <p:ph type="title"/>
          </p:nvPr>
        </p:nvSpPr>
        <p:spPr>
          <a:xfrm>
            <a:off x="457200" y="205979"/>
            <a:ext cx="8229600" cy="857250"/>
          </a:xfrm>
        </p:spPr>
        <p:txBody>
          <a:bodyPr anchor="ctr">
            <a:normAutofit/>
          </a:bodyPr>
          <a:lstStyle/>
          <a:p>
            <a:r>
              <a:rPr lang="sl-SI" sz="4000" b="1" dirty="0">
                <a:solidFill>
                  <a:srgbClr val="7030A0"/>
                </a:solidFill>
                <a:latin typeface="Verdana" panose="020B0604030504040204" pitchFamily="34" charset="0"/>
                <a:ea typeface="Verdana" panose="020B0604030504040204" pitchFamily="34" charset="0"/>
              </a:rPr>
              <a:t>Pesem </a:t>
            </a:r>
            <a:r>
              <a:rPr lang="sl-SI" sz="4000" b="1" dirty="0" err="1">
                <a:solidFill>
                  <a:srgbClr val="7030A0"/>
                </a:solidFill>
                <a:latin typeface="Verdana" panose="020B0604030504040204" pitchFamily="34" charset="0"/>
                <a:ea typeface="Verdana" panose="020B0604030504040204" pitchFamily="34" charset="0"/>
              </a:rPr>
              <a:t>Imagine</a:t>
            </a:r>
            <a:r>
              <a:rPr lang="sl-SI" sz="4000" b="1">
                <a:solidFill>
                  <a:srgbClr val="7030A0"/>
                </a:solidFill>
                <a:latin typeface="Verdana" panose="020B0604030504040204" pitchFamily="34" charset="0"/>
                <a:ea typeface="Verdana" panose="020B0604030504040204" pitchFamily="34" charset="0"/>
              </a:rPr>
              <a:t>/Pomisli</a:t>
            </a:r>
            <a:endParaRPr lang="sl-SI" sz="4000" b="1" dirty="0">
              <a:solidFill>
                <a:srgbClr val="7030A0"/>
              </a:solidFill>
              <a:latin typeface="Verdana" panose="020B0604030504040204" pitchFamily="34" charset="0"/>
              <a:ea typeface="Verdana" panose="020B0604030504040204" pitchFamily="34" charset="0"/>
            </a:endParaRPr>
          </a:p>
        </p:txBody>
      </p:sp>
      <p:sp>
        <p:nvSpPr>
          <p:cNvPr id="4" name="Označba mesta vsebine 3">
            <a:extLst>
              <a:ext uri="{FF2B5EF4-FFF2-40B4-BE49-F238E27FC236}">
                <a16:creationId xmlns:a16="http://schemas.microsoft.com/office/drawing/2014/main" id="{1BF4BFD2-4757-7EFB-A929-711E988E2C96}"/>
              </a:ext>
            </a:extLst>
          </p:cNvPr>
          <p:cNvSpPr>
            <a:spLocks noGrp="1"/>
          </p:cNvSpPr>
          <p:nvPr>
            <p:ph sz="half" idx="1"/>
          </p:nvPr>
        </p:nvSpPr>
        <p:spPr>
          <a:xfrm>
            <a:off x="457200" y="1200151"/>
            <a:ext cx="4038600" cy="3394472"/>
          </a:xfrm>
        </p:spPr>
        <p:txBody>
          <a:bodyPr>
            <a:normAutofit fontScale="70000" lnSpcReduction="20000"/>
          </a:bodyPr>
          <a:lstStyle/>
          <a:p>
            <a:pPr>
              <a:lnSpc>
                <a:spcPct val="90000"/>
              </a:lnSpc>
              <a:buFont typeface="Wingdings" panose="05000000000000000000" pitchFamily="2" charset="2"/>
              <a:buChar char="Ø"/>
            </a:pPr>
            <a:r>
              <a:rPr lang="sl-SI" b="1" dirty="0">
                <a:solidFill>
                  <a:srgbClr val="7030A0"/>
                </a:solidFill>
                <a:latin typeface="Verdana" panose="020B0604030504040204" pitchFamily="34" charset="0"/>
                <a:ea typeface="Verdana" panose="020B0604030504040204" pitchFamily="34" charset="0"/>
              </a:rPr>
              <a:t>Pesem Johna Lennona z naslovom </a:t>
            </a:r>
            <a:r>
              <a:rPr lang="sl-SI" b="1" i="1" dirty="0" err="1">
                <a:solidFill>
                  <a:srgbClr val="7030A0"/>
                </a:solidFill>
                <a:latin typeface="Verdana" panose="020B0604030504040204" pitchFamily="34" charset="0"/>
                <a:ea typeface="Verdana" panose="020B0604030504040204" pitchFamily="34" charset="0"/>
              </a:rPr>
              <a:t>Imagine</a:t>
            </a:r>
            <a:r>
              <a:rPr lang="sl-SI" b="1" dirty="0">
                <a:solidFill>
                  <a:srgbClr val="7030A0"/>
                </a:solidFill>
                <a:latin typeface="Verdana" panose="020B0604030504040204" pitchFamily="34" charset="0"/>
                <a:ea typeface="Verdana" panose="020B0604030504040204" pitchFamily="34" charset="0"/>
              </a:rPr>
              <a:t> je v slovenščino prepesnil Milan Dekleva. Slikanico z naslovom </a:t>
            </a:r>
            <a:r>
              <a:rPr lang="sl-SI" b="1" i="1" dirty="0">
                <a:solidFill>
                  <a:srgbClr val="7030A0"/>
                </a:solidFill>
                <a:latin typeface="Verdana" panose="020B0604030504040204" pitchFamily="34" charset="0"/>
                <a:ea typeface="Verdana" panose="020B0604030504040204" pitchFamily="34" charset="0"/>
              </a:rPr>
              <a:t>Pomisli</a:t>
            </a:r>
            <a:r>
              <a:rPr lang="sl-SI" b="1" dirty="0">
                <a:solidFill>
                  <a:srgbClr val="7030A0"/>
                </a:solidFill>
                <a:latin typeface="Verdana" panose="020B0604030504040204" pitchFamily="34" charset="0"/>
                <a:ea typeface="Verdana" panose="020B0604030504040204" pitchFamily="34" charset="0"/>
              </a:rPr>
              <a:t> krasijo lepe ilustracije in vsebina s pomembnim sporočilom za ves svet. </a:t>
            </a:r>
          </a:p>
          <a:p>
            <a:pPr marL="0" indent="0">
              <a:lnSpc>
                <a:spcPct val="90000"/>
              </a:lnSpc>
              <a:buNone/>
            </a:pPr>
            <a:endParaRPr lang="sl-SI" b="1" dirty="0">
              <a:solidFill>
                <a:srgbClr val="7030A0"/>
              </a:solidFill>
              <a:latin typeface="Verdana" panose="020B0604030504040204" pitchFamily="34" charset="0"/>
              <a:ea typeface="Verdana" panose="020B0604030504040204" pitchFamily="34" charset="0"/>
            </a:endParaRPr>
          </a:p>
          <a:p>
            <a:pPr>
              <a:lnSpc>
                <a:spcPct val="90000"/>
              </a:lnSpc>
              <a:buFont typeface="Wingdings" panose="05000000000000000000" pitchFamily="2" charset="2"/>
              <a:buChar char="Ø"/>
            </a:pPr>
            <a:r>
              <a:rPr lang="sl-SI" b="1" dirty="0">
                <a:solidFill>
                  <a:srgbClr val="7030A0"/>
                </a:solidFill>
                <a:latin typeface="Verdana" panose="020B0604030504040204" pitchFamily="34" charset="0"/>
                <a:ea typeface="Verdana" panose="020B0604030504040204" pitchFamily="34" charset="0"/>
              </a:rPr>
              <a:t>Prijazno vabljeni v šolsko avlo na ogled slikanice in branje.</a:t>
            </a:r>
          </a:p>
          <a:p>
            <a:pPr>
              <a:lnSpc>
                <a:spcPct val="90000"/>
              </a:lnSpc>
              <a:buFont typeface="Wingdings" panose="05000000000000000000" pitchFamily="2" charset="2"/>
              <a:buChar char="Ø"/>
            </a:pPr>
            <a:endParaRPr lang="sl-SI" b="1" dirty="0">
              <a:solidFill>
                <a:srgbClr val="7030A0"/>
              </a:solidFill>
              <a:latin typeface="Verdana" panose="020B0604030504040204" pitchFamily="34" charset="0"/>
              <a:ea typeface="Verdana" panose="020B0604030504040204" pitchFamily="34" charset="0"/>
            </a:endParaRPr>
          </a:p>
          <a:p>
            <a:pPr lvl="5">
              <a:lnSpc>
                <a:spcPct val="90000"/>
              </a:lnSpc>
              <a:buFont typeface="Wingdings" panose="05000000000000000000" pitchFamily="2" charset="2"/>
              <a:buChar char="Ø"/>
            </a:pPr>
            <a:endParaRPr lang="sl-SI" b="1" dirty="0">
              <a:solidFill>
                <a:srgbClr val="7030A0"/>
              </a:solidFill>
              <a:latin typeface="Verdana" panose="020B0604030504040204" pitchFamily="34" charset="0"/>
              <a:ea typeface="Verdana" panose="020B0604030504040204" pitchFamily="34" charset="0"/>
            </a:endParaRPr>
          </a:p>
        </p:txBody>
      </p:sp>
      <p:pic>
        <p:nvPicPr>
          <p:cNvPr id="1026" name="Picture 2" descr="Prikaži izvorno sliko">
            <a:extLst>
              <a:ext uri="{FF2B5EF4-FFF2-40B4-BE49-F238E27FC236}">
                <a16:creationId xmlns:a16="http://schemas.microsoft.com/office/drawing/2014/main" id="{F4052595-A49E-50DB-CFD5-A63D87948FB4}"/>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5182418" y="1200151"/>
            <a:ext cx="2970163" cy="3394472"/>
          </a:xfrm>
          <a:prstGeom prst="rect">
            <a:avLst/>
          </a:prstGeom>
          <a:solidFill>
            <a:srgbClr val="FFFFFF"/>
          </a:solidFill>
        </p:spPr>
      </p:pic>
    </p:spTree>
    <p:extLst>
      <p:ext uri="{BB962C8B-B14F-4D97-AF65-F5344CB8AC3E}">
        <p14:creationId xmlns:p14="http://schemas.microsoft.com/office/powerpoint/2010/main" val="80352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9AEBEC7-FCDD-8FC1-EBC7-4F6E072E64DC}"/>
              </a:ext>
            </a:extLst>
          </p:cNvPr>
          <p:cNvSpPr>
            <a:spLocks noGrp="1"/>
          </p:cNvSpPr>
          <p:nvPr>
            <p:ph type="title"/>
          </p:nvPr>
        </p:nvSpPr>
        <p:spPr>
          <a:xfrm>
            <a:off x="442451" y="365024"/>
            <a:ext cx="8259098" cy="763526"/>
          </a:xfrm>
        </p:spPr>
        <p:txBody>
          <a:bodyPr>
            <a:noAutofit/>
          </a:bodyPr>
          <a:lstStyle/>
          <a:p>
            <a:r>
              <a:rPr lang="sl-SI" sz="2800" b="1" dirty="0">
                <a:solidFill>
                  <a:srgbClr val="7030A0"/>
                </a:solidFill>
                <a:latin typeface="Verdana" panose="020B0604030504040204" pitchFamily="34" charset="0"/>
                <a:ea typeface="Verdana" panose="020B0604030504040204" pitchFamily="34" charset="0"/>
              </a:rPr>
              <a:t>Golobi za mir v podaljšanem bivanju.</a:t>
            </a:r>
            <a:endParaRPr lang="en-US" sz="2800" dirty="0">
              <a:solidFill>
                <a:srgbClr val="7030A0"/>
              </a:solidFill>
              <a:latin typeface="Verdana" panose="020B0604030504040204" pitchFamily="34" charset="0"/>
              <a:ea typeface="Verdana" panose="020B0604030504040204" pitchFamily="34" charset="0"/>
            </a:endParaRPr>
          </a:p>
        </p:txBody>
      </p:sp>
      <p:pic>
        <p:nvPicPr>
          <p:cNvPr id="6" name="Označba mesta vsebine 5" descr="Slika, ki vsebuje besede oseba, tla, skupina, postavljajoče&#10;&#10;Opis je samodejno ustvarjen">
            <a:extLst>
              <a:ext uri="{FF2B5EF4-FFF2-40B4-BE49-F238E27FC236}">
                <a16:creationId xmlns:a16="http://schemas.microsoft.com/office/drawing/2014/main" id="{37C66A68-08A7-6C8D-F6AB-8A205579A1B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48309" y="998610"/>
            <a:ext cx="3815450" cy="3815450"/>
          </a:xfrm>
          <a:noFill/>
        </p:spPr>
      </p:pic>
    </p:spTree>
    <p:extLst>
      <p:ext uri="{BB962C8B-B14F-4D97-AF65-F5344CB8AC3E}">
        <p14:creationId xmlns:p14="http://schemas.microsoft.com/office/powerpoint/2010/main" val="266482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8B85693-5647-2DFD-B49C-D3F6AB1BB90C}"/>
              </a:ext>
            </a:extLst>
          </p:cNvPr>
          <p:cNvSpPr>
            <a:spLocks noGrp="1"/>
          </p:cNvSpPr>
          <p:nvPr>
            <p:ph type="title"/>
          </p:nvPr>
        </p:nvSpPr>
        <p:spPr>
          <a:xfrm>
            <a:off x="457200" y="205979"/>
            <a:ext cx="8229600" cy="857250"/>
          </a:xfrm>
        </p:spPr>
        <p:txBody>
          <a:bodyPr>
            <a:noAutofit/>
          </a:bodyPr>
          <a:lstStyle/>
          <a:p>
            <a:r>
              <a:rPr lang="sl-SI" sz="2800" b="1">
                <a:solidFill>
                  <a:srgbClr val="7030A0"/>
                </a:solidFill>
                <a:latin typeface="Verdana" panose="020B0604030504040204" pitchFamily="34" charset="0"/>
                <a:ea typeface="Verdana" panose="020B0604030504040204" pitchFamily="34" charset="0"/>
              </a:rPr>
              <a:t>Golobi za mir </a:t>
            </a:r>
            <a:r>
              <a:rPr lang="sl-SI" sz="2800" b="1" dirty="0">
                <a:solidFill>
                  <a:srgbClr val="7030A0"/>
                </a:solidFill>
                <a:latin typeface="Verdana" panose="020B0604030504040204" pitchFamily="34" charset="0"/>
                <a:ea typeface="Verdana" panose="020B0604030504040204" pitchFamily="34" charset="0"/>
              </a:rPr>
              <a:t>iz podaljšanega bivanja.</a:t>
            </a:r>
            <a:endParaRPr lang="en-US" sz="2800" dirty="0">
              <a:solidFill>
                <a:srgbClr val="7030A0"/>
              </a:solidFill>
              <a:latin typeface="Verdana" panose="020B0604030504040204" pitchFamily="34" charset="0"/>
              <a:ea typeface="Verdana" panose="020B0604030504040204" pitchFamily="34" charset="0"/>
            </a:endParaRPr>
          </a:p>
        </p:txBody>
      </p:sp>
      <p:pic>
        <p:nvPicPr>
          <p:cNvPr id="6" name="Označba mesta vsebine 5" descr="Slika, ki vsebuje besede stena, notranji, soba, spalnica&#10;&#10;Opis je samodejno ustvarjen">
            <a:extLst>
              <a:ext uri="{FF2B5EF4-FFF2-40B4-BE49-F238E27FC236}">
                <a16:creationId xmlns:a16="http://schemas.microsoft.com/office/drawing/2014/main" id="{90831047-907D-9653-5E32-769E2FF30B80}"/>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rot="5400000">
            <a:off x="2842613" y="803366"/>
            <a:ext cx="3502626" cy="4167277"/>
          </a:xfrm>
          <a:noFill/>
        </p:spPr>
      </p:pic>
      <p:sp>
        <p:nvSpPr>
          <p:cNvPr id="20" name="Content Placeholder 3">
            <a:extLst>
              <a:ext uri="{FF2B5EF4-FFF2-40B4-BE49-F238E27FC236}">
                <a16:creationId xmlns:a16="http://schemas.microsoft.com/office/drawing/2014/main" id="{E98571C6-0341-3E1B-FF69-F05372CBFF62}"/>
              </a:ext>
            </a:extLst>
          </p:cNvPr>
          <p:cNvSpPr>
            <a:spLocks noGrp="1"/>
          </p:cNvSpPr>
          <p:nvPr>
            <p:ph sz="half" idx="2"/>
          </p:nvPr>
        </p:nvSpPr>
        <p:spPr>
          <a:xfrm>
            <a:off x="4658264" y="1200151"/>
            <a:ext cx="4028536" cy="3397728"/>
          </a:xfrm>
        </p:spPr>
        <p:txBody>
          <a:bodyPr/>
          <a:lstStyle/>
          <a:p>
            <a:endParaRPr lang="en-US" dirty="0"/>
          </a:p>
        </p:txBody>
      </p:sp>
      <p:sp>
        <p:nvSpPr>
          <p:cNvPr id="3" name="PoljeZBesedilom 2">
            <a:extLst>
              <a:ext uri="{FF2B5EF4-FFF2-40B4-BE49-F238E27FC236}">
                <a16:creationId xmlns:a16="http://schemas.microsoft.com/office/drawing/2014/main" id="{3418860C-191A-D4D1-C749-77F8E4AB9596}"/>
              </a:ext>
            </a:extLst>
          </p:cNvPr>
          <p:cNvSpPr txBox="1"/>
          <p:nvPr/>
        </p:nvSpPr>
        <p:spPr>
          <a:xfrm>
            <a:off x="4285172" y="2571750"/>
            <a:ext cx="4584938" cy="369332"/>
          </a:xfrm>
          <a:prstGeom prst="rect">
            <a:avLst/>
          </a:prstGeom>
          <a:noFill/>
        </p:spPr>
        <p:txBody>
          <a:bodyPr wrap="square">
            <a:spAutoFit/>
          </a:bodyPr>
          <a:lstStyle/>
          <a:p>
            <a:r>
              <a:rPr lang="sl-SI" sz="1800" b="1" dirty="0">
                <a:solidFill>
                  <a:srgbClr val="7030A0"/>
                </a:solidFill>
              </a:rPr>
              <a:t>.</a:t>
            </a:r>
            <a:endParaRPr lang="en-US" sz="1800" b="1" dirty="0">
              <a:solidFill>
                <a:srgbClr val="7030A0"/>
              </a:solidFill>
            </a:endParaRPr>
          </a:p>
        </p:txBody>
      </p:sp>
    </p:spTree>
    <p:extLst>
      <p:ext uri="{BB962C8B-B14F-4D97-AF65-F5344CB8AC3E}">
        <p14:creationId xmlns:p14="http://schemas.microsoft.com/office/powerpoint/2010/main" val="3234584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Words>
  <Application>Microsoft Office PowerPoint</Application>
  <PresentationFormat>Diaprojekcija na zaslonu (16:9)</PresentationFormat>
  <Paragraphs>51</Paragraphs>
  <Slides>11</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11</vt:i4>
      </vt:variant>
    </vt:vector>
  </HeadingPairs>
  <TitlesOfParts>
    <vt:vector size="17" baseType="lpstr">
      <vt:lpstr>Amasis MT Pro Black</vt:lpstr>
      <vt:lpstr>Arial</vt:lpstr>
      <vt:lpstr>Calibri</vt:lpstr>
      <vt:lpstr>Verdana</vt:lpstr>
      <vt:lpstr>Wingdings</vt:lpstr>
      <vt:lpstr>Office Theme</vt:lpstr>
      <vt:lpstr>          21.september - MEDNARODNI DAN MIRU</vt:lpstr>
      <vt:lpstr>        Vsako leto 21. septembra obeležujemo mednarodni dan miru, ki ga je razglasila organizacija Združenih narodov. Generalna skupščina ZN je leta 1981 ta dan razglasila za dan, ki je posvečen krepitvi idealov miru med vsemi narodi na svetu, praznujemo pa ga od leta 2001. </vt:lpstr>
      <vt:lpstr>Krepimo vrednote:</vt:lpstr>
      <vt:lpstr> LEPA MISEL  </vt:lpstr>
      <vt:lpstr>Učenci 8. razreda so zapisali, kaj jim pomeni mir.</vt:lpstr>
      <vt:lpstr>Učenci 8. razreda so zapisali, kaj jim pomeni mir.</vt:lpstr>
      <vt:lpstr>Pesem Imagine/Pomisli</vt:lpstr>
      <vt:lpstr>Golobi za mir v podaljšanem bivanju.</vt:lpstr>
      <vt:lpstr>Golobi za mir iz podaljšanega bivanja.</vt:lpstr>
      <vt:lpstr>GRADIMO MIR.</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2022-09-21T07:36:54Z</dcterms:modified>
</cp:coreProperties>
</file>