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9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718348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9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5525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48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34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0196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154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9076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234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194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94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4/15/2022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204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79" r:id="rId6"/>
    <p:sldLayoutId id="2147483675" r:id="rId7"/>
    <p:sldLayoutId id="2147483676" r:id="rId8"/>
    <p:sldLayoutId id="2147483677" r:id="rId9"/>
    <p:sldLayoutId id="2147483678" r:id="rId10"/>
    <p:sldLayoutId id="2147483680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17,038 Hands Forming Heart Shape Stock Photos, Pictures &amp; Royalty-Free  Images - iStock">
            <a:extLst>
              <a:ext uri="{FF2B5EF4-FFF2-40B4-BE49-F238E27FC236}">
                <a16:creationId xmlns:a16="http://schemas.microsoft.com/office/drawing/2014/main" id="{7220A3B8-E9E1-44B0-ACCA-D19F8B7233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12191980" cy="6857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DE8A7E9B-3161-4AE7-B85C-EE3D7786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10134600" cy="48006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EEC0AA81-07EA-44EC-BD44-A1FD113775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253" y="1942391"/>
            <a:ext cx="7113494" cy="1486609"/>
          </a:xfrm>
        </p:spPr>
        <p:txBody>
          <a:bodyPr>
            <a:normAutofit/>
          </a:bodyPr>
          <a:lstStyle/>
          <a:p>
            <a:r>
              <a:rPr lang="sl-SI" b="1" dirty="0"/>
              <a:t>SVETOVNI DAN MLADIH PROSTOVOLJCEV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6E4A0CD-17E3-4FE1-82A2-AC4E1FC313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9" y="4424305"/>
            <a:ext cx="5074022" cy="972222"/>
          </a:xfrm>
        </p:spPr>
        <p:txBody>
          <a:bodyPr>
            <a:normAutofit/>
          </a:bodyPr>
          <a:lstStyle/>
          <a:p>
            <a:r>
              <a:rPr lang="sl-SI" dirty="0"/>
              <a:t>15. APRIL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91005"/>
            <a:ext cx="867485" cy="115439"/>
            <a:chOff x="8910933" y="1861308"/>
            <a:chExt cx="867485" cy="115439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1980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">
        <p:fade/>
      </p:transition>
    </mc:Choice>
    <mc:Fallback xmlns="">
      <p:transition spd="slow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EA392845-CD83-4D11-AB99-7B29E4DC5548}"/>
              </a:ext>
            </a:extLst>
          </p:cNvPr>
          <p:cNvSpPr txBox="1">
            <a:spLocks/>
          </p:cNvSpPr>
          <p:nvPr/>
        </p:nvSpPr>
        <p:spPr>
          <a:xfrm>
            <a:off x="6584824" y="1056647"/>
            <a:ext cx="4961217" cy="306516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sz="2800" b="1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Matic: </a:t>
            </a:r>
            <a:r>
              <a:rPr lang="sl-SI" sz="2800" b="1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2800" kern="1200" cap="all" spc="390" baseline="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Prostovoljstvo</a:t>
            </a:r>
            <a:r>
              <a:rPr lang="en-US" sz="28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pomeni pomoč drugim. Da narediš nekaj </a:t>
            </a:r>
            <a:r>
              <a:rPr lang="en-US" sz="2800" kern="1200" cap="all" spc="390" baseline="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dobrega</a:t>
            </a:r>
            <a:r>
              <a:rPr lang="en-US" sz="28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.</a:t>
            </a:r>
            <a:r>
              <a:rPr lang="sl-SI" sz="28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“</a:t>
            </a:r>
            <a:endParaRPr lang="en-US" sz="2800" kern="1200" cap="all" spc="390" baseline="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146" name="Picture 2" descr="To so najzaslužnejši prostovoljci in prostovoljke leta 2019">
            <a:extLst>
              <a:ext uri="{FF2B5EF4-FFF2-40B4-BE49-F238E27FC236}">
                <a16:creationId xmlns:a16="http://schemas.microsoft.com/office/drawing/2014/main" id="{E5F70FC2-23B3-4F6B-A557-E2EAEE5D58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10"/>
            <a:ext cx="59388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93248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>
            <a:extLst>
              <a:ext uri="{FF2B5EF4-FFF2-40B4-BE49-F238E27FC236}">
                <a16:creationId xmlns:a16="http://schemas.microsoft.com/office/drawing/2014/main" id="{0BD010AE-A8A1-4A12-A8A4-10F14270DE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620" y="0"/>
            <a:ext cx="10652760" cy="6858000"/>
          </a:xfrm>
          <a:prstGeom prst="rect">
            <a:avLst/>
          </a:prstGeom>
        </p:spPr>
      </p:pic>
      <p:sp>
        <p:nvSpPr>
          <p:cNvPr id="4" name="Naslov 1">
            <a:extLst>
              <a:ext uri="{FF2B5EF4-FFF2-40B4-BE49-F238E27FC236}">
                <a16:creationId xmlns:a16="http://schemas.microsoft.com/office/drawing/2014/main" id="{F4D6965D-136D-432C-88A7-1B7A022EF91F}"/>
              </a:ext>
            </a:extLst>
          </p:cNvPr>
          <p:cNvSpPr txBox="1">
            <a:spLocks/>
          </p:cNvSpPr>
          <p:nvPr/>
        </p:nvSpPr>
        <p:spPr>
          <a:xfrm>
            <a:off x="2540000" y="1183640"/>
            <a:ext cx="6969760" cy="3251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sl-SI" sz="4000" dirty="0">
                <a:solidFill>
                  <a:srgbClr val="FF0000"/>
                </a:solidFill>
                <a:latin typeface="Segoe Script" panose="030B0504020000000003" pitchFamily="66" charset="0"/>
              </a:rPr>
              <a:t>Hvala vsem prostovoljcem, ker delate svet lepši!</a:t>
            </a:r>
          </a:p>
        </p:txBody>
      </p:sp>
    </p:spTree>
    <p:extLst>
      <p:ext uri="{BB962C8B-B14F-4D97-AF65-F5344CB8AC3E}">
        <p14:creationId xmlns:p14="http://schemas.microsoft.com/office/powerpoint/2010/main" val="387976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986C73E-90E3-40E3-AE59-27B246FB6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D72B76-0171-4E00-8C5A-38A6F88DE9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3074" name="Picture 2" descr="Prostovoljstvo – Ljudska univerza Tolmin">
            <a:extLst>
              <a:ext uri="{FF2B5EF4-FFF2-40B4-BE49-F238E27FC236}">
                <a16:creationId xmlns:a16="http://schemas.microsoft.com/office/drawing/2014/main" id="{2B364690-3326-47DE-A17D-1C3CE89FFA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2037" y="-142240"/>
            <a:ext cx="75279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1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852453B-9EA0-44DD-A12F-CF058CA81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335280"/>
            <a:ext cx="11450320" cy="2317540"/>
          </a:xfrm>
        </p:spPr>
        <p:txBody>
          <a:bodyPr>
            <a:noAutofit/>
          </a:bodyPr>
          <a:lstStyle/>
          <a:p>
            <a:pPr algn="ctr"/>
            <a:r>
              <a:rPr lang="sl-SI" sz="3600" b="0" i="0" dirty="0">
                <a:solidFill>
                  <a:srgbClr val="444444"/>
                </a:solidFill>
                <a:effectLst/>
                <a:latin typeface="Helvetica" panose="020B0604020202020204" pitchFamily="34" charset="0"/>
              </a:rPr>
              <a:t>Mednarodni dan mladih prostovoljcev je vsakoletna kampanja, ko nekaj več časa posvetimo milijonom mladih, ki vsak dan s prostovoljstvom izboljšujejo svoje skupnosti.</a:t>
            </a:r>
            <a:endParaRPr lang="sl-SI" sz="3600" dirty="0"/>
          </a:p>
        </p:txBody>
      </p:sp>
      <p:pic>
        <p:nvPicPr>
          <p:cNvPr id="2050" name="Picture 2" descr="volunteer-hands | Born Realist">
            <a:extLst>
              <a:ext uri="{FF2B5EF4-FFF2-40B4-BE49-F238E27FC236}">
                <a16:creationId xmlns:a16="http://schemas.microsoft.com/office/drawing/2014/main" id="{4428B11F-00DE-486A-A43E-428D406F56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9400" y="2652820"/>
            <a:ext cx="11607800" cy="4014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1324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51A01047-632B-4F57-9CDB-AA680D5BBB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Slika 6" descr="Slika, ki vsebuje besede oseba, čoln, pristanišče&#10;&#10;Opis je samodejno ustvarjen">
            <a:extLst>
              <a:ext uri="{FF2B5EF4-FFF2-40B4-BE49-F238E27FC236}">
                <a16:creationId xmlns:a16="http://schemas.microsoft.com/office/drawing/2014/main" id="{595DB36F-E7A9-4EA2-A395-93F2A4D63F1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9"/>
            <a:ext cx="12191980" cy="6857991"/>
          </a:xfrm>
          <a:prstGeom prst="rect">
            <a:avLst/>
          </a:prstGeom>
        </p:spPr>
      </p:pic>
      <p:sp>
        <p:nvSpPr>
          <p:cNvPr id="14" name="Rectangle 5">
            <a:extLst>
              <a:ext uri="{FF2B5EF4-FFF2-40B4-BE49-F238E27FC236}">
                <a16:creationId xmlns:a16="http://schemas.microsoft.com/office/drawing/2014/main" id="{48EF695B-E7DE-4164-862A-9CD06DFB0E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3900" y="723900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D7ED81A2-46D2-4091-B76F-E959D0E450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883" y="1000366"/>
            <a:ext cx="3995397" cy="123962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b="0" i="0">
                <a:effectLst/>
              </a:rPr>
              <a:t>Prostovoljci na naši šoli…</a:t>
            </a:r>
            <a:endParaRPr lang="en-US"/>
          </a:p>
        </p:txBody>
      </p:sp>
      <p:sp>
        <p:nvSpPr>
          <p:cNvPr id="5" name="Naslov 1">
            <a:extLst>
              <a:ext uri="{FF2B5EF4-FFF2-40B4-BE49-F238E27FC236}">
                <a16:creationId xmlns:a16="http://schemas.microsoft.com/office/drawing/2014/main" id="{1167584F-3FA5-4AE5-B106-2C0965327CE4}"/>
              </a:ext>
            </a:extLst>
          </p:cNvPr>
          <p:cNvSpPr txBox="1">
            <a:spLocks/>
          </p:cNvSpPr>
          <p:nvPr/>
        </p:nvSpPr>
        <p:spPr>
          <a:xfrm>
            <a:off x="1100060" y="2834587"/>
            <a:ext cx="3665096" cy="24691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dirty="0">
                <a:latin typeface="+mn-lt"/>
                <a:ea typeface="+mn-ea"/>
                <a:cs typeface="+mn-cs"/>
              </a:rPr>
              <a:t>…SODELUJEJO PRI ZBIRALNIH AKCIJAH…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5ADB088-C125-457F-9C61-DFE21DCEF4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580479" y="2543656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6DE177E3-7A50-4A27-B466-79375BA19D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6F53D207-3550-41FA-BBC0-A5220E7346D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EF5A581-4EC8-4E1B-BF64-8A1FE8530F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284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" y="3732143"/>
            <a:ext cx="11887200" cy="296967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2BB3A55D-8C84-432C-92A3-7C4017EB6AD3}"/>
              </a:ext>
            </a:extLst>
          </p:cNvPr>
          <p:cNvSpPr txBox="1">
            <a:spLocks/>
          </p:cNvSpPr>
          <p:nvPr/>
        </p:nvSpPr>
        <p:spPr>
          <a:xfrm>
            <a:off x="815695" y="4158695"/>
            <a:ext cx="10579070" cy="79803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…se medgeneracijsko povezujejo…</a:t>
            </a:r>
          </a:p>
        </p:txBody>
      </p:sp>
      <p:pic>
        <p:nvPicPr>
          <p:cNvPr id="8" name="Slika 7" descr="Slika, ki vsebuje besede oseba, notranji, ljudje, skupina&#10;&#10;Opis je samodejno ustvarjen">
            <a:extLst>
              <a:ext uri="{FF2B5EF4-FFF2-40B4-BE49-F238E27FC236}">
                <a16:creationId xmlns:a16="http://schemas.microsoft.com/office/drawing/2014/main" id="{CF4D9B2B-5FF8-46DB-A255-30F235B8B1F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89908" y="-160"/>
            <a:ext cx="6102092" cy="3591142"/>
          </a:xfrm>
          <a:prstGeom prst="rect">
            <a:avLst/>
          </a:prstGeom>
        </p:spPr>
      </p:pic>
      <p:pic>
        <p:nvPicPr>
          <p:cNvPr id="10" name="Slika 9" descr="Slika, ki vsebuje besede strop, oseba, zunanje, ljudje&#10;&#10;Opis je samodejno ustvarjen">
            <a:extLst>
              <a:ext uri="{FF2B5EF4-FFF2-40B4-BE49-F238E27FC236}">
                <a16:creationId xmlns:a16="http://schemas.microsoft.com/office/drawing/2014/main" id="{614C3CDF-18E8-47F1-8C21-FC3A16E10EA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-6093" y="10"/>
            <a:ext cx="6102093" cy="3590964"/>
          </a:xfrm>
          <a:prstGeom prst="rect">
            <a:avLst/>
          </a:prstGeom>
        </p:spPr>
      </p:pic>
      <p:grpSp>
        <p:nvGrpSpPr>
          <p:cNvPr id="60" name="Group 59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71488" y="5209066"/>
            <a:ext cx="867485" cy="115439"/>
            <a:chOff x="8910933" y="1861308"/>
            <a:chExt cx="867485" cy="115439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22046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7" name="Rectangle 96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ectangle 98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0BFB238A-3622-46EE-A5B9-5BEE605DD96E}"/>
              </a:ext>
            </a:extLst>
          </p:cNvPr>
          <p:cNvSpPr txBox="1">
            <a:spLocks/>
          </p:cNvSpPr>
          <p:nvPr/>
        </p:nvSpPr>
        <p:spPr>
          <a:xfrm>
            <a:off x="1406924" y="1398850"/>
            <a:ext cx="3282152" cy="203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skrbijo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za </a:t>
            </a:r>
            <a:r>
              <a:rPr lang="en-US" sz="2800" kern="1200" cap="all" spc="390" baseline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okolje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6" name="Slika 5" descr="Slika, ki vsebuje besede drevo, zunanje&#10;&#10;Opis je samodejno ustvarjen">
            <a:extLst>
              <a:ext uri="{FF2B5EF4-FFF2-40B4-BE49-F238E27FC236}">
                <a16:creationId xmlns:a16="http://schemas.microsoft.com/office/drawing/2014/main" id="{012C7346-B177-4B9E-8671-821E234D040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15000" y="380999"/>
            <a:ext cx="6857999" cy="6096000"/>
          </a:xfrm>
          <a:prstGeom prst="rect">
            <a:avLst/>
          </a:prstGeom>
        </p:spPr>
      </p:pic>
      <p:grpSp>
        <p:nvGrpSpPr>
          <p:cNvPr id="103" name="Group 102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0273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DB33B578-A8C0-4D0F-8846-FBE386EDC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DD8EACB7-D372-470B-B76E-A829D00310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5">
            <a:extLst>
              <a:ext uri="{FF2B5EF4-FFF2-40B4-BE49-F238E27FC236}">
                <a16:creationId xmlns:a16="http://schemas.microsoft.com/office/drawing/2014/main" id="{C7EA4B13-46D3-41EE-95DA-7B2100DE94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4038600" cy="484107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8CE3F2BD-DCAF-41AB-93AA-B4265572A43A}"/>
              </a:ext>
            </a:extLst>
          </p:cNvPr>
          <p:cNvSpPr txBox="1">
            <a:spLocks/>
          </p:cNvSpPr>
          <p:nvPr/>
        </p:nvSpPr>
        <p:spPr>
          <a:xfrm>
            <a:off x="1406924" y="1398850"/>
            <a:ext cx="3282152" cy="20301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pomagajo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pri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učenju</a:t>
            </a:r>
            <a: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…</a:t>
            </a:r>
          </a:p>
        </p:txBody>
      </p:sp>
      <p:pic>
        <p:nvPicPr>
          <p:cNvPr id="6" name="Slika 5" descr="Slika, ki vsebuje besede besedilo, notranji, oseba&#10;&#10;Opis je samodejno ustvarjen">
            <a:extLst>
              <a:ext uri="{FF2B5EF4-FFF2-40B4-BE49-F238E27FC236}">
                <a16:creationId xmlns:a16="http://schemas.microsoft.com/office/drawing/2014/main" id="{ADFB8CA6-287C-4341-8ECB-F7F51743CFC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5715000" y="380999"/>
            <a:ext cx="6857999" cy="6096000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DCEEEBE1-DC7B-4168-90C6-DB88876E30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614258" y="4550150"/>
            <a:ext cx="867485" cy="115439"/>
            <a:chOff x="8910933" y="1861308"/>
            <a:chExt cx="867485" cy="115439"/>
          </a:xfrm>
        </p:grpSpPr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43418E74-781F-419C-8C63-91C14AF8D82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9B0F0D1C-98D5-4C46-961A-0E36168C317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3E9C99B-47BB-461B-AEDE-0B227C5B25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3139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72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3" name="Group 74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9224" name="Rectangle 75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9225" name="Rectangle 79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26" name="Rectangle 81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20" name="Picture 4" descr="Behaving Well vs. Feeling Good – SMART Recovery">
            <a:extLst>
              <a:ext uri="{FF2B5EF4-FFF2-40B4-BE49-F238E27FC236}">
                <a16:creationId xmlns:a16="http://schemas.microsoft.com/office/drawing/2014/main" id="{3EED4735-01C2-4A8D-8F86-216A01B52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1025583" y="621196"/>
            <a:ext cx="4044835" cy="5623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227" name="Group 83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9228" name="Rectangle 84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Naslov 1">
            <a:extLst>
              <a:ext uri="{FF2B5EF4-FFF2-40B4-BE49-F238E27FC236}">
                <a16:creationId xmlns:a16="http://schemas.microsoft.com/office/drawing/2014/main" id="{18ACB652-7C05-4233-9E17-C00102878ECE}"/>
              </a:ext>
            </a:extLst>
          </p:cNvPr>
          <p:cNvSpPr txBox="1">
            <a:spLocks/>
          </p:cNvSpPr>
          <p:nvPr/>
        </p:nvSpPr>
        <p:spPr>
          <a:xfrm>
            <a:off x="304800" y="335280"/>
            <a:ext cx="11450320" cy="98552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sl-SI" sz="4000" dirty="0"/>
          </a:p>
        </p:txBody>
      </p:sp>
      <p:sp>
        <p:nvSpPr>
          <p:cNvPr id="27" name="Naslov 1">
            <a:extLst>
              <a:ext uri="{FF2B5EF4-FFF2-40B4-BE49-F238E27FC236}">
                <a16:creationId xmlns:a16="http://schemas.microsoft.com/office/drawing/2014/main" id="{D847777B-3C18-4F5C-B91D-BFE2262C73F4}"/>
              </a:ext>
            </a:extLst>
          </p:cNvPr>
          <p:cNvSpPr txBox="1">
            <a:spLocks/>
          </p:cNvSpPr>
          <p:nvPr/>
        </p:nvSpPr>
        <p:spPr>
          <a:xfrm>
            <a:off x="6609946" y="396885"/>
            <a:ext cx="5074202" cy="149458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sl-SI" sz="2800" b="1" cap="all" spc="390" dirty="0"/>
              <a:t>O PROSTOVOLJSTVU PRAVIJO…</a:t>
            </a:r>
            <a:br>
              <a:rPr lang="en-US" sz="2800" cap="all" spc="390" dirty="0"/>
            </a:br>
            <a:endParaRPr lang="en-US" sz="2800" cap="all" spc="390" dirty="0"/>
          </a:p>
        </p:txBody>
      </p:sp>
      <p:sp>
        <p:nvSpPr>
          <p:cNvPr id="28" name="Naslov 1">
            <a:extLst>
              <a:ext uri="{FF2B5EF4-FFF2-40B4-BE49-F238E27FC236}">
                <a16:creationId xmlns:a16="http://schemas.microsoft.com/office/drawing/2014/main" id="{D3EB9C0B-A3D3-434C-A7A0-5CD69BD40162}"/>
              </a:ext>
            </a:extLst>
          </p:cNvPr>
          <p:cNvSpPr txBox="1">
            <a:spLocks/>
          </p:cNvSpPr>
          <p:nvPr/>
        </p:nvSpPr>
        <p:spPr>
          <a:xfrm>
            <a:off x="6529743" y="1056640"/>
            <a:ext cx="5072977" cy="281431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Aft>
                <a:spcPts val="600"/>
              </a:spcAft>
            </a:pPr>
            <a:r>
              <a:rPr lang="en-US" sz="3600" b="1" kern="1200" cap="all" spc="390" baseline="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Samo: </a:t>
            </a:r>
            <a:br>
              <a:rPr lang="sl-SI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4000" kern="1200" cap="all" spc="390" baseline="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Nekomu</a:t>
            </a:r>
            <a:r>
              <a:rPr lang="en-US" sz="40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polepšaš dan.</a:t>
            </a:r>
            <a:r>
              <a:rPr lang="sl-SI" sz="40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“</a:t>
            </a:r>
            <a:endParaRPr lang="en-US" sz="4000" kern="1200" cap="all" spc="390" baseline="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85953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slov 1">
            <a:extLst>
              <a:ext uri="{FF2B5EF4-FFF2-40B4-BE49-F238E27FC236}">
                <a16:creationId xmlns:a16="http://schemas.microsoft.com/office/drawing/2014/main" id="{3800E20F-B427-4739-BDDA-697A3CDEB27E}"/>
              </a:ext>
            </a:extLst>
          </p:cNvPr>
          <p:cNvSpPr txBox="1">
            <a:spLocks/>
          </p:cNvSpPr>
          <p:nvPr/>
        </p:nvSpPr>
        <p:spPr>
          <a:xfrm>
            <a:off x="6478478" y="629920"/>
            <a:ext cx="5337137" cy="34260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110000"/>
              </a:lnSpc>
              <a:spcBef>
                <a:spcPct val="0"/>
              </a:spcBef>
              <a:buNone/>
              <a:defRPr sz="3200" kern="1200" cap="none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en-US" b="1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Nik: </a:t>
            </a:r>
            <a:endParaRPr lang="sl-SI" b="1" kern="1200" cap="all" spc="39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</a:pPr>
            <a:r>
              <a:rPr lang="sl-SI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kern="1200" cap="all" spc="390" baseline="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Prostovoljstvo</a:t>
            </a:r>
            <a:r>
              <a:rPr lang="en-US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mi pomeni delo. Zelo rad pomagam hišniku. S tem dobim </a:t>
            </a:r>
            <a:r>
              <a:rPr lang="en-US" kern="1200" cap="all" spc="390" baseline="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mišice</a:t>
            </a:r>
            <a:r>
              <a:rPr lang="en-US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.</a:t>
            </a:r>
            <a:r>
              <a:rPr lang="sl-SI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“</a:t>
            </a:r>
            <a:endParaRPr lang="en-US" kern="1200" cap="all" spc="390" baseline="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8194" name="Picture 2" descr="Happy heart emoji, vector stock vector. Illustration of love - 150651553">
            <a:extLst>
              <a:ext uri="{FF2B5EF4-FFF2-40B4-BE49-F238E27FC236}">
                <a16:creationId xmlns:a16="http://schemas.microsoft.com/office/drawing/2014/main" id="{850BF02C-3098-47C4-845D-9BD7D74EFF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42434" y="927547"/>
            <a:ext cx="5011133" cy="5011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3363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9D3B3C7E-BC2D-4436-8B03-AC421FA667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9B5D0C1-066E-4C02-A6B8-59FAE4A19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id="{4905C695-F54E-4EF8-8AEF-811D460E7A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485CD2A3-2099-476E-9A85-55DC735FA2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159026"/>
            <a:ext cx="5938866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The Power of a Smile">
            <a:extLst>
              <a:ext uri="{FF2B5EF4-FFF2-40B4-BE49-F238E27FC236}">
                <a16:creationId xmlns:a16="http://schemas.microsoft.com/office/drawing/2014/main" id="{0A93C0F5-B0A7-4D75-93F4-DC6B2404E4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0" y="10"/>
            <a:ext cx="5938847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E92979E8-2E86-433E-A7E4-5F102E45A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631691" y="4237480"/>
            <a:ext cx="867485" cy="115439"/>
            <a:chOff x="8910933" y="1861308"/>
            <a:chExt cx="867485" cy="115439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CDDEF0D5-EF9F-43D4-BF40-27A3121E02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84" name="Straight Connector 83">
              <a:extLst>
                <a:ext uri="{FF2B5EF4-FFF2-40B4-BE49-F238E27FC236}">
                  <a16:creationId xmlns:a16="http://schemas.microsoft.com/office/drawing/2014/main" id="{71438B34-2B34-4614-B3B4-D09927150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>
              <a:extLst>
                <a:ext uri="{FF2B5EF4-FFF2-40B4-BE49-F238E27FC236}">
                  <a16:creationId xmlns:a16="http://schemas.microsoft.com/office/drawing/2014/main" id="{2C691BDB-93D3-4721-903C-45DD9590F11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Naslov 1">
            <a:extLst>
              <a:ext uri="{FF2B5EF4-FFF2-40B4-BE49-F238E27FC236}">
                <a16:creationId xmlns:a16="http://schemas.microsoft.com/office/drawing/2014/main" id="{5DA90C92-048D-46FF-9840-58610F95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20603" y="1570907"/>
            <a:ext cx="4612277" cy="2989179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800" b="1" kern="1200" cap="all" spc="390" baseline="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Neža</a:t>
            </a:r>
            <a:r>
              <a:rPr lang="en-US" sz="2800" b="1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: </a:t>
            </a:r>
            <a:br>
              <a:rPr lang="sl-SI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sl-SI" sz="28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„</a:t>
            </a:r>
            <a:r>
              <a:rPr lang="en-US" sz="28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Dobro se počutiš, če nekomu pomagaš.</a:t>
            </a:r>
            <a:br>
              <a:rPr lang="en-US" sz="28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en-US" sz="28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Če pomagaš, ti </a:t>
            </a:r>
            <a:r>
              <a:rPr lang="en-US" sz="2800" kern="1200" cap="all" spc="390" baseline="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ni</a:t>
            </a:r>
            <a:r>
              <a:rPr lang="en-US" sz="2800" kern="1200" cap="all" spc="39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2800" kern="1200" cap="all" spc="390" baseline="0" dirty="0" err="1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dolgčas</a:t>
            </a:r>
            <a:r>
              <a:rPr lang="sl-SI" sz="2800" cap="all" spc="390" dirty="0">
                <a:solidFill>
                  <a:schemeClr val="accent3"/>
                </a:solidFill>
              </a:rPr>
              <a:t>.“</a:t>
            </a:r>
            <a:br>
              <a:rPr lang="en-US" sz="2800" kern="1200" cap="all" spc="390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endParaRPr lang="en-US" sz="2800" kern="1200" cap="all" spc="390" baseline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27793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6000">
        <p:fade/>
      </p:transition>
    </mc:Choice>
    <mc:Fallback xmlns="">
      <p:transition spd="med" advClick="0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theme/theme1.xml><?xml version="1.0" encoding="utf-8"?>
<a:theme xmlns:a="http://schemas.openxmlformats.org/drawingml/2006/main" name="AdornVTI">
  <a:themeElements>
    <a:clrScheme name="GC1">
      <a:dk1>
        <a:sysClr val="windowText" lastClr="000000"/>
      </a:dk1>
      <a:lt1>
        <a:sysClr val="window" lastClr="FFFFFF"/>
      </a:lt1>
      <a:dk2>
        <a:srgbClr val="2C2830"/>
      </a:dk2>
      <a:lt2>
        <a:srgbClr val="E0DCE1"/>
      </a:lt2>
      <a:accent1>
        <a:srgbClr val="908193"/>
      </a:accent1>
      <a:accent2>
        <a:srgbClr val="A08889"/>
      </a:accent2>
      <a:accent3>
        <a:srgbClr val="B48C7E"/>
      </a:accent3>
      <a:accent4>
        <a:srgbClr val="809C9B"/>
      </a:accent4>
      <a:accent5>
        <a:srgbClr val="899F91"/>
      </a:accent5>
      <a:accent6>
        <a:srgbClr val="728274"/>
      </a:accent6>
      <a:hlink>
        <a:srgbClr val="837585"/>
      </a:hlink>
      <a:folHlink>
        <a:srgbClr val="677E83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1460</TotalTime>
  <Words>135</Words>
  <Application>Microsoft Office PowerPoint</Application>
  <PresentationFormat>Širokozaslonsko</PresentationFormat>
  <Paragraphs>15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7" baseType="lpstr">
      <vt:lpstr>Arial</vt:lpstr>
      <vt:lpstr>Bembo</vt:lpstr>
      <vt:lpstr>Helvetica</vt:lpstr>
      <vt:lpstr>Segoe Script</vt:lpstr>
      <vt:lpstr>AdornVTI</vt:lpstr>
      <vt:lpstr>SVETOVNI DAN MLADIH PROSTOVOLJCEV</vt:lpstr>
      <vt:lpstr>Mednarodni dan mladih prostovoljcev je vsakoletna kampanja, ko nekaj več časa posvetimo milijonom mladih, ki vsak dan s prostovoljstvom izboljšujejo svoje skupnosti.</vt:lpstr>
      <vt:lpstr>Prostovoljci na naši šoli…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Neža:  „Dobro se počutiš, če nekomu pomagaš. Če pomagaš, ti ni dolgčas.“ 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SVETOVNI DAN MLADIH PROSTOVOLJCEV</dc:title>
  <dc:creator>Veronika Gabrijel</dc:creator>
  <cp:lastModifiedBy>Izidor Gabrijel</cp:lastModifiedBy>
  <cp:revision>9</cp:revision>
  <dcterms:created xsi:type="dcterms:W3CDTF">2022-04-13T11:40:55Z</dcterms:created>
  <dcterms:modified xsi:type="dcterms:W3CDTF">2022-04-15T13:32:32Z</dcterms:modified>
</cp:coreProperties>
</file>