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7" r:id="rId5"/>
    <p:sldId id="263" r:id="rId6"/>
    <p:sldId id="260" r:id="rId7"/>
    <p:sldId id="264" r:id="rId8"/>
    <p:sldId id="267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3399"/>
    <a:srgbClr val="FF6600"/>
    <a:srgbClr val="FFCC00"/>
    <a:srgbClr val="339933"/>
    <a:srgbClr val="008000"/>
    <a:srgbClr val="66FF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220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27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891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7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70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651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07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71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125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02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329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1C692-6945-495D-97CA-A81B76EB3A4F}" type="datetimeFigureOut">
              <a:rPr lang="sl-SI" smtClean="0"/>
              <a:t>21. 03. 2022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0EAE6-BADE-4535-B4BF-1D4FDC7F1D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7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gs.si/delovna_podrocja/delo_z_javnostmi/mednarodni_dan_gozdov_21_marec/index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9303" y="1912200"/>
            <a:ext cx="4990009" cy="1531620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66FF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Mednarodni dan </a:t>
            </a:r>
            <a:br>
              <a:rPr lang="sl-SI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66FF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sl-SI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66FF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gozdov </a:t>
            </a:r>
            <a:endParaRPr lang="sl-SI" b="1" dirty="0">
              <a:ln w="9525">
                <a:solidFill>
                  <a:schemeClr val="tx1"/>
                </a:solidFill>
                <a:prstDash val="solid"/>
              </a:ln>
              <a:solidFill>
                <a:srgbClr val="66FF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83771" y="4350975"/>
            <a:ext cx="10607040" cy="2215287"/>
          </a:xfrm>
        </p:spPr>
        <p:txBody>
          <a:bodyPr>
            <a:normAutofit/>
          </a:bodyPr>
          <a:lstStyle/>
          <a:p>
            <a:pPr algn="just"/>
            <a:endParaRPr lang="sl-SI" dirty="0"/>
          </a:p>
          <a:p>
            <a:pPr algn="just"/>
            <a:endParaRPr lang="sl-SI" dirty="0"/>
          </a:p>
        </p:txBody>
      </p:sp>
      <p:pic>
        <p:nvPicPr>
          <p:cNvPr id="5" name="Slika 4" descr="International Day Of Forests 2022, When Is International Day Of Forests 2022? History, Significance, Theme, Quotes, Activities, And Images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6366" y="818605"/>
            <a:ext cx="5807528" cy="33582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avokotnik 5"/>
          <p:cNvSpPr/>
          <p:nvPr/>
        </p:nvSpPr>
        <p:spPr>
          <a:xfrm>
            <a:off x="574765" y="4476953"/>
            <a:ext cx="10884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750" dirty="0"/>
              <a:t>Mednarodni dan gozdov, ki ga </a:t>
            </a:r>
            <a:r>
              <a:rPr lang="sl-SI" sz="2750" b="1" dirty="0"/>
              <a:t>21. marca</a:t>
            </a:r>
            <a:r>
              <a:rPr lang="sl-SI" sz="2750" dirty="0"/>
              <a:t> vsako leto obeležujemo na pobudo Organizacije Združenih narodov za kmetijstvo in prehrano (FAO), bo v letu 2022 potekal na temo trajnostne proizvodnje in potrošnje gozdnih virov pod geslom: </a:t>
            </a:r>
            <a:r>
              <a:rPr lang="sl-SI" sz="2750" b="1" dirty="0"/>
              <a:t>»Izberi trajnostno pridobljen les za ljudi in planet</a:t>
            </a:r>
            <a:r>
              <a:rPr lang="sl-SI" sz="2750" b="1" dirty="0" smtClean="0"/>
              <a:t>!«</a:t>
            </a:r>
            <a:endParaRPr lang="sl-SI" sz="2750" dirty="0"/>
          </a:p>
        </p:txBody>
      </p:sp>
    </p:spTree>
    <p:extLst>
      <p:ext uri="{BB962C8B-B14F-4D97-AF65-F5344CB8AC3E}">
        <p14:creationId xmlns:p14="http://schemas.microsoft.com/office/powerpoint/2010/main" val="41865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6"/>
    </mc:Choice>
    <mc:Fallback xmlns="">
      <p:transition spd="slow" advTm="1560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888" y="941832"/>
            <a:ext cx="4906956" cy="4665213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5668844" y="941832"/>
            <a:ext cx="5625737" cy="491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gozdovi pokrivajo skoraj eno tretjino zemeljske površine in ljudem zagotavljajo dobrine (les, hrana in krma), </a:t>
            </a:r>
          </a:p>
          <a:p>
            <a:pPr marL="285750" indent="-28575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100" dirty="0" smtClean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pomagajo v boju proti podnebnim spremembam, varujejo biotsko raznovrstnost, tla, reke in vodne zaloge ter služijo kot območja, kjer se ljudje lahko približajo naravi,</a:t>
            </a:r>
          </a:p>
          <a:p>
            <a:pPr marL="285750" indent="-28575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je mogoče ponovno uporabiti in reciklirati, s čimer se podaljša njegova življenjska doba in dodatno zmanjša njegov </a:t>
            </a:r>
            <a:r>
              <a:rPr lang="sl-SI" sz="2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ogljični</a:t>
            </a:r>
            <a:r>
              <a:rPr lang="sl-SI" sz="2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odtis,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2100" dirty="0" smtClean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znanost in inovacije proizvajajo nove izdelke iz lesa in dreves, vključno s tekstilom, hrano, gradbenimi materiali, kozmetiko, </a:t>
            </a:r>
            <a:r>
              <a:rPr lang="sl-SI" sz="2100" dirty="0" err="1" smtClean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biokemikalijami</a:t>
            </a:r>
            <a:r>
              <a:rPr lang="sl-SI" sz="2100" dirty="0" smtClean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2100" dirty="0" err="1" smtClean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bioplastiko</a:t>
            </a:r>
            <a:r>
              <a:rPr lang="sl-SI" sz="2100" dirty="0" smtClean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zdravili.</a:t>
            </a:r>
            <a:endParaRPr lang="sl-SI" sz="2100" dirty="0">
              <a:solidFill>
                <a:srgbClr val="008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58"/>
    </mc:Choice>
    <mc:Fallback xmlns="">
      <p:transition spd="slow" advTm="218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0478" y="1112662"/>
            <a:ext cx="5801784" cy="4351338"/>
          </a:xfrm>
        </p:spPr>
      </p:pic>
      <p:sp>
        <p:nvSpPr>
          <p:cNvPr id="5" name="Pravokotnik 4"/>
          <p:cNvSpPr/>
          <p:nvPr/>
        </p:nvSpPr>
        <p:spPr>
          <a:xfrm>
            <a:off x="710184" y="5696926"/>
            <a:ext cx="1082663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sl-S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sl-SI" dirty="0" smtClean="0">
                <a:ea typeface="Times New Roman" panose="02020603050405020304" pitchFamily="18" charset="0"/>
              </a:rPr>
              <a:t>V </a:t>
            </a:r>
            <a:r>
              <a:rPr lang="sl-SI" dirty="0">
                <a:ea typeface="Times New Roman" panose="02020603050405020304" pitchFamily="18" charset="0"/>
              </a:rPr>
              <a:t>gozdu sto tisočih </a:t>
            </a:r>
            <a:r>
              <a:rPr lang="sl-SI" dirty="0" smtClean="0">
                <a:ea typeface="Times New Roman" panose="02020603050405020304" pitchFamily="18" charset="0"/>
              </a:rPr>
              <a:t>gozdov</a:t>
            </a:r>
            <a:r>
              <a:rPr lang="sl-SI" dirty="0">
                <a:ea typeface="Times New Roman" panose="02020603050405020304" pitchFamily="18" charset="0"/>
              </a:rPr>
              <a:t>, niti dva lista nista enaka. In nobeni potovanji po isti poti nista enaki." - Paulo </a:t>
            </a:r>
            <a:r>
              <a:rPr lang="sl-SI" dirty="0" err="1" smtClean="0">
                <a:ea typeface="Times New Roman" panose="02020603050405020304" pitchFamily="18" charset="0"/>
              </a:rPr>
              <a:t>Coelho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382239" y="1445421"/>
            <a:ext cx="53876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400" dirty="0">
                <a:ea typeface="Times New Roman" panose="02020603050405020304" pitchFamily="18" charset="0"/>
              </a:rPr>
              <a:t>Gozdovi so </a:t>
            </a:r>
            <a:r>
              <a:rPr lang="sl-SI" sz="2400" b="1" dirty="0">
                <a:ea typeface="Times New Roman" panose="02020603050405020304" pitchFamily="18" charset="0"/>
              </a:rPr>
              <a:t>biotsko najbolj raznovrstni ekosistemi na kopnem,</a:t>
            </a:r>
            <a:r>
              <a:rPr lang="sl-SI" sz="2400" dirty="0">
                <a:ea typeface="Times New Roman" panose="02020603050405020304" pitchFamily="18" charset="0"/>
              </a:rPr>
              <a:t> ki združuje živa bitja in življenjski prostor. </a:t>
            </a:r>
            <a:endParaRPr lang="sl-SI" sz="2400" dirty="0" smtClean="0">
              <a:ea typeface="Times New Roman" panose="02020603050405020304" pitchFamily="18" charset="0"/>
            </a:endParaRPr>
          </a:p>
          <a:p>
            <a:pPr algn="just"/>
            <a:endParaRPr lang="sl-SI" sz="2400" dirty="0" smtClean="0">
              <a:ea typeface="Times New Roman" panose="02020603050405020304" pitchFamily="18" charset="0"/>
            </a:endParaRPr>
          </a:p>
          <a:p>
            <a:pPr algn="just"/>
            <a:r>
              <a:rPr lang="sl-SI" sz="2400" dirty="0" smtClean="0">
                <a:ea typeface="Times New Roman" panose="02020603050405020304" pitchFamily="18" charset="0"/>
              </a:rPr>
              <a:t>So </a:t>
            </a:r>
            <a:r>
              <a:rPr lang="sl-SI" sz="2400" dirty="0">
                <a:ea typeface="Times New Roman" panose="02020603050405020304" pitchFamily="18" charset="0"/>
              </a:rPr>
              <a:t>ključni za prihodnost našega planeta, zato moramo z njimi ravnati skrbno</a:t>
            </a:r>
            <a:r>
              <a:rPr lang="sl-SI" sz="2400" dirty="0" smtClean="0"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sl-SI" sz="2400" dirty="0" smtClean="0"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sl-SI" sz="2400" dirty="0" smtClean="0">
                <a:ea typeface="Times New Roman" panose="02020603050405020304" pitchFamily="18" charset="0"/>
              </a:rPr>
              <a:t>Gozdovi </a:t>
            </a:r>
            <a:r>
              <a:rPr lang="sl-SI" sz="2400" dirty="0">
                <a:ea typeface="Times New Roman" panose="02020603050405020304" pitchFamily="18" charset="0"/>
              </a:rPr>
              <a:t>imajo izjemen pomen in so eden naših najbolj dragocenih naravnih virov, </a:t>
            </a:r>
            <a:r>
              <a:rPr lang="sl-SI" sz="2400" b="1" dirty="0">
                <a:ea typeface="Times New Roman" panose="02020603050405020304" pitchFamily="18" charset="0"/>
              </a:rPr>
              <a:t>zato jih moramo ohranjati in varovati</a:t>
            </a:r>
            <a:r>
              <a:rPr lang="sl-SI" sz="2400" dirty="0"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566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97"/>
    </mc:Choice>
    <mc:Fallback xmlns="">
      <p:transition spd="slow" advTm="2289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9634" y="815431"/>
            <a:ext cx="5801784" cy="4351338"/>
          </a:xfrm>
        </p:spPr>
      </p:pic>
      <p:sp>
        <p:nvSpPr>
          <p:cNvPr id="5" name="Pravokotnik 4"/>
          <p:cNvSpPr/>
          <p:nvPr/>
        </p:nvSpPr>
        <p:spPr>
          <a:xfrm>
            <a:off x="5659634" y="5245017"/>
            <a:ext cx="594889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Sprehodil sem se po gozdu in prišel ven višji od dreves</a:t>
            </a:r>
            <a:r>
              <a:rPr lang="sl-SI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l-SI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Henry </a:t>
            </a: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</a:t>
            </a:r>
            <a:r>
              <a:rPr lang="sl-SI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Thoreau</a:t>
            </a: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2000" dirty="0"/>
          </a:p>
        </p:txBody>
      </p:sp>
      <p:sp>
        <p:nvSpPr>
          <p:cNvPr id="6" name="Pravokotnik 5"/>
          <p:cNvSpPr/>
          <p:nvPr/>
        </p:nvSpPr>
        <p:spPr>
          <a:xfrm>
            <a:off x="348344" y="1560425"/>
            <a:ext cx="48942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l-SI" sz="2400" dirty="0" smtClean="0">
              <a:ea typeface="Times New Roman" panose="02020603050405020304" pitchFamily="18" charset="0"/>
            </a:endParaRPr>
          </a:p>
          <a:p>
            <a:pPr algn="just"/>
            <a:r>
              <a:rPr lang="sl-SI" sz="2400" dirty="0"/>
              <a:t>Slovenija je dežela gozdov, saj pokrivajo 58,2 % naše domovine. Po gozdnatosti smo na tretjem mestu v Evropski uniji, za Švedsko in Finsko.</a:t>
            </a:r>
          </a:p>
          <a:p>
            <a:pPr algn="just"/>
            <a:endParaRPr lang="sl-SI" sz="2400" dirty="0" smtClean="0">
              <a:ea typeface="Times New Roman" panose="02020603050405020304" pitchFamily="18" charset="0"/>
            </a:endParaRPr>
          </a:p>
          <a:p>
            <a:pPr algn="just"/>
            <a:r>
              <a:rPr lang="sl-SI" sz="2400" dirty="0" smtClean="0">
                <a:ea typeface="Times New Roman" panose="02020603050405020304" pitchFamily="18" charset="0"/>
              </a:rPr>
              <a:t>Najbolj </a:t>
            </a:r>
            <a:r>
              <a:rPr lang="sl-SI" sz="2400" dirty="0">
                <a:ea typeface="Times New Roman" panose="02020603050405020304" pitchFamily="18" charset="0"/>
              </a:rPr>
              <a:t>gozdnata država je Surinam, kjer kar 90 % površine države pokriva gozd.</a:t>
            </a:r>
          </a:p>
        </p:txBody>
      </p:sp>
    </p:spTree>
    <p:extLst>
      <p:ext uri="{BB962C8B-B14F-4D97-AF65-F5344CB8AC3E}">
        <p14:creationId xmlns:p14="http://schemas.microsoft.com/office/powerpoint/2010/main" val="265695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88"/>
    </mc:Choice>
    <mc:Fallback xmlns="">
      <p:transition spd="slow" advTm="2058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sz="half" idx="1"/>
          </p:nvPr>
        </p:nvSpPr>
        <p:spPr>
          <a:xfrm>
            <a:off x="931816" y="424520"/>
            <a:ext cx="5087983" cy="58808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l-SI" sz="3600" b="1" dirty="0" smtClean="0">
                <a:effectLst/>
                <a:ea typeface="Times New Roman" panose="02020603050405020304" pitchFamily="18" charset="0"/>
              </a:rPr>
              <a:t>Okrog vseh dreves</a:t>
            </a:r>
            <a:endParaRPr lang="sl-SI" sz="2400" b="1" dirty="0" smtClean="0">
              <a:effectLst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Okoli vseh dreves se lahko loviš.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Za vsemi drevesi se lahko skrivaš.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Na nobeno se ne naslanjaj!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Ne veš, katero je trhlo,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nagnito,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spodkopano,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spod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agano.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Lahko pade</a:t>
            </a:r>
            <a:r>
              <a:rPr lang="sl-SI" dirty="0" smtClean="0">
                <a:ea typeface="Calibri" panose="020F0502020204030204" pitchFamily="34" charset="0"/>
                <a:cs typeface="Chiller" panose="04020404031007020602" pitchFamily="82" charset="0"/>
              </a:rPr>
              <a:t>š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Hudo.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A to ni najhuj</a:t>
            </a:r>
            <a:r>
              <a:rPr lang="sl-SI" dirty="0" smtClean="0">
                <a:ea typeface="Calibri" panose="020F0502020204030204" pitchFamily="34" charset="0"/>
                <a:cs typeface="Chiller" panose="04020404031007020602" pitchFamily="82" charset="0"/>
              </a:rPr>
              <a:t>š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e.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Huje je, ker potem sumi</a:t>
            </a:r>
            <a:r>
              <a:rPr lang="sl-SI" dirty="0" smtClean="0">
                <a:ea typeface="Calibri" panose="020F0502020204030204" pitchFamily="34" charset="0"/>
                <a:cs typeface="Chiller" panose="04020404031007020602" pitchFamily="82" charset="0"/>
              </a:rPr>
              <a:t>š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da so vsa drevesa trhla,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nagnita,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spodkopana,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spod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agana.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In nenadoma si tako 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alosten.</a:t>
            </a:r>
            <a:b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ea typeface="Calibri" panose="020F0502020204030204" pitchFamily="34" charset="0"/>
                <a:cs typeface="Arial" panose="020B0604020202020204" pitchFamily="34" charset="0"/>
              </a:rPr>
              <a:t>In sam.</a:t>
            </a:r>
            <a:endParaRPr lang="sl-SI" sz="1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Neža Maurer</a:t>
            </a:r>
            <a:endParaRPr lang="sl-SI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Označba mesta vsebin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799268" y="1180268"/>
            <a:ext cx="5857285" cy="439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5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02"/>
    </mc:Choice>
    <mc:Fallback xmlns="">
      <p:transition spd="slow" advTm="2100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31309" y="1677592"/>
            <a:ext cx="4352925" cy="3264693"/>
          </a:xfrm>
        </p:spPr>
      </p:pic>
      <p:sp>
        <p:nvSpPr>
          <p:cNvPr id="5" name="PoljeZBesedilom 4"/>
          <p:cNvSpPr txBox="1"/>
          <p:nvPr/>
        </p:nvSpPr>
        <p:spPr>
          <a:xfrm>
            <a:off x="4206240" y="519211"/>
            <a:ext cx="7524205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100" dirty="0"/>
              <a:t>Drevesa nas učijo </a:t>
            </a:r>
            <a:r>
              <a:rPr lang="sl-SI" sz="2100" dirty="0" smtClean="0"/>
              <a:t>pristnosti.</a:t>
            </a:r>
          </a:p>
          <a:p>
            <a:r>
              <a:rPr lang="sl-SI" sz="2100" dirty="0">
                <a:solidFill>
                  <a:srgbClr val="008000"/>
                </a:solidFill>
              </a:rPr>
              <a:t>Drevo nas uči, da moramo biti pozorni na stvari, ki nas </a:t>
            </a:r>
            <a:r>
              <a:rPr lang="sl-SI" sz="2100" dirty="0" smtClean="0">
                <a:solidFill>
                  <a:srgbClr val="008000"/>
                </a:solidFill>
              </a:rPr>
              <a:t>obkrožajo.</a:t>
            </a:r>
          </a:p>
          <a:p>
            <a:r>
              <a:rPr lang="sl-SI" sz="2100" dirty="0"/>
              <a:t>Drevesa nas učijo, kako ostali potrpežljivi in se pripraviti na vse, kar nas </a:t>
            </a:r>
            <a:r>
              <a:rPr lang="sl-SI" sz="2100" dirty="0" smtClean="0"/>
              <a:t>čaka.</a:t>
            </a:r>
          </a:p>
          <a:p>
            <a:r>
              <a:rPr lang="sl-SI" sz="2100" dirty="0" smtClean="0">
                <a:solidFill>
                  <a:srgbClr val="008000"/>
                </a:solidFill>
              </a:rPr>
              <a:t>Drevo </a:t>
            </a:r>
            <a:r>
              <a:rPr lang="sl-SI" sz="2100" dirty="0">
                <a:solidFill>
                  <a:srgbClr val="008000"/>
                </a:solidFill>
              </a:rPr>
              <a:t>nas uči, kako pomembno je, da smo del </a:t>
            </a:r>
            <a:r>
              <a:rPr lang="sl-SI" sz="2100" dirty="0" smtClean="0">
                <a:solidFill>
                  <a:srgbClr val="008000"/>
                </a:solidFill>
              </a:rPr>
              <a:t>skupnosti.</a:t>
            </a:r>
          </a:p>
          <a:p>
            <a:r>
              <a:rPr lang="sl-SI" sz="2100" dirty="0"/>
              <a:t>Poleg tega nas drevesa učijo, kako lahko uspevamo tudi, kadar smo </a:t>
            </a:r>
            <a:r>
              <a:rPr lang="sl-SI" sz="2100" dirty="0" smtClean="0"/>
              <a:t>sami.</a:t>
            </a:r>
            <a:endParaRPr lang="sl-SI" sz="2100" dirty="0"/>
          </a:p>
          <a:p>
            <a:r>
              <a:rPr lang="sl-SI" sz="2100" dirty="0">
                <a:solidFill>
                  <a:srgbClr val="008000"/>
                </a:solidFill>
              </a:rPr>
              <a:t>Drevo nas uči </a:t>
            </a:r>
            <a:r>
              <a:rPr lang="sl-SI" sz="2100" dirty="0" smtClean="0">
                <a:solidFill>
                  <a:srgbClr val="008000"/>
                </a:solidFill>
              </a:rPr>
              <a:t>skromnosti.</a:t>
            </a:r>
            <a:endParaRPr lang="sl-SI" sz="2100" dirty="0">
              <a:solidFill>
                <a:srgbClr val="008000"/>
              </a:solidFill>
            </a:endParaRPr>
          </a:p>
          <a:p>
            <a:r>
              <a:rPr lang="sl-SI" sz="2100" dirty="0"/>
              <a:t>Drevesa nas učijo, kako v času nevarnosti </a:t>
            </a:r>
            <a:r>
              <a:rPr lang="sl-SI" sz="2100" dirty="0" smtClean="0"/>
              <a:t>obstati.</a:t>
            </a:r>
          </a:p>
          <a:p>
            <a:r>
              <a:rPr lang="sl-SI" sz="2100" dirty="0">
                <a:solidFill>
                  <a:srgbClr val="008000"/>
                </a:solidFill>
              </a:rPr>
              <a:t>Drevo nas uči, kako vedno najti žarek </a:t>
            </a:r>
            <a:r>
              <a:rPr lang="sl-SI" sz="2100" dirty="0" smtClean="0">
                <a:solidFill>
                  <a:srgbClr val="008000"/>
                </a:solidFill>
              </a:rPr>
              <a:t>upanja.</a:t>
            </a:r>
            <a:endParaRPr lang="sl-SI" sz="2100" dirty="0">
              <a:solidFill>
                <a:srgbClr val="008000"/>
              </a:solidFill>
            </a:endParaRPr>
          </a:p>
          <a:p>
            <a:r>
              <a:rPr lang="sl-SI" sz="2100" dirty="0" smtClean="0"/>
              <a:t>Drevesa </a:t>
            </a:r>
            <a:r>
              <a:rPr lang="sl-SI" sz="2100" dirty="0"/>
              <a:t>nas učijo, da se lahko kdaj tudi zlomimo in </a:t>
            </a:r>
            <a:r>
              <a:rPr lang="sl-SI" sz="2100" dirty="0" smtClean="0"/>
              <a:t>popustimo.</a:t>
            </a:r>
            <a:endParaRPr lang="sl-SI" sz="2100" dirty="0"/>
          </a:p>
          <a:p>
            <a:r>
              <a:rPr lang="sl-SI" sz="2100" dirty="0">
                <a:solidFill>
                  <a:srgbClr val="008000"/>
                </a:solidFill>
              </a:rPr>
              <a:t>Drevo nas uči, da bomo z močnimi koreninami dosegli svoje </a:t>
            </a:r>
            <a:r>
              <a:rPr lang="sl-SI" sz="2100" dirty="0" smtClean="0">
                <a:solidFill>
                  <a:srgbClr val="008000"/>
                </a:solidFill>
              </a:rPr>
              <a:t>cilje.</a:t>
            </a:r>
            <a:endParaRPr lang="sl-SI" sz="2100" dirty="0">
              <a:solidFill>
                <a:srgbClr val="008000"/>
              </a:solidFill>
            </a:endParaRPr>
          </a:p>
          <a:p>
            <a:r>
              <a:rPr lang="sl-SI" sz="2100" dirty="0" smtClean="0"/>
              <a:t>Drevesa </a:t>
            </a:r>
            <a:r>
              <a:rPr lang="sl-SI" sz="2100" dirty="0"/>
              <a:t>nas učijo, da lahko tudi drugim nudimo zatočišče in </a:t>
            </a:r>
            <a:r>
              <a:rPr lang="sl-SI" sz="2100" dirty="0" smtClean="0"/>
              <a:t>oporo.</a:t>
            </a:r>
          </a:p>
          <a:p>
            <a:r>
              <a:rPr lang="sl-SI" sz="2400" b="1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rgbClr val="D60093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Uživajte v čudežnih drevesih in prisluhnite šumenju njihovega listja, pa boste lahko poiskali odgovor na stvari, ki vas težijo.</a:t>
            </a:r>
          </a:p>
          <a:p>
            <a:endParaRPr lang="sl-SI" sz="2000" dirty="0" smtClean="0"/>
          </a:p>
          <a:p>
            <a:r>
              <a:rPr lang="sl-SI" dirty="0"/>
              <a:t>Walt Whitman, ameriški pesnik in </a:t>
            </a:r>
            <a:r>
              <a:rPr lang="sl-SI" dirty="0" smtClean="0"/>
              <a:t>novinar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5702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22"/>
    </mc:Choice>
    <mc:Fallback xmlns="">
      <p:transition spd="slow" advTm="2562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410789" y="1784329"/>
            <a:ext cx="4902926" cy="2842958"/>
          </a:xfrm>
          <a:prstGeom prst="rect">
            <a:avLst/>
          </a:prstGeom>
          <a:solidFill>
            <a:srgbClr val="99FFCC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400" dirty="0">
                <a:ea typeface="Calibri" panose="020F0502020204030204" pitchFamily="34" charset="0"/>
                <a:cs typeface="Times New Roman" panose="02020603050405020304" pitchFamily="18" charset="0"/>
              </a:rPr>
              <a:t>Drevesa v gozdu ponujajo roko v pomoč, a nas hkrati izzivajo, naj postanemo odgovornejši za lastni samorazvoj: »Pridi in srečaj se z nami, da se boš razvil naprej – a najprej se razvij, da se bomo lahko srečali.«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smtClean="0">
                <a:effectLst/>
                <a:ea typeface="Times New Roman" panose="02020603050405020304" pitchFamily="18" charset="0"/>
              </a:rPr>
              <a:t>PATRICE BOUCHARDON: Zdravilna energija dreves</a:t>
            </a:r>
            <a:endParaRPr lang="sl-SI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Označba mesta vsebin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910086" y="1194216"/>
            <a:ext cx="5567000" cy="4175249"/>
          </a:xfrm>
          <a:prstGeom prst="rect">
            <a:avLst/>
          </a:prstGeom>
        </p:spPr>
      </p:pic>
      <p:sp>
        <p:nvSpPr>
          <p:cNvPr id="2" name="Pravokotnik 1"/>
          <p:cNvSpPr/>
          <p:nvPr/>
        </p:nvSpPr>
        <p:spPr>
          <a:xfrm>
            <a:off x="618307" y="6065341"/>
            <a:ext cx="10676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Viri: </a:t>
            </a:r>
            <a:r>
              <a:rPr lang="sl-SI" dirty="0">
                <a:hlinkClick r:id="rId3"/>
              </a:rPr>
              <a:t>http://www.zgs.si/delovna_podrocja/delo_z_javnostmi/mednarodni_dan_gozdov_21_marec/index.html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156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78"/>
    </mc:Choice>
    <mc:Fallback xmlns="">
      <p:transition spd="slow" advTm="16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647405" y="707367"/>
            <a:ext cx="81425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2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Gozd in potok oziroma reka </a:t>
            </a:r>
            <a:r>
              <a:rPr lang="sl-SI" sz="28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živita v tesnem sožitju. </a:t>
            </a:r>
            <a:r>
              <a:rPr lang="sl-SI" sz="2800" dirty="0">
                <a:ea typeface="Calibri" panose="020F0502020204030204" pitchFamily="34" charset="0"/>
                <a:cs typeface="Times New Roman" panose="02020603050405020304" pitchFamily="18" charset="0"/>
              </a:rPr>
              <a:t>Ni naključje, da večino izvirov najdemo v gozdu. Gozd napaja reko z vodo, jo zalaga s hrano v obliki </a:t>
            </a:r>
            <a:r>
              <a:rPr lang="sl-SI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opada</a:t>
            </a:r>
            <a:r>
              <a:rPr lang="sl-SI" sz="2800" dirty="0">
                <a:ea typeface="Calibri" panose="020F0502020204030204" pitchFamily="34" charset="0"/>
                <a:cs typeface="Times New Roman" panose="02020603050405020304" pitchFamily="18" charset="0"/>
              </a:rPr>
              <a:t> in oblikuje njeno strugo. Reka pa z rečnim življenjem, oddajanjem vlage in oblikovanjem posebnih rastišč krepi življenjski utrip gozda.</a:t>
            </a:r>
          </a:p>
          <a:p>
            <a:pPr algn="just">
              <a:spcAft>
                <a:spcPts val="0"/>
              </a:spcAft>
            </a:pPr>
            <a:r>
              <a:rPr lang="sl-SI" sz="2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sl-SI" sz="28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33CC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Podzemna </a:t>
            </a:r>
            <a:r>
              <a:rPr lang="sl-SI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33CC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voda bo imela ključno vlogo pri prilagajanju na podnebne spremembe. Čeprav je ne vidimo, moramo podzemno vodo bolje spoznati in razumeti njeno neprecenljivo vlogo.</a:t>
            </a:r>
            <a:endParaRPr lang="sl-SI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 descr="C:\Users\učitelj\AppData\Local\Microsoft\Windows\INetCache\Content.Word\20190818_15050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-980395" y="2104709"/>
            <a:ext cx="4852035" cy="1934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478200" y="5796784"/>
            <a:ext cx="104946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sl-SI" sz="2400" dirty="0">
                <a:ea typeface="Times New Roman" panose="02020603050405020304" pitchFamily="18" charset="0"/>
              </a:rPr>
              <a:t>Podzemna voda, daleč od oči, pod površjem, je skrit zaklad, ki bogati naša življenja.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66387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96"/>
    </mc:Choice>
    <mc:Fallback xmlns="">
      <p:transition spd="slow" advTm="2129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697</Words>
  <Application>Microsoft Office PowerPoint</Application>
  <PresentationFormat>Širokozaslonsko</PresentationFormat>
  <Paragraphs>43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Chiller</vt:lpstr>
      <vt:lpstr>Times New Roman</vt:lpstr>
      <vt:lpstr>Officeova tema</vt:lpstr>
      <vt:lpstr>Mednarodni dan  gozdov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Mednarodni dan gozdov 2022, 21. marec</dc:title>
  <dc:creator>učitelj</dc:creator>
  <cp:lastModifiedBy>Izidor Gabrijel</cp:lastModifiedBy>
  <cp:revision>24</cp:revision>
  <dcterms:created xsi:type="dcterms:W3CDTF">2022-03-17T18:57:31Z</dcterms:created>
  <dcterms:modified xsi:type="dcterms:W3CDTF">2022-03-21T05:53:18Z</dcterms:modified>
</cp:coreProperties>
</file>