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59" r:id="rId4"/>
    <p:sldId id="257" r:id="rId5"/>
    <p:sldId id="263" r:id="rId6"/>
    <p:sldId id="260" r:id="rId7"/>
    <p:sldId id="264" r:id="rId8"/>
    <p:sldId id="267" r:id="rId9"/>
  </p:sldIdLst>
  <p:sldSz cx="12192000" cy="6858000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Rg st="1" end="15"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60093"/>
    <a:srgbClr val="FF3399"/>
    <a:srgbClr val="FF6600"/>
    <a:srgbClr val="FFCC00"/>
    <a:srgbClr val="339933"/>
    <a:srgbClr val="008000"/>
    <a:srgbClr val="66FF66"/>
    <a:srgbClr val="99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l-SI" smtClean="0"/>
              <a:t>Kliknite, da uredite slog podnaslova matrice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1C692-6945-495D-97CA-A81B76EB3A4F}" type="datetimeFigureOut">
              <a:rPr lang="sl-SI" smtClean="0"/>
              <a:t>21. 03. 2022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0EAE6-BADE-4535-B4BF-1D4FDC7F1D72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2422001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1C692-6945-495D-97CA-A81B76EB3A4F}" type="datetimeFigureOut">
              <a:rPr lang="sl-SI" smtClean="0"/>
              <a:t>21. 03. 2022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0EAE6-BADE-4535-B4BF-1D4FDC7F1D72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1232719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navpičnega besedila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1C692-6945-495D-97CA-A81B76EB3A4F}" type="datetimeFigureOut">
              <a:rPr lang="sl-SI" smtClean="0"/>
              <a:t>21. 03. 2022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0EAE6-BADE-4535-B4BF-1D4FDC7F1D72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1189121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1C692-6945-495D-97CA-A81B76EB3A4F}" type="datetimeFigureOut">
              <a:rPr lang="sl-SI" smtClean="0"/>
              <a:t>21. 03. 2022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0EAE6-BADE-4535-B4BF-1D4FDC7F1D72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7107633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1C692-6945-495D-97CA-A81B76EB3A4F}" type="datetimeFigureOut">
              <a:rPr lang="sl-SI" smtClean="0"/>
              <a:t>21. 03. 2022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0EAE6-BADE-4535-B4BF-1D4FDC7F1D72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4527092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vsebin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1C692-6945-495D-97CA-A81B76EB3A4F}" type="datetimeFigureOut">
              <a:rPr lang="sl-SI" smtClean="0"/>
              <a:t>21. 03. 2022</a:t>
            </a:fld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0EAE6-BADE-4535-B4BF-1D4FDC7F1D72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3665194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značba mesta vsebin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značba mesta besedila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Označba mesta vsebin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7" name="Označba mest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1C692-6945-495D-97CA-A81B76EB3A4F}" type="datetimeFigureOut">
              <a:rPr lang="sl-SI" smtClean="0"/>
              <a:t>21. 03. 2022</a:t>
            </a:fld>
            <a:endParaRPr lang="sl-SI"/>
          </a:p>
        </p:txBody>
      </p:sp>
      <p:sp>
        <p:nvSpPr>
          <p:cNvPr id="8" name="Označba mest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značba mest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0EAE6-BADE-4535-B4BF-1D4FDC7F1D72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910796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1C692-6945-495D-97CA-A81B76EB3A4F}" type="datetimeFigureOut">
              <a:rPr lang="sl-SI" smtClean="0"/>
              <a:t>21. 03. 2022</a:t>
            </a:fld>
            <a:endParaRPr lang="sl-SI"/>
          </a:p>
        </p:txBody>
      </p:sp>
      <p:sp>
        <p:nvSpPr>
          <p:cNvPr id="4" name="Označba mest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značba mest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0EAE6-BADE-4535-B4BF-1D4FDC7F1D72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127108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1C692-6945-495D-97CA-A81B76EB3A4F}" type="datetimeFigureOut">
              <a:rPr lang="sl-SI" smtClean="0"/>
              <a:t>21. 03. 2022</a:t>
            </a:fld>
            <a:endParaRPr lang="sl-SI"/>
          </a:p>
        </p:txBody>
      </p:sp>
      <p:sp>
        <p:nvSpPr>
          <p:cNvPr id="3" name="Označba mest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0EAE6-BADE-4535-B4BF-1D4FDC7F1D72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7012583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Vsebina z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besedil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1C692-6945-495D-97CA-A81B76EB3A4F}" type="datetimeFigureOut">
              <a:rPr lang="sl-SI" smtClean="0"/>
              <a:t>21. 03. 2022</a:t>
            </a:fld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0EAE6-BADE-4535-B4BF-1D4FDC7F1D72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0190272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slik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značba mesta besedil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1C692-6945-495D-97CA-A81B76EB3A4F}" type="datetimeFigureOut">
              <a:rPr lang="sl-SI" smtClean="0"/>
              <a:t>21. 03. 2022</a:t>
            </a:fld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0EAE6-BADE-4535-B4BF-1D4FDC7F1D72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2432986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naslova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D1C692-6945-495D-97CA-A81B76EB3A4F}" type="datetimeFigureOut">
              <a:rPr lang="sl-SI" smtClean="0"/>
              <a:t>21. 03. 2022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E0EAE6-BADE-4535-B4BF-1D4FDC7F1D72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32738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zgs.si/delovna_podrocja/delo_z_javnostmi/mednarodni_dan_gozdov_21_marec/index.html" TargetMode="Externa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409303" y="1912200"/>
            <a:ext cx="4990009" cy="1531620"/>
          </a:xfrm>
        </p:spPr>
        <p:txBody>
          <a:bodyPr>
            <a:normAutofit fontScale="90000"/>
          </a:bodyPr>
          <a:lstStyle/>
          <a:p>
            <a:r>
              <a:rPr lang="sl-SI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rgbClr val="66FF66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Mednarodni dan </a:t>
            </a:r>
            <a:br>
              <a:rPr lang="sl-SI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rgbClr val="66FF66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</a:br>
            <a:r>
              <a:rPr lang="sl-SI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rgbClr val="66FF66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gozdov </a:t>
            </a:r>
            <a:endParaRPr lang="sl-SI" b="1" dirty="0">
              <a:ln w="9525">
                <a:solidFill>
                  <a:schemeClr val="tx1"/>
                </a:solidFill>
                <a:prstDash val="solid"/>
              </a:ln>
              <a:solidFill>
                <a:srgbClr val="66FF66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783771" y="4350975"/>
            <a:ext cx="10607040" cy="2215287"/>
          </a:xfrm>
        </p:spPr>
        <p:txBody>
          <a:bodyPr>
            <a:normAutofit/>
          </a:bodyPr>
          <a:lstStyle/>
          <a:p>
            <a:pPr algn="just"/>
            <a:endParaRPr lang="sl-SI" dirty="0"/>
          </a:p>
          <a:p>
            <a:pPr algn="just"/>
            <a:endParaRPr lang="sl-SI" dirty="0"/>
          </a:p>
        </p:txBody>
      </p:sp>
      <p:pic>
        <p:nvPicPr>
          <p:cNvPr id="5" name="Slika 4" descr="International Day Of Forests 2022, When Is International Day Of Forests 2022? History, Significance, Theme, Quotes, Activities, And Images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756366" y="818605"/>
            <a:ext cx="5807528" cy="3358241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Pravokotnik 5"/>
          <p:cNvSpPr/>
          <p:nvPr/>
        </p:nvSpPr>
        <p:spPr>
          <a:xfrm>
            <a:off x="574765" y="4476953"/>
            <a:ext cx="10884626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sl-SI" sz="2750" dirty="0"/>
              <a:t>Mednarodni dan gozdov, ki ga </a:t>
            </a:r>
            <a:r>
              <a:rPr lang="sl-SI" sz="2750" b="1" dirty="0"/>
              <a:t>21. marca</a:t>
            </a:r>
            <a:r>
              <a:rPr lang="sl-SI" sz="2750" dirty="0"/>
              <a:t> vsako leto obeležujemo na pobudo Organizacije Združenih narodov za kmetijstvo in prehrano (FAO), bo v letu 2022 potekal na temo trajnostne proizvodnje in potrošnje gozdnih virov pod geslom: </a:t>
            </a:r>
            <a:r>
              <a:rPr lang="sl-SI" sz="2750" b="1" dirty="0"/>
              <a:t>»Izberi trajnostno pridobljen les za ljudi in planet</a:t>
            </a:r>
            <a:r>
              <a:rPr lang="sl-SI" sz="2750" b="1" dirty="0" smtClean="0"/>
              <a:t>!«</a:t>
            </a:r>
            <a:endParaRPr lang="sl-SI" sz="2750" dirty="0"/>
          </a:p>
        </p:txBody>
      </p:sp>
    </p:spTree>
    <p:extLst>
      <p:ext uri="{BB962C8B-B14F-4D97-AF65-F5344CB8AC3E}">
        <p14:creationId xmlns:p14="http://schemas.microsoft.com/office/powerpoint/2010/main" val="4186523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606"/>
    </mc:Choice>
    <mc:Fallback xmlns="">
      <p:transition spd="slow" advTm="15606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lika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1888" y="941832"/>
            <a:ext cx="4906956" cy="4665213"/>
          </a:xfrm>
          <a:prstGeom prst="rect">
            <a:avLst/>
          </a:prstGeom>
        </p:spPr>
      </p:pic>
      <p:sp>
        <p:nvSpPr>
          <p:cNvPr id="5" name="Pravokotnik 4"/>
          <p:cNvSpPr/>
          <p:nvPr/>
        </p:nvSpPr>
        <p:spPr>
          <a:xfrm>
            <a:off x="5668844" y="941832"/>
            <a:ext cx="5625737" cy="49182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sl-SI" sz="21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gozdovi pokrivajo skoraj eno tretjino zemeljske površine in ljudem zagotavljajo dobrine (les, hrana in krma), </a:t>
            </a:r>
          </a:p>
          <a:p>
            <a:pPr marL="285750" indent="-285750" algn="just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sl-SI" sz="2100" dirty="0" smtClean="0">
                <a:solidFill>
                  <a:srgbClr val="008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pomagajo v boju proti podnebnim spremembam, varujejo biotsko raznovrstnost, tla, reke in vodne zaloge ter služijo kot območja, kjer se ljudje lahko približajo naravi,</a:t>
            </a:r>
          </a:p>
          <a:p>
            <a:pPr marL="285750" indent="-285750" algn="just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sl-SI" sz="21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les je mogoče ponovno uporabiti in reciklirati, s čimer se podaljša njegova življenjska doba in dodatno zmanjša njegov </a:t>
            </a:r>
            <a:r>
              <a:rPr lang="sl-SI" sz="21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ogljični</a:t>
            </a:r>
            <a:r>
              <a:rPr lang="sl-SI" sz="21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odtis,</a:t>
            </a: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sl-SI" sz="2100" dirty="0" smtClean="0">
                <a:solidFill>
                  <a:srgbClr val="008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znanost in inovacije proizvajajo nove izdelke iz lesa in dreves, vključno s tekstilom, hrano, gradbenimi materiali, kozmetiko, </a:t>
            </a:r>
            <a:r>
              <a:rPr lang="sl-SI" sz="2100" dirty="0" err="1" smtClean="0">
                <a:solidFill>
                  <a:srgbClr val="008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biokemikalijami</a:t>
            </a:r>
            <a:r>
              <a:rPr lang="sl-SI" sz="2100" dirty="0" smtClean="0">
                <a:solidFill>
                  <a:srgbClr val="008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sl-SI" sz="2100" dirty="0" err="1" smtClean="0">
                <a:solidFill>
                  <a:srgbClr val="008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bioplastiko</a:t>
            </a:r>
            <a:r>
              <a:rPr lang="sl-SI" sz="2100" dirty="0" smtClean="0">
                <a:solidFill>
                  <a:srgbClr val="008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zdravili.</a:t>
            </a:r>
            <a:endParaRPr lang="sl-SI" sz="2100" dirty="0">
              <a:solidFill>
                <a:srgbClr val="008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1300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1858"/>
    </mc:Choice>
    <mc:Fallback xmlns="">
      <p:transition spd="slow" advTm="21858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značba mesta vsebine 3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890478" y="1112662"/>
            <a:ext cx="5801784" cy="4351338"/>
          </a:xfrm>
        </p:spPr>
      </p:pic>
      <p:sp>
        <p:nvSpPr>
          <p:cNvPr id="5" name="Pravokotnik 4"/>
          <p:cNvSpPr/>
          <p:nvPr/>
        </p:nvSpPr>
        <p:spPr>
          <a:xfrm>
            <a:off x="710184" y="5696926"/>
            <a:ext cx="10826630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effectLst>
            <a:softEdge rad="127000"/>
          </a:effectLst>
        </p:spPr>
        <p:txBody>
          <a:bodyPr wrap="square">
            <a:spAutoFit/>
          </a:bodyPr>
          <a:lstStyle/>
          <a:p>
            <a:r>
              <a:rPr lang="sl-SI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"</a:t>
            </a:r>
            <a:r>
              <a:rPr lang="sl-SI" dirty="0" smtClean="0">
                <a:ea typeface="Times New Roman" panose="02020603050405020304" pitchFamily="18" charset="0"/>
              </a:rPr>
              <a:t>V </a:t>
            </a:r>
            <a:r>
              <a:rPr lang="sl-SI" dirty="0">
                <a:ea typeface="Times New Roman" panose="02020603050405020304" pitchFamily="18" charset="0"/>
              </a:rPr>
              <a:t>gozdu sto tisočih </a:t>
            </a:r>
            <a:r>
              <a:rPr lang="sl-SI" dirty="0" smtClean="0">
                <a:ea typeface="Times New Roman" panose="02020603050405020304" pitchFamily="18" charset="0"/>
              </a:rPr>
              <a:t>gozdov</a:t>
            </a:r>
            <a:r>
              <a:rPr lang="sl-SI" dirty="0">
                <a:ea typeface="Times New Roman" panose="02020603050405020304" pitchFamily="18" charset="0"/>
              </a:rPr>
              <a:t>, niti dva lista nista enaka. In nobeni potovanji po isti poti nista enaki." - Paulo </a:t>
            </a:r>
            <a:r>
              <a:rPr lang="sl-SI" dirty="0" err="1" smtClean="0">
                <a:ea typeface="Times New Roman" panose="02020603050405020304" pitchFamily="18" charset="0"/>
              </a:rPr>
              <a:t>Coelho</a:t>
            </a:r>
            <a:endParaRPr lang="sl-SI" dirty="0"/>
          </a:p>
        </p:txBody>
      </p:sp>
      <p:sp>
        <p:nvSpPr>
          <p:cNvPr id="7" name="Pravokotnik 6"/>
          <p:cNvSpPr/>
          <p:nvPr/>
        </p:nvSpPr>
        <p:spPr>
          <a:xfrm>
            <a:off x="382239" y="1445421"/>
            <a:ext cx="5387625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sl-SI" sz="2400" dirty="0">
                <a:ea typeface="Times New Roman" panose="02020603050405020304" pitchFamily="18" charset="0"/>
              </a:rPr>
              <a:t>Gozdovi so </a:t>
            </a:r>
            <a:r>
              <a:rPr lang="sl-SI" sz="2400" b="1" dirty="0">
                <a:ea typeface="Times New Roman" panose="02020603050405020304" pitchFamily="18" charset="0"/>
              </a:rPr>
              <a:t>biotsko najbolj raznovrstni ekosistemi na kopnem,</a:t>
            </a:r>
            <a:r>
              <a:rPr lang="sl-SI" sz="2400" dirty="0">
                <a:ea typeface="Times New Roman" panose="02020603050405020304" pitchFamily="18" charset="0"/>
              </a:rPr>
              <a:t> ki združuje živa bitja in življenjski prostor. </a:t>
            </a:r>
            <a:endParaRPr lang="sl-SI" sz="2400" dirty="0" smtClean="0">
              <a:ea typeface="Times New Roman" panose="02020603050405020304" pitchFamily="18" charset="0"/>
            </a:endParaRPr>
          </a:p>
          <a:p>
            <a:pPr algn="just"/>
            <a:endParaRPr lang="sl-SI" sz="2400" dirty="0" smtClean="0">
              <a:ea typeface="Times New Roman" panose="02020603050405020304" pitchFamily="18" charset="0"/>
            </a:endParaRPr>
          </a:p>
          <a:p>
            <a:pPr algn="just"/>
            <a:r>
              <a:rPr lang="sl-SI" sz="2400" dirty="0" smtClean="0">
                <a:ea typeface="Times New Roman" panose="02020603050405020304" pitchFamily="18" charset="0"/>
              </a:rPr>
              <a:t>So </a:t>
            </a:r>
            <a:r>
              <a:rPr lang="sl-SI" sz="2400" dirty="0">
                <a:ea typeface="Times New Roman" panose="02020603050405020304" pitchFamily="18" charset="0"/>
              </a:rPr>
              <a:t>ključni za prihodnost našega planeta, zato moramo z njimi ravnati skrbno</a:t>
            </a:r>
            <a:r>
              <a:rPr lang="sl-SI" sz="2400" dirty="0" smtClean="0">
                <a:ea typeface="Times New Roman" panose="02020603050405020304" pitchFamily="18" charset="0"/>
              </a:rPr>
              <a:t>.</a:t>
            </a:r>
          </a:p>
          <a:p>
            <a:pPr algn="just"/>
            <a:r>
              <a:rPr lang="sl-SI" sz="2400" dirty="0" smtClean="0">
                <a:ea typeface="Times New Roman" panose="02020603050405020304" pitchFamily="18" charset="0"/>
              </a:rPr>
              <a:t> </a:t>
            </a:r>
          </a:p>
          <a:p>
            <a:pPr algn="just"/>
            <a:r>
              <a:rPr lang="sl-SI" sz="2400" dirty="0" smtClean="0">
                <a:ea typeface="Times New Roman" panose="02020603050405020304" pitchFamily="18" charset="0"/>
              </a:rPr>
              <a:t>Gozdovi </a:t>
            </a:r>
            <a:r>
              <a:rPr lang="sl-SI" sz="2400" dirty="0">
                <a:ea typeface="Times New Roman" panose="02020603050405020304" pitchFamily="18" charset="0"/>
              </a:rPr>
              <a:t>imajo izjemen pomen in so eden naših najbolj dragocenih naravnih virov, </a:t>
            </a:r>
            <a:r>
              <a:rPr lang="sl-SI" sz="2400" b="1" dirty="0">
                <a:ea typeface="Times New Roman" panose="02020603050405020304" pitchFamily="18" charset="0"/>
              </a:rPr>
              <a:t>zato jih moramo ohranjati in varovati</a:t>
            </a:r>
            <a:r>
              <a:rPr lang="sl-SI" sz="2400" dirty="0">
                <a:ea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456679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2897"/>
    </mc:Choice>
    <mc:Fallback xmlns="">
      <p:transition spd="slow" advTm="22897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značba mesta vsebine 3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659634" y="815431"/>
            <a:ext cx="5801784" cy="4351338"/>
          </a:xfrm>
        </p:spPr>
      </p:pic>
      <p:sp>
        <p:nvSpPr>
          <p:cNvPr id="5" name="Pravokotnik 4"/>
          <p:cNvSpPr/>
          <p:nvPr/>
        </p:nvSpPr>
        <p:spPr>
          <a:xfrm>
            <a:off x="5659634" y="5245017"/>
            <a:ext cx="5948892" cy="70788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effectLst>
            <a:softEdge rad="127000"/>
          </a:effectLst>
        </p:spPr>
        <p:txBody>
          <a:bodyPr wrap="square">
            <a:spAutoFit/>
          </a:bodyPr>
          <a:lstStyle/>
          <a:p>
            <a:r>
              <a:rPr lang="sl-SI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Sprehodil sem se po gozdu in prišel ven višji od dreves</a:t>
            </a:r>
            <a:r>
              <a:rPr lang="sl-SI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r>
              <a:rPr lang="sl-SI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Henry </a:t>
            </a:r>
            <a:r>
              <a:rPr lang="sl-SI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David </a:t>
            </a:r>
            <a:r>
              <a:rPr lang="sl-SI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Thoreau</a:t>
            </a:r>
            <a:r>
              <a:rPr lang="sl-SI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sl-SI" sz="2000" dirty="0"/>
          </a:p>
        </p:txBody>
      </p:sp>
      <p:sp>
        <p:nvSpPr>
          <p:cNvPr id="6" name="Pravokotnik 5"/>
          <p:cNvSpPr/>
          <p:nvPr/>
        </p:nvSpPr>
        <p:spPr>
          <a:xfrm>
            <a:off x="348344" y="1560425"/>
            <a:ext cx="4894217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sl-SI" sz="2400" dirty="0" smtClean="0">
              <a:ea typeface="Times New Roman" panose="02020603050405020304" pitchFamily="18" charset="0"/>
            </a:endParaRPr>
          </a:p>
          <a:p>
            <a:pPr algn="just"/>
            <a:r>
              <a:rPr lang="sl-SI" sz="2400" dirty="0"/>
              <a:t>Slovenija je dežela gozdov, saj pokrivajo 58,2 % naše domovine. Po gozdnatosti smo na tretjem mestu v Evropski uniji, za Švedsko in Finsko.</a:t>
            </a:r>
          </a:p>
          <a:p>
            <a:pPr algn="just"/>
            <a:endParaRPr lang="sl-SI" sz="2400" dirty="0" smtClean="0">
              <a:ea typeface="Times New Roman" panose="02020603050405020304" pitchFamily="18" charset="0"/>
            </a:endParaRPr>
          </a:p>
          <a:p>
            <a:pPr algn="just"/>
            <a:r>
              <a:rPr lang="sl-SI" sz="2400" dirty="0" smtClean="0">
                <a:ea typeface="Times New Roman" panose="02020603050405020304" pitchFamily="18" charset="0"/>
              </a:rPr>
              <a:t>Najbolj </a:t>
            </a:r>
            <a:r>
              <a:rPr lang="sl-SI" sz="2400" dirty="0">
                <a:ea typeface="Times New Roman" panose="02020603050405020304" pitchFamily="18" charset="0"/>
              </a:rPr>
              <a:t>gozdnata država je Surinam, kjer kar 90 % površine države pokriva gozd.</a:t>
            </a:r>
          </a:p>
        </p:txBody>
      </p:sp>
    </p:spTree>
    <p:extLst>
      <p:ext uri="{BB962C8B-B14F-4D97-AF65-F5344CB8AC3E}">
        <p14:creationId xmlns:p14="http://schemas.microsoft.com/office/powerpoint/2010/main" val="2656953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588"/>
    </mc:Choice>
    <mc:Fallback xmlns="">
      <p:transition spd="slow" advTm="20588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značba mesta vsebine 4"/>
          <p:cNvSpPr>
            <a:spLocks noGrp="1"/>
          </p:cNvSpPr>
          <p:nvPr>
            <p:ph sz="half" idx="1"/>
          </p:nvPr>
        </p:nvSpPr>
        <p:spPr>
          <a:xfrm>
            <a:off x="931816" y="424520"/>
            <a:ext cx="5087983" cy="5880872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sl-SI" sz="3600" b="1" dirty="0" smtClean="0">
                <a:effectLst/>
                <a:ea typeface="Times New Roman" panose="02020603050405020304" pitchFamily="18" charset="0"/>
              </a:rPr>
              <a:t>Okrog vseh dreves</a:t>
            </a:r>
            <a:endParaRPr lang="sl-SI" sz="2400" b="1" dirty="0" smtClean="0">
              <a:effectLst/>
              <a:ea typeface="Times New Roman" panose="02020603050405020304" pitchFamily="18" charset="0"/>
            </a:endParaRPr>
          </a:p>
          <a:p>
            <a:pPr marL="0" indent="0" algn="ctr">
              <a:lnSpc>
                <a:spcPct val="107000"/>
              </a:lnSpc>
              <a:spcAft>
                <a:spcPts val="800"/>
              </a:spcAft>
              <a:buNone/>
            </a:pPr>
            <a:endParaRPr lang="sl-SI" sz="1800" dirty="0" smtClean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sl-SI" dirty="0" smtClean="0">
                <a:ea typeface="Calibri" panose="020F0502020204030204" pitchFamily="34" charset="0"/>
                <a:cs typeface="Arial" panose="020B0604020202020204" pitchFamily="34" charset="0"/>
              </a:rPr>
              <a:t>Okoli vseh dreves se lahko loviš.</a:t>
            </a:r>
            <a:r>
              <a:rPr lang="sl-SI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l-SI" dirty="0" smtClean="0"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sl-SI" dirty="0" smtClean="0"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sl-SI" dirty="0" smtClean="0">
                <a:ea typeface="Calibri" panose="020F0502020204030204" pitchFamily="34" charset="0"/>
                <a:cs typeface="Arial" panose="020B0604020202020204" pitchFamily="34" charset="0"/>
              </a:rPr>
              <a:t>Za vsemi drevesi se lahko skrivaš.</a:t>
            </a:r>
            <a:r>
              <a:rPr lang="sl-SI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l-SI" dirty="0" smtClean="0"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sl-SI" dirty="0" smtClean="0"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sl-SI" dirty="0" smtClean="0">
                <a:ea typeface="Calibri" panose="020F0502020204030204" pitchFamily="34" charset="0"/>
                <a:cs typeface="Arial" panose="020B0604020202020204" pitchFamily="34" charset="0"/>
              </a:rPr>
              <a:t>Na nobeno se ne naslanjaj!</a:t>
            </a:r>
            <a:r>
              <a:rPr lang="sl-SI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l-SI" dirty="0" smtClean="0"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sl-SI" dirty="0" smtClean="0"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sl-SI" dirty="0" smtClean="0">
                <a:ea typeface="Calibri" panose="020F0502020204030204" pitchFamily="34" charset="0"/>
                <a:cs typeface="Arial" panose="020B0604020202020204" pitchFamily="34" charset="0"/>
              </a:rPr>
              <a:t>Ne veš, katero je trhlo,</a:t>
            </a:r>
            <a:r>
              <a:rPr lang="sl-SI" dirty="0" smtClean="0"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sl-SI" dirty="0" smtClean="0"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sl-SI" dirty="0" smtClean="0">
                <a:ea typeface="Calibri" panose="020F0502020204030204" pitchFamily="34" charset="0"/>
                <a:cs typeface="Arial" panose="020B0604020202020204" pitchFamily="34" charset="0"/>
              </a:rPr>
              <a:t>nagnito,</a:t>
            </a:r>
            <a:br>
              <a:rPr lang="sl-SI" dirty="0" smtClean="0"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sl-SI" dirty="0" smtClean="0">
                <a:ea typeface="Calibri" panose="020F0502020204030204" pitchFamily="34" charset="0"/>
                <a:cs typeface="Arial" panose="020B0604020202020204" pitchFamily="34" charset="0"/>
              </a:rPr>
              <a:t>spodkopano,</a:t>
            </a:r>
            <a:br>
              <a:rPr lang="sl-SI" dirty="0" smtClean="0"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sl-SI" dirty="0" smtClean="0">
                <a:ea typeface="Calibri" panose="020F0502020204030204" pitchFamily="34" charset="0"/>
                <a:cs typeface="Arial" panose="020B0604020202020204" pitchFamily="34" charset="0"/>
              </a:rPr>
              <a:t>spod</a:t>
            </a:r>
            <a:r>
              <a:rPr lang="sl-SI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ž</a:t>
            </a:r>
            <a:r>
              <a:rPr lang="sl-SI" dirty="0" smtClean="0">
                <a:ea typeface="Calibri" panose="020F0502020204030204" pitchFamily="34" charset="0"/>
                <a:cs typeface="Arial" panose="020B0604020202020204" pitchFamily="34" charset="0"/>
              </a:rPr>
              <a:t>agano.</a:t>
            </a:r>
            <a:br>
              <a:rPr lang="sl-SI" dirty="0" smtClean="0"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sl-SI" dirty="0" smtClean="0">
                <a:ea typeface="Calibri" panose="020F0502020204030204" pitchFamily="34" charset="0"/>
                <a:cs typeface="Arial" panose="020B0604020202020204" pitchFamily="34" charset="0"/>
              </a:rPr>
              <a:t>Lahko pade</a:t>
            </a:r>
            <a:r>
              <a:rPr lang="sl-SI" dirty="0" smtClean="0">
                <a:ea typeface="Calibri" panose="020F0502020204030204" pitchFamily="34" charset="0"/>
                <a:cs typeface="Chiller" panose="04020404031007020602" pitchFamily="82" charset="0"/>
              </a:rPr>
              <a:t>š</a:t>
            </a:r>
            <a:r>
              <a:rPr lang="sl-SI" dirty="0" smtClean="0"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br>
              <a:rPr lang="sl-SI" dirty="0" smtClean="0"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sl-SI" dirty="0" smtClean="0">
                <a:ea typeface="Calibri" panose="020F0502020204030204" pitchFamily="34" charset="0"/>
                <a:cs typeface="Arial" panose="020B0604020202020204" pitchFamily="34" charset="0"/>
              </a:rPr>
              <a:t>Hudo.</a:t>
            </a:r>
            <a:br>
              <a:rPr lang="sl-SI" dirty="0" smtClean="0"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sl-SI" dirty="0" smtClean="0">
                <a:ea typeface="Calibri" panose="020F0502020204030204" pitchFamily="34" charset="0"/>
                <a:cs typeface="Arial" panose="020B0604020202020204" pitchFamily="34" charset="0"/>
              </a:rPr>
              <a:t>A to ni najhuj</a:t>
            </a:r>
            <a:r>
              <a:rPr lang="sl-SI" dirty="0" smtClean="0">
                <a:ea typeface="Calibri" panose="020F0502020204030204" pitchFamily="34" charset="0"/>
                <a:cs typeface="Chiller" panose="04020404031007020602" pitchFamily="82" charset="0"/>
              </a:rPr>
              <a:t>š</a:t>
            </a:r>
            <a:r>
              <a:rPr lang="sl-SI" dirty="0" smtClean="0">
                <a:ea typeface="Calibri" panose="020F0502020204030204" pitchFamily="34" charset="0"/>
                <a:cs typeface="Arial" panose="020B0604020202020204" pitchFamily="34" charset="0"/>
              </a:rPr>
              <a:t>e.</a:t>
            </a:r>
            <a:br>
              <a:rPr lang="sl-SI" dirty="0" smtClean="0"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sl-SI" dirty="0" smtClean="0">
                <a:ea typeface="Calibri" panose="020F0502020204030204" pitchFamily="34" charset="0"/>
                <a:cs typeface="Arial" panose="020B0604020202020204" pitchFamily="34" charset="0"/>
              </a:rPr>
              <a:t>Huje je, ker potem sumi</a:t>
            </a:r>
            <a:r>
              <a:rPr lang="sl-SI" dirty="0" smtClean="0">
                <a:ea typeface="Calibri" panose="020F0502020204030204" pitchFamily="34" charset="0"/>
                <a:cs typeface="Chiller" panose="04020404031007020602" pitchFamily="82" charset="0"/>
              </a:rPr>
              <a:t>š</a:t>
            </a:r>
            <a:r>
              <a:rPr lang="sl-SI" dirty="0" smtClean="0">
                <a:ea typeface="Calibri" panose="020F0502020204030204" pitchFamily="34" charset="0"/>
                <a:cs typeface="Arial" panose="020B0604020202020204" pitchFamily="34" charset="0"/>
              </a:rPr>
              <a:t>,</a:t>
            </a:r>
            <a:br>
              <a:rPr lang="sl-SI" dirty="0" smtClean="0"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sl-SI" dirty="0" smtClean="0">
                <a:ea typeface="Calibri" panose="020F0502020204030204" pitchFamily="34" charset="0"/>
                <a:cs typeface="Arial" panose="020B0604020202020204" pitchFamily="34" charset="0"/>
              </a:rPr>
              <a:t>da so vsa drevesa trhla,</a:t>
            </a:r>
            <a:br>
              <a:rPr lang="sl-SI" dirty="0" smtClean="0"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sl-SI" dirty="0" smtClean="0">
                <a:ea typeface="Calibri" panose="020F0502020204030204" pitchFamily="34" charset="0"/>
                <a:cs typeface="Arial" panose="020B0604020202020204" pitchFamily="34" charset="0"/>
              </a:rPr>
              <a:t>nagnita,</a:t>
            </a:r>
            <a:br>
              <a:rPr lang="sl-SI" dirty="0" smtClean="0"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sl-SI" dirty="0" smtClean="0">
                <a:ea typeface="Calibri" panose="020F0502020204030204" pitchFamily="34" charset="0"/>
                <a:cs typeface="Arial" panose="020B0604020202020204" pitchFamily="34" charset="0"/>
              </a:rPr>
              <a:t>spodkopana,</a:t>
            </a:r>
            <a:br>
              <a:rPr lang="sl-SI" dirty="0" smtClean="0"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sl-SI" dirty="0" smtClean="0">
                <a:ea typeface="Calibri" panose="020F0502020204030204" pitchFamily="34" charset="0"/>
                <a:cs typeface="Arial" panose="020B0604020202020204" pitchFamily="34" charset="0"/>
              </a:rPr>
              <a:t>spod</a:t>
            </a:r>
            <a:r>
              <a:rPr lang="sl-SI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ž</a:t>
            </a:r>
            <a:r>
              <a:rPr lang="sl-SI" dirty="0" smtClean="0">
                <a:ea typeface="Calibri" panose="020F0502020204030204" pitchFamily="34" charset="0"/>
                <a:cs typeface="Arial" panose="020B0604020202020204" pitchFamily="34" charset="0"/>
              </a:rPr>
              <a:t>agana.</a:t>
            </a:r>
            <a:br>
              <a:rPr lang="sl-SI" dirty="0" smtClean="0"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sl-SI" dirty="0" smtClean="0">
                <a:ea typeface="Calibri" panose="020F0502020204030204" pitchFamily="34" charset="0"/>
                <a:cs typeface="Arial" panose="020B0604020202020204" pitchFamily="34" charset="0"/>
              </a:rPr>
              <a:t>In nenadoma si tako </a:t>
            </a:r>
            <a:r>
              <a:rPr lang="sl-SI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ž</a:t>
            </a:r>
            <a:r>
              <a:rPr lang="sl-SI" dirty="0" smtClean="0">
                <a:ea typeface="Calibri" panose="020F0502020204030204" pitchFamily="34" charset="0"/>
                <a:cs typeface="Arial" panose="020B0604020202020204" pitchFamily="34" charset="0"/>
              </a:rPr>
              <a:t>alosten.</a:t>
            </a:r>
            <a:br>
              <a:rPr lang="sl-SI" dirty="0" smtClean="0"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sl-SI" dirty="0" smtClean="0">
                <a:ea typeface="Calibri" panose="020F0502020204030204" pitchFamily="34" charset="0"/>
                <a:cs typeface="Arial" panose="020B0604020202020204" pitchFamily="34" charset="0"/>
              </a:rPr>
              <a:t>In sam.</a:t>
            </a:r>
            <a:endParaRPr lang="sl-SI" sz="1800" dirty="0" smtClean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spcAft>
                <a:spcPts val="0"/>
              </a:spcAft>
              <a:buNone/>
            </a:pPr>
            <a:r>
              <a:rPr lang="sl-SI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Neža Maurer</a:t>
            </a:r>
            <a:endParaRPr lang="sl-SI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9" name="Označba mesta vsebine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5799268" y="1180268"/>
            <a:ext cx="5857285" cy="4392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45565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1002"/>
    </mc:Choice>
    <mc:Fallback xmlns="">
      <p:transition spd="slow" advTm="21002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značba mesta vsebine 3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131309" y="1677592"/>
            <a:ext cx="4352925" cy="3264693"/>
          </a:xfrm>
        </p:spPr>
      </p:pic>
      <p:sp>
        <p:nvSpPr>
          <p:cNvPr id="5" name="PoljeZBesedilom 4"/>
          <p:cNvSpPr txBox="1"/>
          <p:nvPr/>
        </p:nvSpPr>
        <p:spPr>
          <a:xfrm>
            <a:off x="4206240" y="519211"/>
            <a:ext cx="7524205" cy="59862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2100" dirty="0"/>
              <a:t>Drevesa nas učijo </a:t>
            </a:r>
            <a:r>
              <a:rPr lang="sl-SI" sz="2100" dirty="0" smtClean="0"/>
              <a:t>pristnosti.</a:t>
            </a:r>
          </a:p>
          <a:p>
            <a:r>
              <a:rPr lang="sl-SI" sz="2100" dirty="0">
                <a:solidFill>
                  <a:srgbClr val="008000"/>
                </a:solidFill>
              </a:rPr>
              <a:t>Drevo nas uči, da moramo biti pozorni na stvari, ki nas </a:t>
            </a:r>
            <a:r>
              <a:rPr lang="sl-SI" sz="2100" dirty="0" smtClean="0">
                <a:solidFill>
                  <a:srgbClr val="008000"/>
                </a:solidFill>
              </a:rPr>
              <a:t>obkrožajo.</a:t>
            </a:r>
          </a:p>
          <a:p>
            <a:r>
              <a:rPr lang="sl-SI" sz="2100" dirty="0"/>
              <a:t>Drevesa nas učijo, kako ostali potrpežljivi in se pripraviti na vse, kar nas </a:t>
            </a:r>
            <a:r>
              <a:rPr lang="sl-SI" sz="2100" dirty="0" smtClean="0"/>
              <a:t>čaka.</a:t>
            </a:r>
          </a:p>
          <a:p>
            <a:r>
              <a:rPr lang="sl-SI" sz="2100" dirty="0" smtClean="0">
                <a:solidFill>
                  <a:srgbClr val="008000"/>
                </a:solidFill>
              </a:rPr>
              <a:t>Drevo </a:t>
            </a:r>
            <a:r>
              <a:rPr lang="sl-SI" sz="2100" dirty="0">
                <a:solidFill>
                  <a:srgbClr val="008000"/>
                </a:solidFill>
              </a:rPr>
              <a:t>nas uči, kako pomembno je, da smo del </a:t>
            </a:r>
            <a:r>
              <a:rPr lang="sl-SI" sz="2100" dirty="0" smtClean="0">
                <a:solidFill>
                  <a:srgbClr val="008000"/>
                </a:solidFill>
              </a:rPr>
              <a:t>skupnosti.</a:t>
            </a:r>
          </a:p>
          <a:p>
            <a:r>
              <a:rPr lang="sl-SI" sz="2100" dirty="0"/>
              <a:t>Poleg tega nas drevesa učijo, kako lahko uspevamo tudi, kadar smo </a:t>
            </a:r>
            <a:r>
              <a:rPr lang="sl-SI" sz="2100" dirty="0" smtClean="0"/>
              <a:t>sami.</a:t>
            </a:r>
            <a:endParaRPr lang="sl-SI" sz="2100" dirty="0"/>
          </a:p>
          <a:p>
            <a:r>
              <a:rPr lang="sl-SI" sz="2100" dirty="0">
                <a:solidFill>
                  <a:srgbClr val="008000"/>
                </a:solidFill>
              </a:rPr>
              <a:t>Drevo nas uči </a:t>
            </a:r>
            <a:r>
              <a:rPr lang="sl-SI" sz="2100" dirty="0" smtClean="0">
                <a:solidFill>
                  <a:srgbClr val="008000"/>
                </a:solidFill>
              </a:rPr>
              <a:t>skromnosti.</a:t>
            </a:r>
            <a:endParaRPr lang="sl-SI" sz="2100" dirty="0">
              <a:solidFill>
                <a:srgbClr val="008000"/>
              </a:solidFill>
            </a:endParaRPr>
          </a:p>
          <a:p>
            <a:r>
              <a:rPr lang="sl-SI" sz="2100" dirty="0"/>
              <a:t>Drevesa nas učijo, kako v času nevarnosti </a:t>
            </a:r>
            <a:r>
              <a:rPr lang="sl-SI" sz="2100" dirty="0" smtClean="0"/>
              <a:t>obstati.</a:t>
            </a:r>
          </a:p>
          <a:p>
            <a:r>
              <a:rPr lang="sl-SI" sz="2100" dirty="0">
                <a:solidFill>
                  <a:srgbClr val="008000"/>
                </a:solidFill>
              </a:rPr>
              <a:t>Drevo nas uči, kako vedno najti žarek </a:t>
            </a:r>
            <a:r>
              <a:rPr lang="sl-SI" sz="2100" dirty="0" smtClean="0">
                <a:solidFill>
                  <a:srgbClr val="008000"/>
                </a:solidFill>
              </a:rPr>
              <a:t>upanja.</a:t>
            </a:r>
            <a:endParaRPr lang="sl-SI" sz="2100" dirty="0">
              <a:solidFill>
                <a:srgbClr val="008000"/>
              </a:solidFill>
            </a:endParaRPr>
          </a:p>
          <a:p>
            <a:r>
              <a:rPr lang="sl-SI" sz="2100" dirty="0" smtClean="0"/>
              <a:t>Drevesa </a:t>
            </a:r>
            <a:r>
              <a:rPr lang="sl-SI" sz="2100" dirty="0"/>
              <a:t>nas učijo, da se lahko kdaj tudi zlomimo in </a:t>
            </a:r>
            <a:r>
              <a:rPr lang="sl-SI" sz="2100" dirty="0" smtClean="0"/>
              <a:t>popustimo.</a:t>
            </a:r>
            <a:endParaRPr lang="sl-SI" sz="2100" dirty="0"/>
          </a:p>
          <a:p>
            <a:r>
              <a:rPr lang="sl-SI" sz="2100" dirty="0">
                <a:solidFill>
                  <a:srgbClr val="008000"/>
                </a:solidFill>
              </a:rPr>
              <a:t>Drevo nas uči, da bomo z močnimi koreninami dosegli svoje </a:t>
            </a:r>
            <a:r>
              <a:rPr lang="sl-SI" sz="2100" dirty="0" smtClean="0">
                <a:solidFill>
                  <a:srgbClr val="008000"/>
                </a:solidFill>
              </a:rPr>
              <a:t>cilje.</a:t>
            </a:r>
            <a:endParaRPr lang="sl-SI" sz="2100" dirty="0">
              <a:solidFill>
                <a:srgbClr val="008000"/>
              </a:solidFill>
            </a:endParaRPr>
          </a:p>
          <a:p>
            <a:r>
              <a:rPr lang="sl-SI" sz="2100" dirty="0" smtClean="0"/>
              <a:t>Drevesa </a:t>
            </a:r>
            <a:r>
              <a:rPr lang="sl-SI" sz="2100" dirty="0"/>
              <a:t>nas učijo, da lahko tudi drugim nudimo zatočišče in </a:t>
            </a:r>
            <a:r>
              <a:rPr lang="sl-SI" sz="2100" dirty="0" smtClean="0"/>
              <a:t>oporo.</a:t>
            </a:r>
          </a:p>
          <a:p>
            <a:r>
              <a:rPr lang="sl-SI" sz="2400" b="1" spc="50" dirty="0">
                <a:ln w="9525" cmpd="sng">
                  <a:solidFill>
                    <a:sysClr val="windowText" lastClr="000000"/>
                  </a:solidFill>
                  <a:prstDash val="solid"/>
                </a:ln>
                <a:solidFill>
                  <a:srgbClr val="D60093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Uživajte v čudežnih drevesih in prisluhnite šumenju njihovega listja, pa boste lahko poiskali odgovor na stvari, ki vas težijo.</a:t>
            </a:r>
          </a:p>
          <a:p>
            <a:endParaRPr lang="sl-SI" sz="2000" dirty="0" smtClean="0"/>
          </a:p>
          <a:p>
            <a:r>
              <a:rPr lang="sl-SI" dirty="0"/>
              <a:t>Walt Whitman, ameriški pesnik in </a:t>
            </a:r>
            <a:r>
              <a:rPr lang="sl-SI" dirty="0" smtClean="0"/>
              <a:t>novinar</a:t>
            </a:r>
            <a:endParaRPr lang="sl-SI" sz="2000" dirty="0"/>
          </a:p>
        </p:txBody>
      </p:sp>
    </p:spTree>
    <p:extLst>
      <p:ext uri="{BB962C8B-B14F-4D97-AF65-F5344CB8AC3E}">
        <p14:creationId xmlns:p14="http://schemas.microsoft.com/office/powerpoint/2010/main" val="5702544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5622"/>
    </mc:Choice>
    <mc:Fallback xmlns="">
      <p:transition spd="slow" advTm="25622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avokotnik 3"/>
          <p:cNvSpPr/>
          <p:nvPr/>
        </p:nvSpPr>
        <p:spPr>
          <a:xfrm>
            <a:off x="1410789" y="1784329"/>
            <a:ext cx="4902926" cy="2842958"/>
          </a:xfrm>
          <a:prstGeom prst="rect">
            <a:avLst/>
          </a:prstGeom>
          <a:solidFill>
            <a:srgbClr val="99FFCC"/>
          </a:solidFill>
          <a:effectLst>
            <a:softEdge rad="127000"/>
          </a:effectLst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l-SI" sz="2400" dirty="0">
                <a:ea typeface="Calibri" panose="020F0502020204030204" pitchFamily="34" charset="0"/>
                <a:cs typeface="Times New Roman" panose="02020603050405020304" pitchFamily="18" charset="0"/>
              </a:rPr>
              <a:t>Drevesa v gozdu ponujajo roko v pomoč, a nas hkrati izzivajo, naj postanemo odgovornejši za lastni samorazvoj: »Pridi in srečaj se z nami, da se boš razvil naprej – a najprej se razvij, da se bomo lahko srečali.«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l-SI" dirty="0" smtClean="0">
                <a:effectLst/>
                <a:ea typeface="Times New Roman" panose="02020603050405020304" pitchFamily="18" charset="0"/>
              </a:rPr>
              <a:t>PATRICE BOUCHARDON: Zdravilna energija dreves</a:t>
            </a:r>
            <a:endParaRPr lang="sl-SI" dirty="0">
              <a:effectLst/>
              <a:ea typeface="Times New Roman" panose="02020603050405020304" pitchFamily="18" charset="0"/>
            </a:endParaRPr>
          </a:p>
        </p:txBody>
      </p:sp>
      <p:pic>
        <p:nvPicPr>
          <p:cNvPr id="5" name="Označba mesta vsebine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5910086" y="1194216"/>
            <a:ext cx="5567000" cy="4175249"/>
          </a:xfrm>
          <a:prstGeom prst="rect">
            <a:avLst/>
          </a:prstGeom>
        </p:spPr>
      </p:pic>
      <p:sp>
        <p:nvSpPr>
          <p:cNvPr id="2" name="Pravokotnik 1"/>
          <p:cNvSpPr/>
          <p:nvPr/>
        </p:nvSpPr>
        <p:spPr>
          <a:xfrm>
            <a:off x="618307" y="6065341"/>
            <a:ext cx="1067670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l-SI" dirty="0"/>
              <a:t>Viri: </a:t>
            </a:r>
            <a:r>
              <a:rPr lang="sl-SI" dirty="0">
                <a:hlinkClick r:id="rId3"/>
              </a:rPr>
              <a:t>http://www.zgs.si/delovna_podrocja/delo_z_javnostmi/mednarodni_dan_gozdov_21_marec/index.html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691569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6078"/>
    </mc:Choice>
    <mc:Fallback xmlns="">
      <p:transition spd="slow" advTm="16078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otnik 1"/>
          <p:cNvSpPr/>
          <p:nvPr/>
        </p:nvSpPr>
        <p:spPr>
          <a:xfrm>
            <a:off x="2647405" y="707367"/>
            <a:ext cx="8142515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sl-SI" sz="2800" b="1" dirty="0" smtClean="0">
                <a:ln w="12700">
                  <a:solidFill>
                    <a:schemeClr val="accent5"/>
                  </a:solidFill>
                  <a:prstDash val="solid"/>
                </a:ln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Gozd in potok oziroma reka </a:t>
            </a:r>
            <a:r>
              <a:rPr lang="sl-SI" sz="2800" b="1" dirty="0">
                <a:ln w="12700">
                  <a:solidFill>
                    <a:schemeClr val="accent5"/>
                  </a:solidFill>
                  <a:prstDash val="solid"/>
                </a:ln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živita v tesnem sožitju. </a:t>
            </a:r>
            <a:r>
              <a:rPr lang="sl-SI" sz="2800" dirty="0">
                <a:ea typeface="Calibri" panose="020F0502020204030204" pitchFamily="34" charset="0"/>
                <a:cs typeface="Times New Roman" panose="02020603050405020304" pitchFamily="18" charset="0"/>
              </a:rPr>
              <a:t>Ni naključje, da večino izvirov najdemo v gozdu. Gozd napaja reko z vodo, jo zalaga s hrano v obliki </a:t>
            </a:r>
            <a:r>
              <a:rPr lang="sl-SI" sz="2800" dirty="0" err="1">
                <a:ea typeface="Calibri" panose="020F0502020204030204" pitchFamily="34" charset="0"/>
                <a:cs typeface="Times New Roman" panose="02020603050405020304" pitchFamily="18" charset="0"/>
              </a:rPr>
              <a:t>opada</a:t>
            </a:r>
            <a:r>
              <a:rPr lang="sl-SI" sz="2800" dirty="0">
                <a:ea typeface="Calibri" panose="020F0502020204030204" pitchFamily="34" charset="0"/>
                <a:cs typeface="Times New Roman" panose="02020603050405020304" pitchFamily="18" charset="0"/>
              </a:rPr>
              <a:t> in oblikuje njeno strugo. Reka pa z rečnim življenjem, oddajanjem vlage in oblikovanjem posebnih rastišč krepi življenjski utrip gozda.</a:t>
            </a:r>
          </a:p>
          <a:p>
            <a:pPr algn="just">
              <a:spcAft>
                <a:spcPts val="0"/>
              </a:spcAft>
            </a:pPr>
            <a:r>
              <a:rPr lang="sl-SI" sz="2800" dirty="0"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algn="just">
              <a:spcAft>
                <a:spcPts val="0"/>
              </a:spcAft>
            </a:pPr>
            <a:r>
              <a:rPr lang="sl-SI" sz="2800" b="1" dirty="0" smtClean="0">
                <a:ln w="9525" cap="flat" cmpd="sng" algn="ctr">
                  <a:solidFill>
                    <a:srgbClr val="FFFFFF"/>
                  </a:solidFill>
                  <a:prstDash val="solid"/>
                  <a:round/>
                </a:ln>
                <a:solidFill>
                  <a:srgbClr val="0033CC"/>
                </a:solidFill>
                <a:effectLst>
                  <a:outerShdw blurRad="12700" dist="38100" dir="2700000" algn="tl">
                    <a:schemeClr val="accent5">
                      <a:lumMod val="60000"/>
                      <a:lumOff val="40000"/>
                    </a:schemeClr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</a:rPr>
              <a:t>Podzemna </a:t>
            </a:r>
            <a:r>
              <a:rPr lang="sl-SI" sz="2800" b="1" dirty="0">
                <a:ln w="9525" cap="flat" cmpd="sng" algn="ctr">
                  <a:solidFill>
                    <a:srgbClr val="FFFFFF"/>
                  </a:solidFill>
                  <a:prstDash val="solid"/>
                  <a:round/>
                </a:ln>
                <a:solidFill>
                  <a:srgbClr val="0033CC"/>
                </a:solidFill>
                <a:effectLst>
                  <a:outerShdw blurRad="12700" dist="38100" dir="2700000" algn="tl">
                    <a:schemeClr val="accent5">
                      <a:lumMod val="60000"/>
                      <a:lumOff val="40000"/>
                    </a:schemeClr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</a:rPr>
              <a:t>voda bo imela ključno vlogo pri prilagajanju na podnebne spremembe. Čeprav je ne vidimo, moramo podzemno vodo bolje spoznati in razumeti njeno neprecenljivo vlogo.</a:t>
            </a:r>
            <a:endParaRPr lang="sl-SI" sz="2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Slika 2" descr="C:\Users\učitelj\AppData\Local\Microsoft\Windows\INetCache\Content.Word\20190818_150504.jpg"/>
          <p:cNvPicPr/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 rot="5400000">
            <a:off x="-980395" y="2104709"/>
            <a:ext cx="4852035" cy="193484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Pravokotnik 3"/>
          <p:cNvSpPr/>
          <p:nvPr/>
        </p:nvSpPr>
        <p:spPr>
          <a:xfrm>
            <a:off x="478200" y="5796784"/>
            <a:ext cx="10494600" cy="46166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effectLst>
            <a:softEdge rad="127000"/>
          </a:effectLst>
        </p:spPr>
        <p:txBody>
          <a:bodyPr wrap="square">
            <a:spAutoFit/>
          </a:bodyPr>
          <a:lstStyle/>
          <a:p>
            <a:r>
              <a:rPr lang="sl-SI" sz="2400" dirty="0">
                <a:ea typeface="Times New Roman" panose="02020603050405020304" pitchFamily="18" charset="0"/>
              </a:rPr>
              <a:t>Podzemna voda, daleč od oči, pod površjem, je skrit zaklad, ki bogati naša življenja. </a:t>
            </a:r>
            <a:endParaRPr lang="sl-SI" sz="2400" dirty="0"/>
          </a:p>
        </p:txBody>
      </p:sp>
    </p:spTree>
    <p:extLst>
      <p:ext uri="{BB962C8B-B14F-4D97-AF65-F5344CB8AC3E}">
        <p14:creationId xmlns:p14="http://schemas.microsoft.com/office/powerpoint/2010/main" val="16638701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1296"/>
    </mc:Choice>
    <mc:Fallback xmlns="">
      <p:transition spd="slow" advTm="21296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229</TotalTime>
  <Words>697</Words>
  <Application>Microsoft Office PowerPoint</Application>
  <PresentationFormat>Širokozaslonsko</PresentationFormat>
  <Paragraphs>43</Paragraphs>
  <Slides>8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5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Chiller</vt:lpstr>
      <vt:lpstr>Times New Roman</vt:lpstr>
      <vt:lpstr>Officeova tema</vt:lpstr>
      <vt:lpstr>Mednarodni dan  gozdov 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</vt:vector>
  </TitlesOfParts>
  <Company>MIZS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Mednarodni dan gozdov 2022, 21. marec</dc:title>
  <dc:creator>učitelj</dc:creator>
  <cp:lastModifiedBy>Izidor Gabrijel</cp:lastModifiedBy>
  <cp:revision>24</cp:revision>
  <dcterms:created xsi:type="dcterms:W3CDTF">2022-03-17T18:57:31Z</dcterms:created>
  <dcterms:modified xsi:type="dcterms:W3CDTF">2022-03-21T05:53:18Z</dcterms:modified>
</cp:coreProperties>
</file>