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5" r:id="rId2"/>
    <p:sldId id="256" r:id="rId3"/>
    <p:sldId id="257" r:id="rId4"/>
    <p:sldId id="259" r:id="rId5"/>
    <p:sldId id="300" r:id="rId6"/>
    <p:sldId id="281" r:id="rId7"/>
    <p:sldId id="303" r:id="rId8"/>
    <p:sldId id="296" r:id="rId9"/>
    <p:sldId id="297" r:id="rId10"/>
    <p:sldId id="298" r:id="rId11"/>
    <p:sldId id="299" r:id="rId12"/>
    <p:sldId id="306" r:id="rId13"/>
    <p:sldId id="305" r:id="rId14"/>
    <p:sldId id="285" r:id="rId15"/>
    <p:sldId id="258" r:id="rId16"/>
    <p:sldId id="266" r:id="rId17"/>
    <p:sldId id="291" r:id="rId18"/>
    <p:sldId id="287" r:id="rId19"/>
    <p:sldId id="286" r:id="rId20"/>
    <p:sldId id="292" r:id="rId21"/>
    <p:sldId id="267" r:id="rId22"/>
    <p:sldId id="268" r:id="rId23"/>
    <p:sldId id="269" r:id="rId24"/>
    <p:sldId id="270" r:id="rId25"/>
    <p:sldId id="289" r:id="rId26"/>
    <p:sldId id="290" r:id="rId27"/>
    <p:sldId id="288" r:id="rId28"/>
    <p:sldId id="271" r:id="rId29"/>
    <p:sldId id="307" r:id="rId30"/>
    <p:sldId id="308" r:id="rId31"/>
    <p:sldId id="293" r:id="rId32"/>
    <p:sldId id="304" r:id="rId33"/>
    <p:sldId id="295" r:id="rId34"/>
    <p:sldId id="272" r:id="rId35"/>
    <p:sldId id="294" r:id="rId36"/>
    <p:sldId id="301" r:id="rId37"/>
    <p:sldId id="302" r:id="rId38"/>
    <p:sldId id="284" r:id="rId3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ja koren" initials="tk" lastIdx="4" clrIdx="0">
    <p:extLst>
      <p:ext uri="{19B8F6BF-5375-455C-9EA6-DF929625EA0E}">
        <p15:presenceInfo xmlns:p15="http://schemas.microsoft.com/office/powerpoint/2012/main" userId="29020245ae6b7f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19"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7T23:25:26.115" idx="2">
    <p:pos x="4891" y="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8T02:58:23.467" idx="4">
    <p:pos x="2153" y="23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64CD5-161C-4AAA-AD06-08244E5F0EF4}" type="datetimeFigureOut">
              <a:rPr lang="sl-SI" smtClean="0"/>
              <a:t>11. 05. 2020</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2F841-C6ED-40CA-9E4A-F05047F231B1}" type="slidenum">
              <a:rPr lang="sl-SI" smtClean="0"/>
              <a:t>‹#›</a:t>
            </a:fld>
            <a:endParaRPr lang="sl-SI"/>
          </a:p>
        </p:txBody>
      </p:sp>
    </p:spTree>
    <p:extLst>
      <p:ext uri="{BB962C8B-B14F-4D97-AF65-F5344CB8AC3E}">
        <p14:creationId xmlns:p14="http://schemas.microsoft.com/office/powerpoint/2010/main" val="262485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17A2F841-C6ED-40CA-9E4A-F05047F231B1}" type="slidenum">
              <a:rPr lang="sl-SI" smtClean="0"/>
              <a:t>30</a:t>
            </a:fld>
            <a:endParaRPr lang="sl-SI"/>
          </a:p>
        </p:txBody>
      </p:sp>
    </p:spTree>
    <p:extLst>
      <p:ext uri="{BB962C8B-B14F-4D97-AF65-F5344CB8AC3E}">
        <p14:creationId xmlns:p14="http://schemas.microsoft.com/office/powerpoint/2010/main" val="267389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54BA2C-813F-48A4-9F6D-A572FF7E862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A11AB554-A3D9-4762-9BE6-4FD9467F6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99E7878-1DE1-47DB-824F-96406C0CC036}"/>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1744E4CB-DA48-496A-BB96-E2B4A667925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979CCD9-3F6F-4DB8-BDCC-680BCFFF36B8}"/>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239140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526F5C-D25E-44EB-B3D3-F6C6B5D0734A}"/>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C4E9244-45CD-43F2-AEEA-679A146A44E0}"/>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C7CC188-109D-4EEB-B3A1-21005F31CA4D}"/>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A63CEA9C-66ED-4B79-A0CA-2963FD008F6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4DD5490-E8FB-4D94-B4E7-CFB62B85CC9C}"/>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148411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53CF91FF-E07F-4424-B870-258D8CA1590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D66DE6D-067F-41B2-B7A3-79D99B8BD68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305C605-7977-47AE-AFAE-DBE21BCEC13C}"/>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238301C7-CFAD-4920-BE6C-B5C0FAC22B3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3F27249-70E1-4858-85BD-DE98868AE4BD}"/>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294340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B30BD9-1F96-49C1-97A0-4A5020DC2E8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C6B3A66-0C3C-452E-AE56-10115F61A325}"/>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CB414DD-4559-490C-85EB-80CB3D4F7D52}"/>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BE91D36D-3615-43F1-9DCD-D3A8C2C466B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E9AA149-67AF-4494-BA3C-BC30F6138312}"/>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205478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79BB3D-E1D1-4865-8725-9966DF8DB1D1}"/>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F49ABC87-406C-451F-B4E3-F948743D0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C72B288-CF6C-448F-A528-3678150CD82F}"/>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59679818-0FD8-463C-9C3E-3F5C8654C35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5118885-9FDB-49C1-BE8B-AF842931B0B6}"/>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134329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37E21E-2FBF-4DF4-BF35-8DBAC5F4B11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6E07708-6463-4C10-B0BC-491B1C3695E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155CE021-3897-456C-8034-7A571E9D457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35CF495-0D25-42D6-9C78-2266BFEA7CD9}"/>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6" name="Označba mesta noge 5">
            <a:extLst>
              <a:ext uri="{FF2B5EF4-FFF2-40B4-BE49-F238E27FC236}">
                <a16:creationId xmlns:a16="http://schemas.microsoft.com/office/drawing/2014/main" id="{174696A0-F98A-4463-8C46-B8257DA5861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556FD38-ED68-4780-905A-95905D893219}"/>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170059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069FF3-6E84-4AAF-ABA9-EB34A7A91E3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2C4E664-2CF0-481D-A688-742549CBC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07A8FF21-A011-4E95-ACD2-23D6A1CFB83D}"/>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941D085-94AD-408B-913B-97007445C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26B10BFC-09D6-402A-91B3-C71032CDC3A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24D974C-C4E5-4E57-A868-2193C5A8CDE2}"/>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8" name="Označba mesta noge 7">
            <a:extLst>
              <a:ext uri="{FF2B5EF4-FFF2-40B4-BE49-F238E27FC236}">
                <a16:creationId xmlns:a16="http://schemas.microsoft.com/office/drawing/2014/main" id="{EF312CED-4A22-4707-8278-DD42DED39CA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63A3D80-037D-4D4B-B99E-6463C4C8D79A}"/>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123019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8CF61C-FBE9-4B91-808A-DA5D4EF114FD}"/>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071C6ED2-385A-47A0-B36A-B293F0C40899}"/>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4" name="Označba mesta noge 3">
            <a:extLst>
              <a:ext uri="{FF2B5EF4-FFF2-40B4-BE49-F238E27FC236}">
                <a16:creationId xmlns:a16="http://schemas.microsoft.com/office/drawing/2014/main" id="{4C236F3B-AAAD-4ADE-9F70-56D7B96FD381}"/>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C73E7A26-9339-486F-A644-4F891B26F9CE}"/>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34902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25034BF-1C32-401B-84FA-76F4B794EBCB}"/>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3" name="Označba mesta noge 2">
            <a:extLst>
              <a:ext uri="{FF2B5EF4-FFF2-40B4-BE49-F238E27FC236}">
                <a16:creationId xmlns:a16="http://schemas.microsoft.com/office/drawing/2014/main" id="{95110AD2-E560-41DF-8053-AE0DE097A613}"/>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CD23ED5-CC2B-4D45-B59A-B98893171C13}"/>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45030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3EFD65-937F-43A6-87E0-8EB9CE7F1D3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29013CC5-E849-49F8-A6F8-255922075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7AE4BE13-8884-4C49-8861-8D49A36CD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0A8C629-8ACA-4070-9952-96BDFBDB2FA0}"/>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6" name="Označba mesta noge 5">
            <a:extLst>
              <a:ext uri="{FF2B5EF4-FFF2-40B4-BE49-F238E27FC236}">
                <a16:creationId xmlns:a16="http://schemas.microsoft.com/office/drawing/2014/main" id="{03C9E025-CA43-4F12-8D97-1DDBC152ED7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3CD12DC-17F9-4A75-827A-69F6ABC6D492}"/>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30010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D309DA-6EC6-410C-B599-E57C3CC54ED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952E183-A3C9-4F56-94D4-3777ADD38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A8C024F-B917-473D-B4D9-3100CEA01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371032C-37A8-45FC-AB25-2E8A423710F7}"/>
              </a:ext>
            </a:extLst>
          </p:cNvPr>
          <p:cNvSpPr>
            <a:spLocks noGrp="1"/>
          </p:cNvSpPr>
          <p:nvPr>
            <p:ph type="dt" sz="half" idx="10"/>
          </p:nvPr>
        </p:nvSpPr>
        <p:spPr/>
        <p:txBody>
          <a:bodyPr/>
          <a:lstStyle/>
          <a:p>
            <a:fld id="{847760F9-EB72-4498-AE14-F0DE5620E312}" type="datetimeFigureOut">
              <a:rPr lang="sl-SI" smtClean="0"/>
              <a:t>11. 05. 2020</a:t>
            </a:fld>
            <a:endParaRPr lang="sl-SI"/>
          </a:p>
        </p:txBody>
      </p:sp>
      <p:sp>
        <p:nvSpPr>
          <p:cNvPr id="6" name="Označba mesta noge 5">
            <a:extLst>
              <a:ext uri="{FF2B5EF4-FFF2-40B4-BE49-F238E27FC236}">
                <a16:creationId xmlns:a16="http://schemas.microsoft.com/office/drawing/2014/main" id="{305CB195-71D0-4DFB-B55F-C08DF273AE0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8232147-3243-4E71-91FC-78162DB5AB9B}"/>
              </a:ext>
            </a:extLst>
          </p:cNvPr>
          <p:cNvSpPr>
            <a:spLocks noGrp="1"/>
          </p:cNvSpPr>
          <p:nvPr>
            <p:ph type="sldNum" sz="quarter" idx="12"/>
          </p:nvPr>
        </p:nvSpPr>
        <p:spPr/>
        <p:txBody>
          <a:bodyPr/>
          <a:lstStyle/>
          <a:p>
            <a:fld id="{B97DA14B-B46E-4B83-9055-584611B67BD7}" type="slidenum">
              <a:rPr lang="sl-SI" smtClean="0"/>
              <a:t>‹#›</a:t>
            </a:fld>
            <a:endParaRPr lang="sl-SI"/>
          </a:p>
        </p:txBody>
      </p:sp>
    </p:spTree>
    <p:extLst>
      <p:ext uri="{BB962C8B-B14F-4D97-AF65-F5344CB8AC3E}">
        <p14:creationId xmlns:p14="http://schemas.microsoft.com/office/powerpoint/2010/main" val="54472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FAF4FD2-14E6-4D5A-B252-3F8E28B43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D5BDE59-025A-4A09-B58A-DA22029D8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5F4FCC9-0A21-4A78-99AE-B0C665B1C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760F9-EB72-4498-AE14-F0DE5620E312}" type="datetimeFigureOut">
              <a:rPr lang="sl-SI" smtClean="0"/>
              <a:t>11. 05. 2020</a:t>
            </a:fld>
            <a:endParaRPr lang="sl-SI"/>
          </a:p>
        </p:txBody>
      </p:sp>
      <p:sp>
        <p:nvSpPr>
          <p:cNvPr id="5" name="Označba mesta noge 4">
            <a:extLst>
              <a:ext uri="{FF2B5EF4-FFF2-40B4-BE49-F238E27FC236}">
                <a16:creationId xmlns:a16="http://schemas.microsoft.com/office/drawing/2014/main" id="{AE0E250B-6152-41FC-8AF9-AF90814FB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4ECD15EB-2DC1-441C-A9DD-2FD7F508B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DA14B-B46E-4B83-9055-584611B67BD7}" type="slidenum">
              <a:rPr lang="sl-SI" smtClean="0"/>
              <a:t>‹#›</a:t>
            </a:fld>
            <a:endParaRPr lang="sl-SI"/>
          </a:p>
        </p:txBody>
      </p:sp>
    </p:spTree>
    <p:extLst>
      <p:ext uri="{BB962C8B-B14F-4D97-AF65-F5344CB8AC3E}">
        <p14:creationId xmlns:p14="http://schemas.microsoft.com/office/powerpoint/2010/main" val="215937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microsoft.com/office/2007/relationships/hdphoto" Target="../media/hdphoto1.wdp"/><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5.xml"/><Relationship Id="rId5" Type="http://schemas.openxmlformats.org/officeDocument/2006/relationships/image" Target="../media/image78.jpe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5.xml"/><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 Id="rId4"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5.xml"/><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5.xml"/><Relationship Id="rId6" Type="http://schemas.openxmlformats.org/officeDocument/2006/relationships/image" Target="../media/image95.jpeg"/><Relationship Id="rId5" Type="http://schemas.openxmlformats.org/officeDocument/2006/relationships/image" Target="../media/image94.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5.xml"/><Relationship Id="rId4" Type="http://schemas.openxmlformats.org/officeDocument/2006/relationships/image" Target="../media/image102.jpeg"/></Relationships>
</file>

<file path=ppt/slides/_rels/slide3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5.xml"/><Relationship Id="rId4" Type="http://schemas.openxmlformats.org/officeDocument/2006/relationships/image" Target="../media/image105.jpeg"/></Relationships>
</file>

<file path=ppt/slides/_rels/slide3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10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FF4775-B57E-4986-8548-7D43D58CD6BD}"/>
              </a:ext>
            </a:extLst>
          </p:cNvPr>
          <p:cNvSpPr>
            <a:spLocks noGrp="1"/>
          </p:cNvSpPr>
          <p:nvPr>
            <p:ph type="title"/>
          </p:nvPr>
        </p:nvSpPr>
        <p:spPr>
          <a:xfrm>
            <a:off x="3274828" y="365126"/>
            <a:ext cx="5092995" cy="3063874"/>
          </a:xfrm>
        </p:spPr>
        <p:txBody>
          <a:bodyPr>
            <a:normAutofit fontScale="90000"/>
          </a:bodyPr>
          <a:lstStyle/>
          <a:p>
            <a:pPr algn="ctr"/>
            <a:r>
              <a:rPr lang="sl-SI" sz="5400" dirty="0">
                <a:solidFill>
                  <a:srgbClr val="FF0000"/>
                </a:solidFill>
                <a:effectLst>
                  <a:outerShdw blurRad="38100" dist="38100" dir="2700000" algn="tl">
                    <a:srgbClr val="000000">
                      <a:alpha val="43137"/>
                    </a:srgbClr>
                  </a:outerShdw>
                </a:effectLst>
                <a:latin typeface="A DAY WITHOUT SUN" panose="02000506000000020004" pitchFamily="2" charset="0"/>
              </a:rPr>
              <a:t>UTRINKI IZOBRAŽEVANJA</a:t>
            </a:r>
            <a:br>
              <a:rPr lang="sl-SI" sz="5400" dirty="0">
                <a:solidFill>
                  <a:srgbClr val="FF0000"/>
                </a:solidFill>
                <a:effectLst>
                  <a:outerShdw blurRad="38100" dist="38100" dir="2700000" algn="tl">
                    <a:srgbClr val="000000">
                      <a:alpha val="43137"/>
                    </a:srgbClr>
                  </a:outerShdw>
                </a:effectLst>
                <a:latin typeface="A DAY WITHOUT SUN" panose="02000506000000020004" pitchFamily="2" charset="0"/>
              </a:rPr>
            </a:br>
            <a:r>
              <a:rPr lang="sl-SI" sz="5400" dirty="0">
                <a:solidFill>
                  <a:srgbClr val="FF0000"/>
                </a:solidFill>
                <a:effectLst>
                  <a:outerShdw blurRad="38100" dist="38100" dir="2700000" algn="tl">
                    <a:srgbClr val="000000">
                      <a:alpha val="43137"/>
                    </a:srgbClr>
                  </a:outerShdw>
                </a:effectLst>
                <a:latin typeface="A DAY WITHOUT SUN" panose="02000506000000020004" pitchFamily="2" charset="0"/>
              </a:rPr>
              <a:t> NA DALJAVO UČENCEV 4. A RAZREDA</a:t>
            </a:r>
          </a:p>
        </p:txBody>
      </p:sp>
      <p:pic>
        <p:nvPicPr>
          <p:cNvPr id="8" name="Content Placeholder 7">
            <a:extLst>
              <a:ext uri="{FF2B5EF4-FFF2-40B4-BE49-F238E27FC236}">
                <a16:creationId xmlns:a16="http://schemas.microsoft.com/office/drawing/2014/main" id="{218E1CED-2873-4241-90FE-F5B1EE3DE4A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68163" y="3546389"/>
            <a:ext cx="3106324"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5182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82FEC-8484-4F1B-A1A1-208A2FE57C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273475" y="1345131"/>
            <a:ext cx="5662702" cy="38744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CB070B5-0348-4D09-90F7-9CE4298F3E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87915" y="1210551"/>
            <a:ext cx="4778043" cy="3518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D6A42DF9-42A3-47B7-A316-675897D205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13822" y="580766"/>
            <a:ext cx="3536308" cy="5276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960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3D7D2-A4D1-4F38-81E5-256A67206A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15876">
            <a:off x="7196676" y="575880"/>
            <a:ext cx="4653541" cy="35976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AutoShape 2" descr="Image">
            <a:extLst>
              <a:ext uri="{FF2B5EF4-FFF2-40B4-BE49-F238E27FC236}">
                <a16:creationId xmlns:a16="http://schemas.microsoft.com/office/drawing/2014/main" id="{7E979499-DAB1-42D9-B721-2A23FBA1D9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 name="Picture 4">
            <a:extLst>
              <a:ext uri="{FF2B5EF4-FFF2-40B4-BE49-F238E27FC236}">
                <a16:creationId xmlns:a16="http://schemas.microsoft.com/office/drawing/2014/main" id="{4D1A7C1A-AA35-4076-A0D0-D4F464082B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950"/>
          <a:stretch/>
        </p:blipFill>
        <p:spPr>
          <a:xfrm rot="5400000">
            <a:off x="-1061334" y="1451116"/>
            <a:ext cx="6205568" cy="36509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1">
            <a:extLst>
              <a:ext uri="{FF2B5EF4-FFF2-40B4-BE49-F238E27FC236}">
                <a16:creationId xmlns:a16="http://schemas.microsoft.com/office/drawing/2014/main" id="{FC3C49F1-BF11-40E9-BE7A-F86930164F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3701903" y="1615997"/>
            <a:ext cx="3604438" cy="46251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AutoShape 2">
            <a:extLst>
              <a:ext uri="{FF2B5EF4-FFF2-40B4-BE49-F238E27FC236}">
                <a16:creationId xmlns:a16="http://schemas.microsoft.com/office/drawing/2014/main" id="{5E49765F-415B-4978-B299-214A59A29D6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207234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64DA21B-8DFC-414E-BE9B-D60735C3CA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 name="Picture 2">
            <a:extLst>
              <a:ext uri="{FF2B5EF4-FFF2-40B4-BE49-F238E27FC236}">
                <a16:creationId xmlns:a16="http://schemas.microsoft.com/office/drawing/2014/main" id="{D04818B1-D1BA-44A2-A88D-4319A3EEA3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25" y="1508673"/>
            <a:ext cx="6353227" cy="3573690"/>
          </a:xfrm>
          <a:prstGeom prst="rect">
            <a:avLst/>
          </a:prstGeom>
          <a:ln>
            <a:noFill/>
          </a:ln>
          <a:effectLst>
            <a:softEdge rad="112500"/>
          </a:effectLst>
        </p:spPr>
      </p:pic>
      <p:sp>
        <p:nvSpPr>
          <p:cNvPr id="4" name="TextBox 3">
            <a:extLst>
              <a:ext uri="{FF2B5EF4-FFF2-40B4-BE49-F238E27FC236}">
                <a16:creationId xmlns:a16="http://schemas.microsoft.com/office/drawing/2014/main" id="{AF67811F-E885-4087-AC36-04D0AC86EE90}"/>
              </a:ext>
            </a:extLst>
          </p:cNvPr>
          <p:cNvSpPr txBox="1"/>
          <p:nvPr/>
        </p:nvSpPr>
        <p:spPr>
          <a:xfrm>
            <a:off x="584791" y="140169"/>
            <a:ext cx="2815194" cy="1200329"/>
          </a:xfrm>
          <a:prstGeom prst="rect">
            <a:avLst/>
          </a:prstGeom>
          <a:noFill/>
        </p:spPr>
        <p:txBody>
          <a:bodyPr wrap="none" rtlCol="0">
            <a:spAutoFit/>
          </a:bodyPr>
          <a:lstStyle/>
          <a:p>
            <a:r>
              <a:rPr lang="sl-SI" sz="7200" dirty="0">
                <a:solidFill>
                  <a:srgbClr val="FF0000"/>
                </a:solidFill>
                <a:effectLst>
                  <a:outerShdw blurRad="38100" dist="38100" dir="2700000" algn="tl">
                    <a:srgbClr val="000000">
                      <a:alpha val="43137"/>
                    </a:srgbClr>
                  </a:outerShdw>
                </a:effectLst>
              </a:rPr>
              <a:t>PREJ ...</a:t>
            </a:r>
          </a:p>
        </p:txBody>
      </p:sp>
      <p:sp>
        <p:nvSpPr>
          <p:cNvPr id="5" name="TextBox 4">
            <a:extLst>
              <a:ext uri="{FF2B5EF4-FFF2-40B4-BE49-F238E27FC236}">
                <a16:creationId xmlns:a16="http://schemas.microsoft.com/office/drawing/2014/main" id="{415AD4F8-031C-4D34-AF30-F9065784881A}"/>
              </a:ext>
            </a:extLst>
          </p:cNvPr>
          <p:cNvSpPr txBox="1"/>
          <p:nvPr/>
        </p:nvSpPr>
        <p:spPr>
          <a:xfrm>
            <a:off x="6634716" y="523787"/>
            <a:ext cx="2424959" cy="769441"/>
          </a:xfrm>
          <a:prstGeom prst="rect">
            <a:avLst/>
          </a:prstGeom>
          <a:noFill/>
        </p:spPr>
        <p:txBody>
          <a:bodyPr wrap="none" rtlCol="0">
            <a:spAutoFit/>
          </a:bodyPr>
          <a:lstStyle/>
          <a:p>
            <a:r>
              <a:rPr lang="sl-SI" sz="4400" dirty="0">
                <a:solidFill>
                  <a:srgbClr val="FF0000"/>
                </a:solidFill>
                <a:effectLst>
                  <a:outerShdw blurRad="38100" dist="38100" dir="2700000" algn="tl">
                    <a:srgbClr val="000000">
                      <a:alpha val="43137"/>
                    </a:srgbClr>
                  </a:outerShdw>
                </a:effectLst>
              </a:rPr>
              <a:t>POTEM ...</a:t>
            </a:r>
          </a:p>
        </p:txBody>
      </p:sp>
      <p:pic>
        <p:nvPicPr>
          <p:cNvPr id="7" name="Picture 6">
            <a:extLst>
              <a:ext uri="{FF2B5EF4-FFF2-40B4-BE49-F238E27FC236}">
                <a16:creationId xmlns:a16="http://schemas.microsoft.com/office/drawing/2014/main" id="{907C2C5E-B574-441F-8C4E-8EC1D2FF7C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712858" y="1305716"/>
            <a:ext cx="5139560" cy="5209123"/>
          </a:xfrm>
          <a:prstGeom prst="rect">
            <a:avLst/>
          </a:prstGeom>
          <a:ln>
            <a:noFill/>
          </a:ln>
          <a:effectLst>
            <a:softEdge rad="112500"/>
          </a:effectLst>
        </p:spPr>
      </p:pic>
    </p:spTree>
    <p:extLst>
      <p:ext uri="{BB962C8B-B14F-4D97-AF65-F5344CB8AC3E}">
        <p14:creationId xmlns:p14="http://schemas.microsoft.com/office/powerpoint/2010/main" val="36332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C94B7-0CC4-47A9-A932-1E96C24A5B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71083">
            <a:off x="6230677" y="30794"/>
            <a:ext cx="5134402" cy="6853409"/>
          </a:xfrm>
          <a:prstGeom prst="ellipse">
            <a:avLst/>
          </a:prstGeom>
          <a:ln>
            <a:noFill/>
          </a:ln>
          <a:effectLst>
            <a:softEdge rad="112500"/>
          </a:effectLst>
        </p:spPr>
      </p:pic>
      <p:pic>
        <p:nvPicPr>
          <p:cNvPr id="4" name="Picture 3">
            <a:extLst>
              <a:ext uri="{FF2B5EF4-FFF2-40B4-BE49-F238E27FC236}">
                <a16:creationId xmlns:a16="http://schemas.microsoft.com/office/drawing/2014/main" id="{CDDB3652-1270-4D56-9610-902D0D9916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09112" y="1186239"/>
            <a:ext cx="6321450" cy="4542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2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jeZBesedilom 15"/>
          <p:cNvSpPr txBox="1"/>
          <p:nvPr/>
        </p:nvSpPr>
        <p:spPr>
          <a:xfrm>
            <a:off x="-264679" y="26294"/>
            <a:ext cx="12192000" cy="7017306"/>
          </a:xfrm>
          <a:prstGeom prst="rect">
            <a:avLst/>
          </a:prstGeom>
          <a:solidFill>
            <a:schemeClr val="accent4">
              <a:lumMod val="60000"/>
              <a:lumOff val="40000"/>
            </a:schemeClr>
          </a:solidFill>
        </p:spPr>
        <p:txBody>
          <a:bodyPr wrap="square" rtlCol="0">
            <a:spAutoFit/>
          </a:bodyPr>
          <a:lstStyle/>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en-US" dirty="0"/>
          </a:p>
        </p:txBody>
      </p:sp>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88" y="93714"/>
            <a:ext cx="2771447" cy="3695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Slika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208347" y="188308"/>
            <a:ext cx="2125579" cy="2834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Slika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4464" y="618366"/>
            <a:ext cx="3586756" cy="2480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Slika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1711" y="3948838"/>
            <a:ext cx="2636863" cy="2882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00238" y="3692622"/>
            <a:ext cx="2840982" cy="2127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46418" y="3473205"/>
            <a:ext cx="2316218" cy="3088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PoljeZBesedilom 7"/>
          <p:cNvSpPr txBox="1"/>
          <p:nvPr/>
        </p:nvSpPr>
        <p:spPr>
          <a:xfrm>
            <a:off x="8914137" y="42954"/>
            <a:ext cx="3013184" cy="584775"/>
          </a:xfrm>
          <a:prstGeom prst="rect">
            <a:avLst/>
          </a:prstGeom>
          <a:noFill/>
        </p:spPr>
        <p:txBody>
          <a:bodyPr wrap="square" rtlCol="0">
            <a:spAutoFit/>
          </a:bodyPr>
          <a:lstStyle/>
          <a:p>
            <a:pPr algn="ctr"/>
            <a:r>
              <a:rPr lang="sl-SI" sz="1600" dirty="0"/>
              <a:t>Pomagal sem pri urejanju zastirke</a:t>
            </a:r>
          </a:p>
          <a:p>
            <a:pPr algn="ctr"/>
            <a:r>
              <a:rPr lang="sl-SI" sz="1600" dirty="0"/>
              <a:t> za borovnice.</a:t>
            </a:r>
            <a:endParaRPr lang="en-US" sz="1600" dirty="0"/>
          </a:p>
        </p:txBody>
      </p:sp>
      <p:sp>
        <p:nvSpPr>
          <p:cNvPr id="9" name="PoljeZBesedilom 8"/>
          <p:cNvSpPr txBox="1"/>
          <p:nvPr/>
        </p:nvSpPr>
        <p:spPr>
          <a:xfrm>
            <a:off x="2923611" y="618366"/>
            <a:ext cx="1378476" cy="646331"/>
          </a:xfrm>
          <a:prstGeom prst="rect">
            <a:avLst/>
          </a:prstGeom>
          <a:noFill/>
        </p:spPr>
        <p:txBody>
          <a:bodyPr wrap="square" rtlCol="0">
            <a:spAutoFit/>
          </a:bodyPr>
          <a:lstStyle/>
          <a:p>
            <a:pPr algn="ctr"/>
            <a:r>
              <a:rPr lang="sl-SI" sz="1200" dirty="0"/>
              <a:t>Na ograjo svoje sobe sem pripel metuljčka…</a:t>
            </a:r>
            <a:endParaRPr lang="en-US" sz="1200" dirty="0"/>
          </a:p>
        </p:txBody>
      </p:sp>
      <p:sp>
        <p:nvSpPr>
          <p:cNvPr id="10" name="PoljeZBesedilom 9"/>
          <p:cNvSpPr txBox="1"/>
          <p:nvPr/>
        </p:nvSpPr>
        <p:spPr>
          <a:xfrm>
            <a:off x="2717064" y="2080207"/>
            <a:ext cx="1329838" cy="1200329"/>
          </a:xfrm>
          <a:prstGeom prst="rect">
            <a:avLst/>
          </a:prstGeom>
          <a:noFill/>
        </p:spPr>
        <p:txBody>
          <a:bodyPr wrap="square" rtlCol="0">
            <a:spAutoFit/>
          </a:bodyPr>
          <a:lstStyle/>
          <a:p>
            <a:pPr algn="ctr"/>
            <a:r>
              <a:rPr lang="sl-SI" sz="1200" dirty="0"/>
              <a:t>V gozdu sva z atijem nabrala gozdno zemljo – potrebovali jo bomo doma, pri urejanju gredic… </a:t>
            </a:r>
            <a:endParaRPr lang="en-US" sz="1200" dirty="0"/>
          </a:p>
        </p:txBody>
      </p:sp>
      <p:sp>
        <p:nvSpPr>
          <p:cNvPr id="11" name="PoljeZBesedilom 10"/>
          <p:cNvSpPr txBox="1"/>
          <p:nvPr/>
        </p:nvSpPr>
        <p:spPr>
          <a:xfrm>
            <a:off x="92195" y="4756466"/>
            <a:ext cx="753621" cy="738664"/>
          </a:xfrm>
          <a:prstGeom prst="rect">
            <a:avLst/>
          </a:prstGeom>
          <a:noFill/>
        </p:spPr>
        <p:txBody>
          <a:bodyPr wrap="square" rtlCol="0">
            <a:spAutoFit/>
          </a:bodyPr>
          <a:lstStyle/>
          <a:p>
            <a:r>
              <a:rPr lang="sl-SI" sz="1400" dirty="0"/>
              <a:t>Sejal sem grah…</a:t>
            </a:r>
            <a:endParaRPr lang="en-US" sz="1400" dirty="0"/>
          </a:p>
        </p:txBody>
      </p:sp>
      <p:pic>
        <p:nvPicPr>
          <p:cNvPr id="12" name="Slika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38109" y="3251190"/>
            <a:ext cx="2274041" cy="2728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PoljeZBesedilom 12"/>
          <p:cNvSpPr txBox="1"/>
          <p:nvPr/>
        </p:nvSpPr>
        <p:spPr>
          <a:xfrm>
            <a:off x="6231406" y="618366"/>
            <a:ext cx="2125578" cy="2215991"/>
          </a:xfrm>
          <a:prstGeom prst="rect">
            <a:avLst/>
          </a:prstGeom>
          <a:noFill/>
        </p:spPr>
        <p:txBody>
          <a:bodyPr wrap="square" rtlCol="0">
            <a:spAutoFit/>
          </a:bodyPr>
          <a:lstStyle/>
          <a:p>
            <a:pPr algn="ctr"/>
            <a:r>
              <a:rPr lang="sl-SI" sz="2400" b="1" dirty="0">
                <a:solidFill>
                  <a:srgbClr val="0070C0"/>
                </a:solidFill>
              </a:rPr>
              <a:t>DNEVI DEJAVNOSTI…</a:t>
            </a:r>
            <a:endParaRPr lang="sl-SI" dirty="0">
              <a:solidFill>
                <a:srgbClr val="0070C0"/>
              </a:solidFill>
            </a:endParaRPr>
          </a:p>
          <a:p>
            <a:pPr algn="ctr"/>
            <a:r>
              <a:rPr lang="sl-SI" b="1" dirty="0">
                <a:solidFill>
                  <a:srgbClr val="0070C0"/>
                </a:solidFill>
              </a:rPr>
              <a:t>PO ŠOLSKIH OBVEZNOSTIH, SODELUJEM PRI RAZLIČNIH OPRAVILIH…</a:t>
            </a:r>
            <a:endParaRPr lang="en-US" b="1" dirty="0">
              <a:solidFill>
                <a:srgbClr val="0070C0"/>
              </a:solidFill>
            </a:endParaRPr>
          </a:p>
        </p:txBody>
      </p:sp>
      <p:sp>
        <p:nvSpPr>
          <p:cNvPr id="14" name="PoljeZBesedilom 13"/>
          <p:cNvSpPr txBox="1"/>
          <p:nvPr/>
        </p:nvSpPr>
        <p:spPr>
          <a:xfrm>
            <a:off x="3592248" y="6057960"/>
            <a:ext cx="2785270" cy="707886"/>
          </a:xfrm>
          <a:prstGeom prst="rect">
            <a:avLst/>
          </a:prstGeom>
          <a:noFill/>
        </p:spPr>
        <p:txBody>
          <a:bodyPr wrap="square" rtlCol="0">
            <a:spAutoFit/>
          </a:bodyPr>
          <a:lstStyle/>
          <a:p>
            <a:pPr algn="ctr"/>
            <a:r>
              <a:rPr lang="sl-SI" sz="1200" dirty="0"/>
              <a:t>Odpravili smo se na „celodnevni izlet“ – na pohod po Lavričevi poti, prehodil sem 19 km </a:t>
            </a:r>
            <a:r>
              <a:rPr lang="sl-SI" sz="1600" dirty="0">
                <a:sym typeface="Wingdings" panose="05000000000000000000" pitchFamily="2" charset="2"/>
              </a:rPr>
              <a:t></a:t>
            </a:r>
            <a:endParaRPr lang="en-US" sz="1600" dirty="0"/>
          </a:p>
        </p:txBody>
      </p:sp>
      <p:sp>
        <p:nvSpPr>
          <p:cNvPr id="15" name="PoljeZBesedilom 14"/>
          <p:cNvSpPr txBox="1"/>
          <p:nvPr/>
        </p:nvSpPr>
        <p:spPr>
          <a:xfrm>
            <a:off x="9091448" y="5915165"/>
            <a:ext cx="2749772" cy="646331"/>
          </a:xfrm>
          <a:prstGeom prst="rect">
            <a:avLst/>
          </a:prstGeom>
          <a:noFill/>
        </p:spPr>
        <p:txBody>
          <a:bodyPr wrap="square" rtlCol="0">
            <a:spAutoFit/>
          </a:bodyPr>
          <a:lstStyle/>
          <a:p>
            <a:pPr algn="ctr"/>
            <a:r>
              <a:rPr lang="sl-SI" sz="1200" dirty="0"/>
              <a:t>Z bratom sva spekla okusne borovničeve kolačke, v katere sva skrila tudi malo </a:t>
            </a:r>
            <a:r>
              <a:rPr lang="sl-SI" sz="1200" dirty="0" err="1"/>
              <a:t>nutele</a:t>
            </a:r>
            <a:r>
              <a:rPr lang="sl-SI" sz="1200" dirty="0"/>
              <a:t>. </a:t>
            </a:r>
            <a:endParaRPr lang="en-US" sz="1200" dirty="0"/>
          </a:p>
        </p:txBody>
      </p:sp>
    </p:spTree>
    <p:extLst>
      <p:ext uri="{BB962C8B-B14F-4D97-AF65-F5344CB8AC3E}">
        <p14:creationId xmlns:p14="http://schemas.microsoft.com/office/powerpoint/2010/main" val="35036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D245AE-56D7-4CF8-A683-2DE8313D6D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988" y="86656"/>
            <a:ext cx="7797979" cy="6348104"/>
          </a:xfrm>
          <a:prstGeom prst="rect">
            <a:avLst/>
          </a:prstGeom>
        </p:spPr>
      </p:pic>
      <p:sp>
        <p:nvSpPr>
          <p:cNvPr id="5" name="TextBox 4">
            <a:extLst>
              <a:ext uri="{FF2B5EF4-FFF2-40B4-BE49-F238E27FC236}">
                <a16:creationId xmlns:a16="http://schemas.microsoft.com/office/drawing/2014/main" id="{476591E2-6B9F-4F10-812A-0C0D3F06925E}"/>
              </a:ext>
            </a:extLst>
          </p:cNvPr>
          <p:cNvSpPr txBox="1"/>
          <p:nvPr/>
        </p:nvSpPr>
        <p:spPr>
          <a:xfrm rot="20404577">
            <a:off x="3779155" y="3971332"/>
            <a:ext cx="4251321" cy="1569660"/>
          </a:xfrm>
          <a:prstGeom prst="rect">
            <a:avLst/>
          </a:prstGeom>
          <a:noFill/>
        </p:spPr>
        <p:txBody>
          <a:bodyPr wrap="square" rtlCol="0">
            <a:spAutoFit/>
          </a:bodyPr>
          <a:lstStyle/>
          <a:p>
            <a:r>
              <a:rPr lang="sl-SI" sz="4800" dirty="0">
                <a:solidFill>
                  <a:srgbClr val="FFFF00"/>
                </a:solidFill>
              </a:rPr>
              <a:t>... nastale so rime ...</a:t>
            </a:r>
          </a:p>
        </p:txBody>
      </p:sp>
      <p:pic>
        <p:nvPicPr>
          <p:cNvPr id="8" name="Picture 7">
            <a:extLst>
              <a:ext uri="{FF2B5EF4-FFF2-40B4-BE49-F238E27FC236}">
                <a16:creationId xmlns:a16="http://schemas.microsoft.com/office/drawing/2014/main" id="{9D043AD2-9C4A-4795-B689-1CC37D4D0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618541" y="742772"/>
            <a:ext cx="3511066" cy="22192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C070E448-E65F-4BD2-A2D3-6605277396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2691" y="4457611"/>
            <a:ext cx="3064415" cy="2287815"/>
          </a:xfrm>
          <a:prstGeom prst="rect">
            <a:avLst/>
          </a:prstGeom>
          <a:ln>
            <a:noFill/>
          </a:ln>
          <a:effectLst>
            <a:softEdge rad="112500"/>
          </a:effectLst>
        </p:spPr>
      </p:pic>
      <p:pic>
        <p:nvPicPr>
          <p:cNvPr id="12" name="Picture 11">
            <a:extLst>
              <a:ext uri="{FF2B5EF4-FFF2-40B4-BE49-F238E27FC236}">
                <a16:creationId xmlns:a16="http://schemas.microsoft.com/office/drawing/2014/main" id="{EA92A4EF-60F5-481C-AD04-342B5845B2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359535" y="4026657"/>
            <a:ext cx="2986776" cy="24821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051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E7E4BF2B-E61A-4A20-B06E-D3833A97EDBE}"/>
              </a:ext>
            </a:extLst>
          </p:cNvPr>
          <p:cNvSpPr>
            <a:spLocks noGrp="1"/>
          </p:cNvSpPr>
          <p:nvPr>
            <p:ph type="body" sz="quarter" idx="3"/>
          </p:nvPr>
        </p:nvSpPr>
        <p:spPr>
          <a:xfrm>
            <a:off x="6096000" y="447981"/>
            <a:ext cx="5183188" cy="823912"/>
          </a:xfrm>
        </p:spPr>
        <p:txBody>
          <a:bodyPr>
            <a:normAutofit/>
          </a:bodyPr>
          <a:lstStyle/>
          <a:p>
            <a:endPar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endParaRPr>
          </a:p>
        </p:txBody>
      </p:sp>
      <p:sp>
        <p:nvSpPr>
          <p:cNvPr id="11" name="Označba mesta besedila 10">
            <a:extLst>
              <a:ext uri="{FF2B5EF4-FFF2-40B4-BE49-F238E27FC236}">
                <a16:creationId xmlns:a16="http://schemas.microsoft.com/office/drawing/2014/main" id="{4D050BA3-8668-4C0A-A975-76FBC8D6DA63}"/>
              </a:ext>
            </a:extLst>
          </p:cNvPr>
          <p:cNvSpPr>
            <a:spLocks noGrp="1"/>
          </p:cNvSpPr>
          <p:nvPr>
            <p:ph type="body" idx="1"/>
          </p:nvPr>
        </p:nvSpPr>
        <p:spPr>
          <a:xfrm>
            <a:off x="3719384" y="242002"/>
            <a:ext cx="4644793" cy="1554899"/>
          </a:xfrm>
        </p:spPr>
        <p:txBody>
          <a:bodyPr>
            <a:noAutofit/>
          </a:bodyPr>
          <a:lstStyle/>
          <a:p>
            <a:r>
              <a:rPr lang="sl-SI" sz="4000" b="0" dirty="0">
                <a:solidFill>
                  <a:srgbClr val="FF0000"/>
                </a:solidFill>
                <a:effectLst>
                  <a:outerShdw blurRad="38100" dist="38100" dir="2700000" algn="tl">
                    <a:srgbClr val="000000">
                      <a:alpha val="43137"/>
                    </a:srgbClr>
                  </a:outerShdw>
                </a:effectLst>
                <a:latin typeface="A DAY WITHOUT SUN" panose="02000506000000020004" pitchFamily="2" charset="0"/>
              </a:rPr>
              <a:t>NALOGE OPRAVLJAMO VESTNO IN SPROTI ...</a:t>
            </a:r>
          </a:p>
        </p:txBody>
      </p:sp>
      <p:pic>
        <p:nvPicPr>
          <p:cNvPr id="3" name="Content Placeholder 2">
            <a:extLst>
              <a:ext uri="{FF2B5EF4-FFF2-40B4-BE49-F238E27FC236}">
                <a16:creationId xmlns:a16="http://schemas.microsoft.com/office/drawing/2014/main" id="{AEC87FCF-033A-49EE-AB55-4DA78458B14B}"/>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1355"/>
          <a:stretch/>
        </p:blipFill>
        <p:spPr>
          <a:xfrm>
            <a:off x="0" y="370875"/>
            <a:ext cx="3840132" cy="3371785"/>
          </a:xfrm>
          <a:prstGeom prst="ellipse">
            <a:avLst/>
          </a:prstGeom>
          <a:ln>
            <a:noFill/>
          </a:ln>
          <a:effectLst>
            <a:softEdge rad="112500"/>
          </a:effectLst>
        </p:spPr>
      </p:pic>
      <p:sp>
        <p:nvSpPr>
          <p:cNvPr id="7" name="AutoShape 4">
            <a:extLst>
              <a:ext uri="{FF2B5EF4-FFF2-40B4-BE49-F238E27FC236}">
                <a16:creationId xmlns:a16="http://schemas.microsoft.com/office/drawing/2014/main" id="{C2EB8AE7-5253-470C-9FB0-1765BFD6DB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1" name="Picture 20">
            <a:extLst>
              <a:ext uri="{FF2B5EF4-FFF2-40B4-BE49-F238E27FC236}">
                <a16:creationId xmlns:a16="http://schemas.microsoft.com/office/drawing/2014/main" id="{63AF2C20-5877-47A4-8571-B5046D6957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8497" y="1542732"/>
            <a:ext cx="4465064" cy="4231758"/>
          </a:xfrm>
          <a:prstGeom prst="ellipse">
            <a:avLst/>
          </a:prstGeom>
          <a:ln>
            <a:noFill/>
          </a:ln>
          <a:effectLst>
            <a:softEdge rad="112500"/>
          </a:effectLst>
        </p:spPr>
      </p:pic>
      <p:pic>
        <p:nvPicPr>
          <p:cNvPr id="29" name="Picture 28">
            <a:extLst>
              <a:ext uri="{FF2B5EF4-FFF2-40B4-BE49-F238E27FC236}">
                <a16:creationId xmlns:a16="http://schemas.microsoft.com/office/drawing/2014/main" id="{AE6CA6D3-EE72-40D7-BACD-E1764FC33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2396" y="2757593"/>
            <a:ext cx="5144540" cy="3858404"/>
          </a:xfrm>
          <a:prstGeom prst="ellipse">
            <a:avLst/>
          </a:prstGeom>
          <a:ln>
            <a:noFill/>
          </a:ln>
          <a:effectLst>
            <a:softEdge rad="112500"/>
          </a:effectLst>
        </p:spPr>
      </p:pic>
    </p:spTree>
    <p:extLst>
      <p:ext uri="{BB962C8B-B14F-4D97-AF65-F5344CB8AC3E}">
        <p14:creationId xmlns:p14="http://schemas.microsoft.com/office/powerpoint/2010/main" val="1088115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FB09-A78E-4DEC-A0EE-320828FFF8E8}"/>
              </a:ext>
            </a:extLst>
          </p:cNvPr>
          <p:cNvSpPr>
            <a:spLocks noGrp="1"/>
          </p:cNvSpPr>
          <p:nvPr>
            <p:ph type="title"/>
          </p:nvPr>
        </p:nvSpPr>
        <p:spPr/>
        <p:txBody>
          <a:bodyPr/>
          <a:lstStyle/>
          <a:p>
            <a:endParaRPr lang="sl-SI" dirty="0"/>
          </a:p>
        </p:txBody>
      </p:sp>
      <p:sp>
        <p:nvSpPr>
          <p:cNvPr id="3" name="Text Placeholder 2">
            <a:extLst>
              <a:ext uri="{FF2B5EF4-FFF2-40B4-BE49-F238E27FC236}">
                <a16:creationId xmlns:a16="http://schemas.microsoft.com/office/drawing/2014/main" id="{B8E6FA6D-1A8F-4E2A-BDCB-703C8BFCD437}"/>
              </a:ext>
            </a:extLst>
          </p:cNvPr>
          <p:cNvSpPr>
            <a:spLocks noGrp="1"/>
          </p:cNvSpPr>
          <p:nvPr>
            <p:ph type="body" idx="1"/>
          </p:nvPr>
        </p:nvSpPr>
        <p:spPr/>
        <p:txBody>
          <a:bodyPr/>
          <a:lstStyle/>
          <a:p>
            <a:endParaRPr lang="sl-SI"/>
          </a:p>
        </p:txBody>
      </p:sp>
      <p:sp>
        <p:nvSpPr>
          <p:cNvPr id="5" name="Text Placeholder 4">
            <a:extLst>
              <a:ext uri="{FF2B5EF4-FFF2-40B4-BE49-F238E27FC236}">
                <a16:creationId xmlns:a16="http://schemas.microsoft.com/office/drawing/2014/main" id="{FD3D6F59-FD29-44A5-951E-B3753BD741F6}"/>
              </a:ext>
            </a:extLst>
          </p:cNvPr>
          <p:cNvSpPr>
            <a:spLocks noGrp="1"/>
          </p:cNvSpPr>
          <p:nvPr>
            <p:ph type="body" sz="quarter" idx="3"/>
          </p:nvPr>
        </p:nvSpPr>
        <p:spPr/>
        <p:txBody>
          <a:bodyPr/>
          <a:lstStyle/>
          <a:p>
            <a:endParaRPr lang="sl-SI" dirty="0"/>
          </a:p>
        </p:txBody>
      </p:sp>
      <p:pic>
        <p:nvPicPr>
          <p:cNvPr id="11" name="Content Placeholder 10">
            <a:extLst>
              <a:ext uri="{FF2B5EF4-FFF2-40B4-BE49-F238E27FC236}">
                <a16:creationId xmlns:a16="http://schemas.microsoft.com/office/drawing/2014/main" id="{FD962EC3-05BE-49C2-BEF2-2CEDC4963C33}"/>
              </a:ext>
            </a:extLst>
          </p:cNvPr>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rot="5857211">
            <a:off x="6204734" y="1421421"/>
            <a:ext cx="5118117" cy="4476393"/>
          </a:xfrm>
          <a:prstGeom prst="rect">
            <a:avLst/>
          </a:prstGeom>
          <a:ln>
            <a:noFill/>
          </a:ln>
          <a:effectLst>
            <a:softEdge rad="112500"/>
          </a:effectLst>
        </p:spPr>
      </p:pic>
      <p:pic>
        <p:nvPicPr>
          <p:cNvPr id="7" name="Content Placeholder 6">
            <a:extLst>
              <a:ext uri="{FF2B5EF4-FFF2-40B4-BE49-F238E27FC236}">
                <a16:creationId xmlns:a16="http://schemas.microsoft.com/office/drawing/2014/main" id="{3E7C6DF5-9831-4F3A-8A27-E48BF5491A4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4451303">
            <a:off x="582631" y="1256230"/>
            <a:ext cx="5236843" cy="3926838"/>
          </a:xfrm>
          <a:prstGeom prst="rect">
            <a:avLst/>
          </a:prstGeom>
          <a:ln>
            <a:noFill/>
          </a:ln>
          <a:effectLst>
            <a:softEdge rad="112500"/>
          </a:effectLst>
        </p:spPr>
      </p:pic>
    </p:spTree>
    <p:extLst>
      <p:ext uri="{BB962C8B-B14F-4D97-AF65-F5344CB8AC3E}">
        <p14:creationId xmlns:p14="http://schemas.microsoft.com/office/powerpoint/2010/main" val="394955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C48A9D-43F5-429F-8369-1140DBF2526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98539" y="177586"/>
            <a:ext cx="4408239" cy="3306179"/>
          </a:xfrm>
          <a:prstGeom prst="rect">
            <a:avLst/>
          </a:prstGeom>
          <a:ln>
            <a:noFill/>
          </a:ln>
          <a:effectLst>
            <a:softEdge rad="112500"/>
          </a:effectLst>
        </p:spPr>
      </p:pic>
      <p:pic>
        <p:nvPicPr>
          <p:cNvPr id="8" name="Content Placeholder 11">
            <a:extLst>
              <a:ext uri="{FF2B5EF4-FFF2-40B4-BE49-F238E27FC236}">
                <a16:creationId xmlns:a16="http://schemas.microsoft.com/office/drawing/2014/main" id="{1D665EA0-F38B-461C-90EC-EC55137229A9}"/>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337388" y="3006727"/>
            <a:ext cx="4912784" cy="3684588"/>
          </a:xfrm>
          <a:prstGeom prst="rect">
            <a:avLst/>
          </a:prstGeom>
          <a:ln>
            <a:noFill/>
          </a:ln>
          <a:effectLst>
            <a:softEdge rad="112500"/>
          </a:effectLst>
        </p:spPr>
      </p:pic>
      <p:pic>
        <p:nvPicPr>
          <p:cNvPr id="9" name="Content Placeholder 17">
            <a:extLst>
              <a:ext uri="{FF2B5EF4-FFF2-40B4-BE49-F238E27FC236}">
                <a16:creationId xmlns:a16="http://schemas.microsoft.com/office/drawing/2014/main" id="{35DE0F79-70C8-44C3-9F3B-F684DCC0CC34}"/>
              </a:ext>
            </a:extLst>
          </p:cNvPr>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a:stretch/>
        </p:blipFill>
        <p:spPr>
          <a:xfrm>
            <a:off x="7011017" y="175708"/>
            <a:ext cx="4642022" cy="2699920"/>
          </a:xfrm>
        </p:spPr>
      </p:pic>
      <p:pic>
        <p:nvPicPr>
          <p:cNvPr id="11" name="Picture 10">
            <a:extLst>
              <a:ext uri="{FF2B5EF4-FFF2-40B4-BE49-F238E27FC236}">
                <a16:creationId xmlns:a16="http://schemas.microsoft.com/office/drawing/2014/main" id="{5BA0A7D9-DD98-428B-90AF-EA194E9DBCB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431201" y="3582414"/>
            <a:ext cx="3130049" cy="3087752"/>
          </a:xfrm>
          <a:prstGeom prst="rect">
            <a:avLst/>
          </a:prstGeom>
          <a:ln>
            <a:noFill/>
          </a:ln>
          <a:effectLst>
            <a:softEdge rad="112500"/>
          </a:effectLst>
        </p:spPr>
      </p:pic>
      <p:pic>
        <p:nvPicPr>
          <p:cNvPr id="13" name="Picture 12">
            <a:extLst>
              <a:ext uri="{FF2B5EF4-FFF2-40B4-BE49-F238E27FC236}">
                <a16:creationId xmlns:a16="http://schemas.microsoft.com/office/drawing/2014/main" id="{CB6265F4-A0E7-4020-8C3C-B4177F0114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9946" y="175708"/>
            <a:ext cx="4912784" cy="2763441"/>
          </a:xfrm>
          <a:prstGeom prst="rect">
            <a:avLst/>
          </a:prstGeom>
          <a:ln>
            <a:noFill/>
          </a:ln>
          <a:effectLst>
            <a:softEdge rad="112500"/>
          </a:effectLst>
        </p:spPr>
      </p:pic>
    </p:spTree>
    <p:extLst>
      <p:ext uri="{BB962C8B-B14F-4D97-AF65-F5344CB8AC3E}">
        <p14:creationId xmlns:p14="http://schemas.microsoft.com/office/powerpoint/2010/main" val="283818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3A7058-FB14-4F8F-A5F5-3F7BDEAB9554}"/>
              </a:ext>
            </a:extLst>
          </p:cNvPr>
          <p:cNvSpPr>
            <a:spLocks noGrp="1"/>
          </p:cNvSpPr>
          <p:nvPr>
            <p:ph type="body" idx="1"/>
          </p:nvPr>
        </p:nvSpPr>
        <p:spPr>
          <a:xfrm>
            <a:off x="124610" y="148282"/>
            <a:ext cx="6850348" cy="701750"/>
          </a:xfrm>
        </p:spPr>
        <p:txBody>
          <a:bodyPr>
            <a:noAutofit/>
          </a:bodyPr>
          <a:lstStyle/>
          <a:p>
            <a:pPr algn="ctr"/>
            <a:r>
              <a:rPr lang="sl-SI" sz="4000" b="0" dirty="0">
                <a:solidFill>
                  <a:srgbClr val="FF0000"/>
                </a:solidFill>
                <a:effectLst>
                  <a:outerShdw blurRad="38100" dist="38100" dir="2700000" algn="tl">
                    <a:srgbClr val="000000">
                      <a:alpha val="43137"/>
                    </a:srgbClr>
                  </a:outerShdw>
                </a:effectLst>
              </a:rPr>
              <a:t>SPOZNALI SMO KRALJESTVA ...</a:t>
            </a:r>
          </a:p>
        </p:txBody>
      </p:sp>
      <p:pic>
        <p:nvPicPr>
          <p:cNvPr id="8" name="Content Placeholder 7">
            <a:extLst>
              <a:ext uri="{FF2B5EF4-FFF2-40B4-BE49-F238E27FC236}">
                <a16:creationId xmlns:a16="http://schemas.microsoft.com/office/drawing/2014/main" id="{A72C3942-DD6B-4C74-B577-5CCE38A9FB1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915888" y="884108"/>
            <a:ext cx="7858305" cy="5893729"/>
          </a:xfrm>
        </p:spPr>
      </p:pic>
      <p:sp>
        <p:nvSpPr>
          <p:cNvPr id="5" name="Text Placeholder 4">
            <a:extLst>
              <a:ext uri="{FF2B5EF4-FFF2-40B4-BE49-F238E27FC236}">
                <a16:creationId xmlns:a16="http://schemas.microsoft.com/office/drawing/2014/main" id="{E8849ED7-E255-4B5A-AA64-0CE317979633}"/>
              </a:ext>
            </a:extLst>
          </p:cNvPr>
          <p:cNvSpPr>
            <a:spLocks noGrp="1"/>
          </p:cNvSpPr>
          <p:nvPr>
            <p:ph type="body" sz="quarter" idx="3"/>
          </p:nvPr>
        </p:nvSpPr>
        <p:spPr>
          <a:xfrm>
            <a:off x="8204886" y="148282"/>
            <a:ext cx="3729160" cy="815546"/>
          </a:xfrm>
        </p:spPr>
        <p:txBody>
          <a:bodyPr>
            <a:normAutofit/>
          </a:bodyPr>
          <a:lstStyle/>
          <a:p>
            <a:endParaRPr lang="sl-SI" dirty="0">
              <a:solidFill>
                <a:srgbClr val="FF0000"/>
              </a:solidFill>
            </a:endParaRPr>
          </a:p>
        </p:txBody>
      </p:sp>
      <p:sp>
        <p:nvSpPr>
          <p:cNvPr id="10" name="AutoShape 2">
            <a:extLst>
              <a:ext uri="{FF2B5EF4-FFF2-40B4-BE49-F238E27FC236}">
                <a16:creationId xmlns:a16="http://schemas.microsoft.com/office/drawing/2014/main" id="{00DFDDE0-093F-47C4-81B4-632461208F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1" name="AutoShape 4">
            <a:extLst>
              <a:ext uri="{FF2B5EF4-FFF2-40B4-BE49-F238E27FC236}">
                <a16:creationId xmlns:a16="http://schemas.microsoft.com/office/drawing/2014/main" id="{9824346B-BBE4-4337-9E1D-8CAD00130A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7892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C4B75B98-1948-4CCE-9344-912E029349AF}"/>
              </a:ext>
            </a:extLst>
          </p:cNvPr>
          <p:cNvSpPr txBox="1"/>
          <p:nvPr/>
        </p:nvSpPr>
        <p:spPr>
          <a:xfrm rot="20934608">
            <a:off x="315970" y="159489"/>
            <a:ext cx="3415170" cy="3231654"/>
          </a:xfrm>
          <a:prstGeom prst="rect">
            <a:avLst/>
          </a:prstGeom>
          <a:noFill/>
        </p:spPr>
        <p:txBody>
          <a:bodyPr wrap="square" rtlCol="0">
            <a:spAutoFit/>
          </a:bodyPr>
          <a:lstStyle/>
          <a:p>
            <a:r>
              <a:rPr lang="sl-SI" sz="3600" dirty="0">
                <a:solidFill>
                  <a:srgbClr val="FF0000"/>
                </a:solidFill>
                <a:effectLst>
                  <a:outerShdw blurRad="38100" dist="38100" dir="2700000" algn="tl">
                    <a:srgbClr val="000000">
                      <a:alpha val="43137"/>
                    </a:srgbClr>
                  </a:outerShdw>
                </a:effectLst>
                <a:latin typeface="A DAY WITHOUT SUN" panose="02000506000000020004" pitchFamily="2" charset="0"/>
              </a:rPr>
              <a:t>USTVARILI SMO RAZLIČNE LIKOVNE IZDELKE ...</a:t>
            </a:r>
          </a:p>
          <a:p>
            <a:endParaRPr lang="sl-SI" dirty="0"/>
          </a:p>
          <a:p>
            <a:endParaRPr lang="sl-SI" dirty="0"/>
          </a:p>
          <a:p>
            <a:endParaRPr lang="sl-SI" sz="2400" b="1" dirty="0">
              <a:latin typeface="+mj-lt"/>
            </a:endParaRPr>
          </a:p>
        </p:txBody>
      </p:sp>
      <p:pic>
        <p:nvPicPr>
          <p:cNvPr id="3" name="Picture 2">
            <a:extLst>
              <a:ext uri="{FF2B5EF4-FFF2-40B4-BE49-F238E27FC236}">
                <a16:creationId xmlns:a16="http://schemas.microsoft.com/office/drawing/2014/main" id="{55E76005-83E0-4F10-A8B1-B487FF8098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0378" y="56292"/>
            <a:ext cx="4584065" cy="3438049"/>
          </a:xfrm>
          <a:prstGeom prst="rect">
            <a:avLst/>
          </a:prstGeom>
          <a:ln>
            <a:noFill/>
          </a:ln>
          <a:effectLst>
            <a:softEdge rad="112500"/>
          </a:effectLst>
        </p:spPr>
      </p:pic>
      <p:pic>
        <p:nvPicPr>
          <p:cNvPr id="5" name="Picture 4">
            <a:extLst>
              <a:ext uri="{FF2B5EF4-FFF2-40B4-BE49-F238E27FC236}">
                <a16:creationId xmlns:a16="http://schemas.microsoft.com/office/drawing/2014/main" id="{CDB84124-DA92-4BB6-B47C-4B1691B4EF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662291" y="3259971"/>
            <a:ext cx="3991605" cy="2993704"/>
          </a:xfrm>
          <a:prstGeom prst="rect">
            <a:avLst/>
          </a:prstGeom>
          <a:ln>
            <a:noFill/>
          </a:ln>
          <a:effectLst>
            <a:softEdge rad="112500"/>
          </a:effectLst>
        </p:spPr>
      </p:pic>
      <p:pic>
        <p:nvPicPr>
          <p:cNvPr id="8" name="Picture 7">
            <a:extLst>
              <a:ext uri="{FF2B5EF4-FFF2-40B4-BE49-F238E27FC236}">
                <a16:creationId xmlns:a16="http://schemas.microsoft.com/office/drawing/2014/main" id="{11BAC19E-E4FA-46AD-9112-F96CA44E00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44890" y="2999312"/>
            <a:ext cx="4409929" cy="3307447"/>
          </a:xfrm>
          <a:prstGeom prst="rect">
            <a:avLst/>
          </a:prstGeom>
          <a:ln>
            <a:noFill/>
          </a:ln>
          <a:effectLst>
            <a:softEdge rad="112500"/>
          </a:effectLst>
        </p:spPr>
      </p:pic>
      <p:sp>
        <p:nvSpPr>
          <p:cNvPr id="13" name="Rectangle 12">
            <a:extLst>
              <a:ext uri="{FF2B5EF4-FFF2-40B4-BE49-F238E27FC236}">
                <a16:creationId xmlns:a16="http://schemas.microsoft.com/office/drawing/2014/main" id="{DBFCF4F4-D6B3-4BBB-8C88-82C98BA02BB6}"/>
              </a:ext>
            </a:extLst>
          </p:cNvPr>
          <p:cNvSpPr/>
          <p:nvPr/>
        </p:nvSpPr>
        <p:spPr>
          <a:xfrm>
            <a:off x="4807297" y="4306327"/>
            <a:ext cx="3698749" cy="1200329"/>
          </a:xfrm>
          <a:prstGeom prst="rect">
            <a:avLst/>
          </a:prstGeom>
        </p:spPr>
        <p:txBody>
          <a:bodyPr wrap="square">
            <a:spAutoFit/>
          </a:bodyPr>
          <a:lstStyle/>
          <a:p>
            <a:r>
              <a:rPr lang="sl-SI" sz="2400" b="1" dirty="0"/>
              <a:t>... nastale so domišljijske sobe iz odpadnega materiala ...</a:t>
            </a:r>
            <a:endParaRPr lang="sl-SI" sz="2400" dirty="0"/>
          </a:p>
        </p:txBody>
      </p:sp>
    </p:spTree>
    <p:extLst>
      <p:ext uri="{BB962C8B-B14F-4D97-AF65-F5344CB8AC3E}">
        <p14:creationId xmlns:p14="http://schemas.microsoft.com/office/powerpoint/2010/main" val="227402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581D-F5D7-454A-84EB-4AABFBFD4C6B}"/>
              </a:ext>
            </a:extLst>
          </p:cNvPr>
          <p:cNvSpPr>
            <a:spLocks noGrp="1"/>
          </p:cNvSpPr>
          <p:nvPr>
            <p:ph type="title"/>
          </p:nvPr>
        </p:nvSpPr>
        <p:spPr>
          <a:xfrm>
            <a:off x="85060" y="669851"/>
            <a:ext cx="4911511" cy="419231"/>
          </a:xfrm>
        </p:spPr>
        <p:txBody>
          <a:bodyPr>
            <a:noAutofit/>
          </a:bodyPr>
          <a:lstStyle/>
          <a:p>
            <a:pPr algn="ctr"/>
            <a:r>
              <a:rPr lang="sl-SI" sz="3200" b="1" dirty="0">
                <a:solidFill>
                  <a:srgbClr val="FF0000"/>
                </a:solidFill>
                <a:effectLst>
                  <a:outerShdw blurRad="38100" dist="38100" dir="2700000" algn="tl">
                    <a:srgbClr val="000000">
                      <a:alpha val="43137"/>
                    </a:srgbClr>
                  </a:outerShdw>
                </a:effectLst>
              </a:rPr>
              <a:t>OPRAVILI INTERVJU Z BABICO IN DEDKOM ...</a:t>
            </a:r>
            <a:r>
              <a:rPr lang="sl-SI" sz="3200" b="1" dirty="0">
                <a:solidFill>
                  <a:srgbClr val="FF0000"/>
                </a:solidFill>
              </a:rPr>
              <a:t/>
            </a:r>
            <a:br>
              <a:rPr lang="sl-SI" sz="3200" b="1" dirty="0">
                <a:solidFill>
                  <a:srgbClr val="FF0000"/>
                </a:solidFill>
              </a:rPr>
            </a:br>
            <a:endParaRPr lang="sl-SI" sz="3200" b="1" dirty="0"/>
          </a:p>
        </p:txBody>
      </p:sp>
      <p:sp>
        <p:nvSpPr>
          <p:cNvPr id="3" name="Text Placeholder 2">
            <a:extLst>
              <a:ext uri="{FF2B5EF4-FFF2-40B4-BE49-F238E27FC236}">
                <a16:creationId xmlns:a16="http://schemas.microsoft.com/office/drawing/2014/main" id="{2B5A409E-B67E-4512-8EA3-3F3A2E25E577}"/>
              </a:ext>
            </a:extLst>
          </p:cNvPr>
          <p:cNvSpPr>
            <a:spLocks noGrp="1"/>
          </p:cNvSpPr>
          <p:nvPr>
            <p:ph type="body" idx="1"/>
          </p:nvPr>
        </p:nvSpPr>
        <p:spPr>
          <a:xfrm>
            <a:off x="270883" y="1557669"/>
            <a:ext cx="3862401" cy="823912"/>
          </a:xfrm>
        </p:spPr>
        <p:txBody>
          <a:bodyPr>
            <a:normAutofit/>
          </a:bodyPr>
          <a:lstStyle/>
          <a:p>
            <a:r>
              <a:rPr lang="sl-SI" dirty="0"/>
              <a:t>... nekoč tako, danes pa ...</a:t>
            </a:r>
          </a:p>
        </p:txBody>
      </p:sp>
      <p:sp>
        <p:nvSpPr>
          <p:cNvPr id="5" name="Text Placeholder 4">
            <a:extLst>
              <a:ext uri="{FF2B5EF4-FFF2-40B4-BE49-F238E27FC236}">
                <a16:creationId xmlns:a16="http://schemas.microsoft.com/office/drawing/2014/main" id="{F957072B-3128-4CC7-B324-41775706D14E}"/>
              </a:ext>
            </a:extLst>
          </p:cNvPr>
          <p:cNvSpPr>
            <a:spLocks noGrp="1"/>
          </p:cNvSpPr>
          <p:nvPr>
            <p:ph type="body" sz="quarter" idx="3"/>
          </p:nvPr>
        </p:nvSpPr>
        <p:spPr>
          <a:xfrm>
            <a:off x="6587423" y="951470"/>
            <a:ext cx="5183188" cy="5684106"/>
          </a:xfrm>
        </p:spPr>
        <p:txBody>
          <a:bodyPr>
            <a:normAutofit/>
          </a:bodyPr>
          <a:lstStyle/>
          <a:p>
            <a:endParaRPr lang="sl-SI" dirty="0"/>
          </a:p>
        </p:txBody>
      </p:sp>
      <p:pic>
        <p:nvPicPr>
          <p:cNvPr id="7" name="Content Placeholder 6">
            <a:extLst>
              <a:ext uri="{FF2B5EF4-FFF2-40B4-BE49-F238E27FC236}">
                <a16:creationId xmlns:a16="http://schemas.microsoft.com/office/drawing/2014/main" id="{CB6B7A84-81C2-4686-A8C2-D0FEC8638A53}"/>
              </a:ext>
            </a:extLst>
          </p:cNvPr>
          <p:cNvPicPr>
            <a:picLocks noGrp="1"/>
          </p:cNvPicPr>
          <p:nvPr>
            <p:ph sz="half" idx="2"/>
          </p:nvPr>
        </p:nvPicPr>
        <p:blipFill>
          <a:blip r:embed="rId2"/>
          <a:stretch>
            <a:fillRect/>
          </a:stretch>
        </p:blipFill>
        <p:spPr>
          <a:xfrm>
            <a:off x="5541546" y="80319"/>
            <a:ext cx="6479115" cy="6555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BF0E7902-A464-4798-A1B4-3E0A8DE5A308}"/>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71339" y="3429000"/>
            <a:ext cx="1451628" cy="1871331"/>
          </a:xfrm>
          <a:prstGeom prst="rect">
            <a:avLst/>
          </a:prstGeom>
          <a:ln>
            <a:noFill/>
          </a:ln>
          <a:effectLst>
            <a:outerShdw blurRad="190500" algn="tl" rotWithShape="0">
              <a:srgbClr val="000000">
                <a:alpha val="70000"/>
              </a:srgbClr>
            </a:outerShdw>
          </a:effectLst>
        </p:spPr>
      </p:pic>
      <p:pic>
        <p:nvPicPr>
          <p:cNvPr id="8194" name="Picture 2">
            <a:extLst>
              <a:ext uri="{FF2B5EF4-FFF2-40B4-BE49-F238E27FC236}">
                <a16:creationId xmlns:a16="http://schemas.microsoft.com/office/drawing/2014/main" id="{35EAA242-54A2-4EB0-AA74-0CF10AA2B3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6894" y="2579958"/>
            <a:ext cx="3041713" cy="4055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6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EACC4A9-AA2D-4207-BF15-354D0612EDC3}"/>
              </a:ext>
            </a:extLst>
          </p:cNvPr>
          <p:cNvSpPr>
            <a:spLocks noGrp="1"/>
          </p:cNvSpPr>
          <p:nvPr>
            <p:ph type="body" idx="1"/>
          </p:nvPr>
        </p:nvSpPr>
        <p:spPr>
          <a:xfrm>
            <a:off x="4430615" y="471291"/>
            <a:ext cx="4794421" cy="663442"/>
          </a:xfrm>
        </p:spPr>
        <p:txBody>
          <a:bodyPr>
            <a:noAutofit/>
          </a:bodyPr>
          <a:lstStyle/>
          <a:p>
            <a:r>
              <a:rPr lang="sl-SI" sz="3600" b="0" dirty="0">
                <a:solidFill>
                  <a:srgbClr val="FF0000"/>
                </a:solidFill>
                <a:effectLst>
                  <a:outerShdw blurRad="38100" dist="38100" dir="2700000" algn="tl">
                    <a:srgbClr val="000000">
                      <a:alpha val="43137"/>
                    </a:srgbClr>
                  </a:outerShdw>
                </a:effectLst>
                <a:latin typeface="A DAY WITHOUT SUN" panose="02000506000000020004" pitchFamily="2" charset="0"/>
              </a:rPr>
              <a:t>AKTIVNI SMO NA VSEH PODROČJIH ...</a:t>
            </a:r>
          </a:p>
        </p:txBody>
      </p:sp>
      <p:pic>
        <p:nvPicPr>
          <p:cNvPr id="5" name="Content Placeholder 4">
            <a:extLst>
              <a:ext uri="{FF2B5EF4-FFF2-40B4-BE49-F238E27FC236}">
                <a16:creationId xmlns:a16="http://schemas.microsoft.com/office/drawing/2014/main" id="{4E71D29E-2CA6-4E2D-83A0-181E3A06799A}"/>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1318"/>
          <a:stretch/>
        </p:blipFill>
        <p:spPr>
          <a:xfrm>
            <a:off x="882120" y="471291"/>
            <a:ext cx="3461478" cy="5561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a:extLst>
              <a:ext uri="{FF2B5EF4-FFF2-40B4-BE49-F238E27FC236}">
                <a16:creationId xmlns:a16="http://schemas.microsoft.com/office/drawing/2014/main" id="{138636D0-E2DA-4642-A35A-F5177D198ED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0707" y="1134733"/>
            <a:ext cx="5336533" cy="5556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7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4237ECFE-E85D-4A74-9DC0-26C3AE82378C}"/>
              </a:ext>
            </a:extLst>
          </p:cNvPr>
          <p:cNvSpPr>
            <a:spLocks noGrp="1"/>
          </p:cNvSpPr>
          <p:nvPr>
            <p:ph type="body" idx="1"/>
          </p:nvPr>
        </p:nvSpPr>
        <p:spPr>
          <a:xfrm>
            <a:off x="5506678" y="538692"/>
            <a:ext cx="5157787" cy="823912"/>
          </a:xfrm>
        </p:spPr>
        <p:txBody>
          <a:bodyPr>
            <a:normAutofit/>
          </a:bodyPr>
          <a:lstStyle/>
          <a:p>
            <a:r>
              <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rPr>
              <a:t>DELO NA VRTU ...</a:t>
            </a:r>
          </a:p>
        </p:txBody>
      </p:sp>
      <p:sp>
        <p:nvSpPr>
          <p:cNvPr id="5" name="Označba mesta besedila 4">
            <a:extLst>
              <a:ext uri="{FF2B5EF4-FFF2-40B4-BE49-F238E27FC236}">
                <a16:creationId xmlns:a16="http://schemas.microsoft.com/office/drawing/2014/main" id="{FF565358-246A-414B-BB10-B876D33D816F}"/>
              </a:ext>
            </a:extLst>
          </p:cNvPr>
          <p:cNvSpPr>
            <a:spLocks noGrp="1"/>
          </p:cNvSpPr>
          <p:nvPr>
            <p:ph type="body" sz="quarter" idx="3"/>
          </p:nvPr>
        </p:nvSpPr>
        <p:spPr>
          <a:xfrm>
            <a:off x="3648053" y="124640"/>
            <a:ext cx="5183188" cy="823912"/>
          </a:xfrm>
        </p:spPr>
        <p:txBody>
          <a:bodyPr>
            <a:normAutofit/>
          </a:bodyPr>
          <a:lstStyle/>
          <a:p>
            <a:endPar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endParaRPr>
          </a:p>
        </p:txBody>
      </p:sp>
      <p:pic>
        <p:nvPicPr>
          <p:cNvPr id="14" name="Content Placeholder 13">
            <a:extLst>
              <a:ext uri="{FF2B5EF4-FFF2-40B4-BE49-F238E27FC236}">
                <a16:creationId xmlns:a16="http://schemas.microsoft.com/office/drawing/2014/main" id="{115926CC-8C63-4BFA-AB50-1E347386FD45}"/>
              </a:ext>
            </a:extLst>
          </p:cNvPr>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rot="5400000">
            <a:off x="8029106" y="2449696"/>
            <a:ext cx="5091359" cy="3234429"/>
          </a:xfrm>
          <a:prstGeom prst="ellipse">
            <a:avLst/>
          </a:prstGeom>
          <a:ln>
            <a:noFill/>
          </a:ln>
          <a:effectLst>
            <a:softEdge rad="112500"/>
          </a:effectLst>
        </p:spPr>
        <p:style>
          <a:lnRef idx="2">
            <a:schemeClr val="dk1"/>
          </a:lnRef>
          <a:fillRef idx="1">
            <a:schemeClr val="lt1"/>
          </a:fillRef>
          <a:effectRef idx="0">
            <a:schemeClr val="dk1"/>
          </a:effectRef>
          <a:fontRef idx="minor">
            <a:schemeClr val="dk1"/>
          </a:fontRef>
        </p:style>
      </p:pic>
      <p:pic>
        <p:nvPicPr>
          <p:cNvPr id="12" name="Content Placeholder 11">
            <a:extLst>
              <a:ext uri="{FF2B5EF4-FFF2-40B4-BE49-F238E27FC236}">
                <a16:creationId xmlns:a16="http://schemas.microsoft.com/office/drawing/2014/main" id="{D63D7945-07BC-446E-B758-794AA56607E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0" y="3068374"/>
            <a:ext cx="2842219" cy="3789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48D344D-D99B-40DA-8AFE-8D661DC6DA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252567" y="1887723"/>
            <a:ext cx="4230122" cy="3179885"/>
          </a:xfrm>
          <a:prstGeom prst="rect">
            <a:avLst/>
          </a:prstGeom>
          <a:ln>
            <a:noFill/>
          </a:ln>
          <a:effectLst>
            <a:softEdge rad="112500"/>
          </a:effectLst>
        </p:spPr>
      </p:pic>
      <p:pic>
        <p:nvPicPr>
          <p:cNvPr id="19" name="Slika 2">
            <a:extLst>
              <a:ext uri="{FF2B5EF4-FFF2-40B4-BE49-F238E27FC236}">
                <a16:creationId xmlns:a16="http://schemas.microsoft.com/office/drawing/2014/main" id="{03D02A62-619B-49B7-A6C2-D2763B1D4E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882" y="0"/>
            <a:ext cx="4865213" cy="3260399"/>
          </a:xfrm>
          <a:prstGeom prst="ellipse">
            <a:avLst/>
          </a:prstGeom>
          <a:ln>
            <a:noFill/>
          </a:ln>
          <a:effectLst>
            <a:softEdge rad="112500"/>
          </a:effectLst>
        </p:spPr>
      </p:pic>
      <p:pic>
        <p:nvPicPr>
          <p:cNvPr id="18" name="Picture 17">
            <a:extLst>
              <a:ext uri="{FF2B5EF4-FFF2-40B4-BE49-F238E27FC236}">
                <a16:creationId xmlns:a16="http://schemas.microsoft.com/office/drawing/2014/main" id="{52931EBA-BD81-4B70-8451-A8283E3896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71937" y="3230254"/>
            <a:ext cx="2842219" cy="3627746"/>
          </a:xfrm>
          <a:prstGeom prst="rect">
            <a:avLst/>
          </a:prstGeom>
          <a:ln>
            <a:noFill/>
          </a:ln>
          <a:effectLst>
            <a:softEdge rad="112500"/>
          </a:effectLst>
        </p:spPr>
      </p:pic>
    </p:spTree>
    <p:extLst>
      <p:ext uri="{BB962C8B-B14F-4D97-AF65-F5344CB8AC3E}">
        <p14:creationId xmlns:p14="http://schemas.microsoft.com/office/powerpoint/2010/main" val="1341262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C740F7F0-6873-44A6-950D-50C4BED1A71F}"/>
              </a:ext>
            </a:extLst>
          </p:cNvPr>
          <p:cNvSpPr>
            <a:spLocks noGrp="1"/>
          </p:cNvSpPr>
          <p:nvPr>
            <p:ph type="body" sz="quarter" idx="3"/>
          </p:nvPr>
        </p:nvSpPr>
        <p:spPr>
          <a:xfrm>
            <a:off x="3700848" y="0"/>
            <a:ext cx="5183188" cy="823912"/>
          </a:xfrm>
        </p:spPr>
        <p:txBody>
          <a:bodyPr>
            <a:normAutofit/>
          </a:bodyPr>
          <a:lstStyle/>
          <a:p>
            <a:pPr algn="ctr"/>
            <a:r>
              <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rPr>
              <a:t>TEHNIŠKI DAN ...</a:t>
            </a:r>
          </a:p>
        </p:txBody>
      </p:sp>
      <p:pic>
        <p:nvPicPr>
          <p:cNvPr id="15" name="Content Placeholder 14">
            <a:extLst>
              <a:ext uri="{FF2B5EF4-FFF2-40B4-BE49-F238E27FC236}">
                <a16:creationId xmlns:a16="http://schemas.microsoft.com/office/drawing/2014/main" id="{7CC1FCCD-32CB-4D17-B4F9-F0CC2497BB58}"/>
              </a:ext>
            </a:extLst>
          </p:cNvPr>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r="-12077"/>
          <a:stretch/>
        </p:blipFill>
        <p:spPr>
          <a:xfrm>
            <a:off x="3880081" y="902934"/>
            <a:ext cx="3763566" cy="3797135"/>
          </a:xfrm>
          <a:prstGeom prst="rect">
            <a:avLst/>
          </a:prstGeom>
          <a:ln>
            <a:noFill/>
          </a:ln>
          <a:effectLst>
            <a:softEdge rad="112500"/>
          </a:effectLst>
        </p:spPr>
      </p:pic>
      <p:pic>
        <p:nvPicPr>
          <p:cNvPr id="6" name="Picture 5">
            <a:extLst>
              <a:ext uri="{FF2B5EF4-FFF2-40B4-BE49-F238E27FC236}">
                <a16:creationId xmlns:a16="http://schemas.microsoft.com/office/drawing/2014/main" id="{FB380C05-4B09-44D9-A974-29FC563BA5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816" y="678076"/>
            <a:ext cx="3457031" cy="5501847"/>
          </a:xfrm>
          <a:prstGeom prst="rect">
            <a:avLst/>
          </a:prstGeom>
          <a:ln>
            <a:noFill/>
          </a:ln>
          <a:effectLst>
            <a:softEdge rad="112500"/>
          </a:effectLst>
        </p:spPr>
      </p:pic>
      <p:pic>
        <p:nvPicPr>
          <p:cNvPr id="18" name="Content Placeholder 14">
            <a:extLst>
              <a:ext uri="{FF2B5EF4-FFF2-40B4-BE49-F238E27FC236}">
                <a16:creationId xmlns:a16="http://schemas.microsoft.com/office/drawing/2014/main" id="{2848AFF1-F2BC-4B40-BAE8-70EA6388D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62" y="4142296"/>
            <a:ext cx="2034185" cy="2712246"/>
          </a:xfrm>
          <a:prstGeom prst="rect">
            <a:avLst/>
          </a:prstGeom>
          <a:ln>
            <a:noFill/>
          </a:ln>
          <a:effectLst>
            <a:softEdge rad="112500"/>
          </a:effectLst>
        </p:spPr>
      </p:pic>
      <p:pic>
        <p:nvPicPr>
          <p:cNvPr id="3" name="Picture 2">
            <a:extLst>
              <a:ext uri="{FF2B5EF4-FFF2-40B4-BE49-F238E27FC236}">
                <a16:creationId xmlns:a16="http://schemas.microsoft.com/office/drawing/2014/main" id="{6978BDA9-33F6-469D-A33B-3D51F104B6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301940" y="417030"/>
            <a:ext cx="3962804" cy="3329684"/>
          </a:xfrm>
          <a:prstGeom prst="rect">
            <a:avLst/>
          </a:prstGeom>
          <a:ln>
            <a:noFill/>
          </a:ln>
          <a:effectLst>
            <a:softEdge rad="112500"/>
          </a:effectLst>
        </p:spPr>
      </p:pic>
    </p:spTree>
    <p:extLst>
      <p:ext uri="{BB962C8B-B14F-4D97-AF65-F5344CB8AC3E}">
        <p14:creationId xmlns:p14="http://schemas.microsoft.com/office/powerpoint/2010/main" val="121120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F3CCE46-C8AA-4190-9AB0-4C7F299F5264}"/>
              </a:ext>
            </a:extLst>
          </p:cNvPr>
          <p:cNvSpPr>
            <a:spLocks noGrp="1"/>
          </p:cNvSpPr>
          <p:nvPr>
            <p:ph type="body" idx="1"/>
          </p:nvPr>
        </p:nvSpPr>
        <p:spPr>
          <a:xfrm>
            <a:off x="2050886" y="651463"/>
            <a:ext cx="5157787" cy="1291050"/>
          </a:xfrm>
        </p:spPr>
        <p:txBody>
          <a:bodyPr>
            <a:noAutofit/>
          </a:bodyPr>
          <a:lstStyle/>
          <a:p>
            <a:r>
              <a:rPr lang="sl-SI" sz="4400" b="0" dirty="0">
                <a:solidFill>
                  <a:srgbClr val="FF0000"/>
                </a:solidFill>
                <a:effectLst>
                  <a:outerShdw blurRad="38100" dist="38100" dir="2700000" algn="tl">
                    <a:srgbClr val="000000">
                      <a:alpha val="43137"/>
                    </a:srgbClr>
                  </a:outerShdw>
                </a:effectLst>
                <a:latin typeface="A DAY WITHOUT SUN" panose="02000506000000020004" pitchFamily="2" charset="0"/>
              </a:rPr>
              <a:t>PRIPRAVA NA VELIKONOČNE PRAZNIKE ...</a:t>
            </a:r>
          </a:p>
        </p:txBody>
      </p:sp>
      <p:pic>
        <p:nvPicPr>
          <p:cNvPr id="10" name="Content Placeholder 9">
            <a:extLst>
              <a:ext uri="{FF2B5EF4-FFF2-40B4-BE49-F238E27FC236}">
                <a16:creationId xmlns:a16="http://schemas.microsoft.com/office/drawing/2014/main" id="{07C69AD0-3355-49C4-9A87-7CC833FE9D5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65773" y="4016014"/>
            <a:ext cx="3399965" cy="25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značba mesta besedila 4">
            <a:extLst>
              <a:ext uri="{FF2B5EF4-FFF2-40B4-BE49-F238E27FC236}">
                <a16:creationId xmlns:a16="http://schemas.microsoft.com/office/drawing/2014/main" id="{9955A22F-E3B2-46AB-BDAF-C13957F7CACF}"/>
              </a:ext>
            </a:extLst>
          </p:cNvPr>
          <p:cNvSpPr>
            <a:spLocks noGrp="1"/>
          </p:cNvSpPr>
          <p:nvPr>
            <p:ph type="body" sz="quarter" idx="3"/>
          </p:nvPr>
        </p:nvSpPr>
        <p:spPr>
          <a:xfrm>
            <a:off x="6549656" y="416668"/>
            <a:ext cx="4805732" cy="823912"/>
          </a:xfrm>
        </p:spPr>
        <p:txBody>
          <a:bodyPr>
            <a:normAutofit/>
          </a:bodyPr>
          <a:lstStyle/>
          <a:p>
            <a:endPar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endParaRPr>
          </a:p>
        </p:txBody>
      </p:sp>
      <p:pic>
        <p:nvPicPr>
          <p:cNvPr id="16" name="Content Placeholder 15">
            <a:extLst>
              <a:ext uri="{FF2B5EF4-FFF2-40B4-BE49-F238E27FC236}">
                <a16:creationId xmlns:a16="http://schemas.microsoft.com/office/drawing/2014/main" id="{FB60D5EE-8474-4A66-B842-E6DA06082BDD}"/>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7702185" y="64256"/>
            <a:ext cx="3955249" cy="2729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Slika 2">
            <a:extLst>
              <a:ext uri="{FF2B5EF4-FFF2-40B4-BE49-F238E27FC236}">
                <a16:creationId xmlns:a16="http://schemas.microsoft.com/office/drawing/2014/main" id="{862A3804-8A39-4361-B315-DE5BA23A0B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624" y="1942513"/>
            <a:ext cx="2466763" cy="1798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7C7C3844-8BF6-4C01-8E14-8B226BAF10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437151" y="2669811"/>
            <a:ext cx="4310310" cy="32327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a:extLst>
              <a:ext uri="{FF2B5EF4-FFF2-40B4-BE49-F238E27FC236}">
                <a16:creationId xmlns:a16="http://schemas.microsoft.com/office/drawing/2014/main" id="{935F0A0A-A6A5-45B6-8AED-4B5C96E759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34782" y="2947388"/>
            <a:ext cx="2852171" cy="3647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9493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981C-DFF5-42C0-8CA5-4D88062211FB}"/>
              </a:ext>
            </a:extLst>
          </p:cNvPr>
          <p:cNvSpPr>
            <a:spLocks noGrp="1"/>
          </p:cNvSpPr>
          <p:nvPr>
            <p:ph type="title"/>
          </p:nvPr>
        </p:nvSpPr>
        <p:spPr/>
        <p:txBody>
          <a:bodyPr/>
          <a:lstStyle/>
          <a:p>
            <a:endParaRPr lang="sl-SI"/>
          </a:p>
        </p:txBody>
      </p:sp>
      <p:sp>
        <p:nvSpPr>
          <p:cNvPr id="3" name="Text Placeholder 2">
            <a:extLst>
              <a:ext uri="{FF2B5EF4-FFF2-40B4-BE49-F238E27FC236}">
                <a16:creationId xmlns:a16="http://schemas.microsoft.com/office/drawing/2014/main" id="{CF25C69D-24A0-45D6-AE76-CA7945A7DE52}"/>
              </a:ext>
            </a:extLst>
          </p:cNvPr>
          <p:cNvSpPr>
            <a:spLocks noGrp="1"/>
          </p:cNvSpPr>
          <p:nvPr>
            <p:ph type="body" idx="1"/>
          </p:nvPr>
        </p:nvSpPr>
        <p:spPr/>
        <p:txBody>
          <a:bodyPr/>
          <a:lstStyle/>
          <a:p>
            <a:endParaRPr lang="sl-SI"/>
          </a:p>
        </p:txBody>
      </p:sp>
      <p:sp>
        <p:nvSpPr>
          <p:cNvPr id="5" name="Text Placeholder 4">
            <a:extLst>
              <a:ext uri="{FF2B5EF4-FFF2-40B4-BE49-F238E27FC236}">
                <a16:creationId xmlns:a16="http://schemas.microsoft.com/office/drawing/2014/main" id="{66AC8E69-C4E8-4DCD-B083-445F89B44C96}"/>
              </a:ext>
            </a:extLst>
          </p:cNvPr>
          <p:cNvSpPr>
            <a:spLocks noGrp="1"/>
          </p:cNvSpPr>
          <p:nvPr>
            <p:ph type="body" sz="quarter" idx="3"/>
          </p:nvPr>
        </p:nvSpPr>
        <p:spPr/>
        <p:txBody>
          <a:bodyPr/>
          <a:lstStyle/>
          <a:p>
            <a:endParaRPr lang="sl-SI"/>
          </a:p>
        </p:txBody>
      </p:sp>
      <p:pic>
        <p:nvPicPr>
          <p:cNvPr id="7" name="Content Placeholder 6">
            <a:extLst>
              <a:ext uri="{FF2B5EF4-FFF2-40B4-BE49-F238E27FC236}">
                <a16:creationId xmlns:a16="http://schemas.microsoft.com/office/drawing/2014/main" id="{507C3AD9-DBF1-4CB3-B37C-D63D8F150B77}"/>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43016" y="99219"/>
            <a:ext cx="3607811" cy="4811712"/>
          </a:xfrm>
          <a:prstGeom prst="rect">
            <a:avLst/>
          </a:prstGeom>
          <a:ln>
            <a:noFill/>
          </a:ln>
          <a:effectLst>
            <a:softEdge rad="112500"/>
          </a:effectLst>
        </p:spPr>
      </p:pic>
      <p:pic>
        <p:nvPicPr>
          <p:cNvPr id="8" name="Content Placeholder 7">
            <a:extLst>
              <a:ext uri="{FF2B5EF4-FFF2-40B4-BE49-F238E27FC236}">
                <a16:creationId xmlns:a16="http://schemas.microsoft.com/office/drawing/2014/main" id="{4281E646-9FB6-49B1-A249-2C7B68822B32}"/>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7790684" y="783719"/>
            <a:ext cx="4281867" cy="5709156"/>
          </a:xfrm>
          <a:prstGeom prst="rect">
            <a:avLst/>
          </a:prstGeom>
          <a:ln>
            <a:noFill/>
          </a:ln>
          <a:effectLst>
            <a:softEdge rad="112500"/>
          </a:effectLst>
        </p:spPr>
      </p:pic>
      <p:pic>
        <p:nvPicPr>
          <p:cNvPr id="10" name="Picture 9">
            <a:extLst>
              <a:ext uri="{FF2B5EF4-FFF2-40B4-BE49-F238E27FC236}">
                <a16:creationId xmlns:a16="http://schemas.microsoft.com/office/drawing/2014/main" id="{8B674832-F585-4C74-B0E6-CF98353FA6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5443" y="365125"/>
            <a:ext cx="3606855" cy="2705142"/>
          </a:xfrm>
          <a:prstGeom prst="rect">
            <a:avLst/>
          </a:prstGeom>
          <a:ln>
            <a:noFill/>
          </a:ln>
          <a:effectLst>
            <a:softEdge rad="112500"/>
          </a:effectLst>
        </p:spPr>
      </p:pic>
      <p:pic>
        <p:nvPicPr>
          <p:cNvPr id="12" name="Picture 11">
            <a:extLst>
              <a:ext uri="{FF2B5EF4-FFF2-40B4-BE49-F238E27FC236}">
                <a16:creationId xmlns:a16="http://schemas.microsoft.com/office/drawing/2014/main" id="{1796A95D-E388-4701-A6CE-61FEEFF5F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582" y="3517040"/>
            <a:ext cx="3717042" cy="2787781"/>
          </a:xfrm>
          <a:prstGeom prst="rect">
            <a:avLst/>
          </a:prstGeom>
          <a:ln>
            <a:noFill/>
          </a:ln>
          <a:effectLst>
            <a:softEdge rad="112500"/>
          </a:effectLst>
        </p:spPr>
      </p:pic>
    </p:spTree>
    <p:extLst>
      <p:ext uri="{BB962C8B-B14F-4D97-AF65-F5344CB8AC3E}">
        <p14:creationId xmlns:p14="http://schemas.microsoft.com/office/powerpoint/2010/main" val="210873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28B855-50DF-4C91-BFA1-FD394D29F867}"/>
              </a:ext>
            </a:extLst>
          </p:cNvPr>
          <p:cNvSpPr>
            <a:spLocks noGrp="1"/>
          </p:cNvSpPr>
          <p:nvPr>
            <p:ph type="body" idx="1"/>
          </p:nvPr>
        </p:nvSpPr>
        <p:spPr>
          <a:xfrm>
            <a:off x="2155374" y="1681163"/>
            <a:ext cx="5157787" cy="823912"/>
          </a:xfrm>
        </p:spPr>
        <p:txBody>
          <a:bodyPr/>
          <a:lstStyle/>
          <a:p>
            <a:endParaRPr lang="sl-SI"/>
          </a:p>
        </p:txBody>
      </p:sp>
      <p:sp>
        <p:nvSpPr>
          <p:cNvPr id="5" name="Text Placeholder 4">
            <a:extLst>
              <a:ext uri="{FF2B5EF4-FFF2-40B4-BE49-F238E27FC236}">
                <a16:creationId xmlns:a16="http://schemas.microsoft.com/office/drawing/2014/main" id="{A898685C-E380-441D-801A-19C59B7844F1}"/>
              </a:ext>
            </a:extLst>
          </p:cNvPr>
          <p:cNvSpPr>
            <a:spLocks noGrp="1"/>
          </p:cNvSpPr>
          <p:nvPr>
            <p:ph type="body" sz="quarter" idx="3"/>
          </p:nvPr>
        </p:nvSpPr>
        <p:spPr>
          <a:xfrm>
            <a:off x="9085809" y="1299617"/>
            <a:ext cx="2269579" cy="823912"/>
          </a:xfrm>
        </p:spPr>
        <p:txBody>
          <a:bodyPr/>
          <a:lstStyle/>
          <a:p>
            <a:r>
              <a:rPr lang="sl-SI" b="0" dirty="0"/>
              <a:t>Končni izdelek..</a:t>
            </a:r>
          </a:p>
        </p:txBody>
      </p:sp>
      <p:sp>
        <p:nvSpPr>
          <p:cNvPr id="6" name="Content Placeholder 5">
            <a:extLst>
              <a:ext uri="{FF2B5EF4-FFF2-40B4-BE49-F238E27FC236}">
                <a16:creationId xmlns:a16="http://schemas.microsoft.com/office/drawing/2014/main" id="{529DF4C7-8BE7-412B-B89A-8133A8953936}"/>
              </a:ext>
            </a:extLst>
          </p:cNvPr>
          <p:cNvSpPr>
            <a:spLocks noGrp="1"/>
          </p:cNvSpPr>
          <p:nvPr>
            <p:ph sz="quarter" idx="4"/>
          </p:nvPr>
        </p:nvSpPr>
        <p:spPr/>
        <p:txBody>
          <a:bodyPr/>
          <a:lstStyle/>
          <a:p>
            <a:endParaRPr lang="sl-SI" dirty="0"/>
          </a:p>
        </p:txBody>
      </p:sp>
      <p:sp>
        <p:nvSpPr>
          <p:cNvPr id="7" name="Text Box 2">
            <a:extLst>
              <a:ext uri="{FF2B5EF4-FFF2-40B4-BE49-F238E27FC236}">
                <a16:creationId xmlns:a16="http://schemas.microsoft.com/office/drawing/2014/main" id="{75CD4505-D069-4F22-A71B-287A9D0DBE68}"/>
              </a:ext>
            </a:extLst>
          </p:cNvPr>
          <p:cNvSpPr txBox="1">
            <a:spLocks noGrp="1"/>
          </p:cNvSpPr>
          <p:nvPr>
            <p:ph type="title"/>
          </p:nvPr>
        </p:nvSpPr>
        <p:spPr>
          <a:xfrm>
            <a:off x="259052" y="80123"/>
            <a:ext cx="3880021" cy="32436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Prvič sem se lotila barvanja jajc na način, kot so ga poznale že naše babice. Torej rastilne na jajce in v nogavico .... bilo je nekoliko težje, vendar mi je uspelo.</a:t>
            </a:r>
          </a:p>
        </p:txBody>
      </p:sp>
      <p:pic>
        <p:nvPicPr>
          <p:cNvPr id="8" name="Content Placeholder 7">
            <a:extLst>
              <a:ext uri="{FF2B5EF4-FFF2-40B4-BE49-F238E27FC236}">
                <a16:creationId xmlns:a16="http://schemas.microsoft.com/office/drawing/2014/main" id="{241C36A5-01D5-4D75-961E-DFA4A5DFA9A6}"/>
              </a:ext>
            </a:extLst>
          </p:cNvPr>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259052" y="3429000"/>
            <a:ext cx="2789147" cy="3243649"/>
          </a:xfrm>
          <a:prstGeom prst="rect">
            <a:avLst/>
          </a:prstGeom>
          <a:ln>
            <a:noFill/>
          </a:ln>
          <a:effectLst>
            <a:softEdge rad="112500"/>
          </a:effectLst>
        </p:spPr>
      </p:pic>
      <p:sp>
        <p:nvSpPr>
          <p:cNvPr id="9" name="Text Box 5">
            <a:extLst>
              <a:ext uri="{FF2B5EF4-FFF2-40B4-BE49-F238E27FC236}">
                <a16:creationId xmlns:a16="http://schemas.microsoft.com/office/drawing/2014/main" id="{BB0A4953-4148-45CD-890E-7830A3434B22}"/>
              </a:ext>
            </a:extLst>
          </p:cNvPr>
          <p:cNvSpPr txBox="1"/>
          <p:nvPr/>
        </p:nvSpPr>
        <p:spPr>
          <a:xfrm>
            <a:off x="4399552" y="967563"/>
            <a:ext cx="3695700" cy="24614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Jajca so se kuhala v čebulnih olupkih ... in ker rada ustvarjam, sem izdelala primeren podstavek za pirhe.</a:t>
            </a:r>
          </a:p>
          <a:p>
            <a:pPr>
              <a:lnSpc>
                <a:spcPct val="107000"/>
              </a:lnSpc>
              <a:spcAft>
                <a:spcPts val="800"/>
              </a:spcAft>
            </a:pPr>
            <a:r>
              <a:rPr lang="sl-SI" sz="2400" dirty="0">
                <a:latin typeface="Calibri" panose="020F0502020204030204" pitchFamily="34" charset="0"/>
                <a:ea typeface="Calibri" panose="020F0502020204030204" pitchFamily="34" charset="0"/>
                <a:cs typeface="Times New Roman" panose="02020603050405020304" pitchFamily="18" charset="0"/>
              </a:rPr>
              <a:t>                      Lana Pevec, 4. 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7944185-0B6A-4FEE-8D5A-93098F1644F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0847" y="3561701"/>
            <a:ext cx="2576846" cy="2978245"/>
          </a:xfrm>
          <a:prstGeom prst="rect">
            <a:avLst/>
          </a:prstGeom>
          <a:ln>
            <a:noFill/>
          </a:ln>
          <a:effectLst>
            <a:softEdge rad="112500"/>
          </a:effectLst>
        </p:spPr>
      </p:pic>
      <p:pic>
        <p:nvPicPr>
          <p:cNvPr id="11" name="Picture 10">
            <a:extLst>
              <a:ext uri="{FF2B5EF4-FFF2-40B4-BE49-F238E27FC236}">
                <a16:creationId xmlns:a16="http://schemas.microsoft.com/office/drawing/2014/main" id="{D92D8112-2E87-4D82-A14F-B2F4981F866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5731" y="2228628"/>
            <a:ext cx="3673473" cy="3842369"/>
          </a:xfrm>
          <a:prstGeom prst="rect">
            <a:avLst/>
          </a:prstGeom>
          <a:ln>
            <a:noFill/>
          </a:ln>
          <a:effectLst>
            <a:softEdge rad="112500"/>
          </a:effectLst>
        </p:spPr>
      </p:pic>
    </p:spTree>
    <p:extLst>
      <p:ext uri="{BB962C8B-B14F-4D97-AF65-F5344CB8AC3E}">
        <p14:creationId xmlns:p14="http://schemas.microsoft.com/office/powerpoint/2010/main" val="151952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B06270-E4C9-4692-BC68-17C4241633A4}"/>
              </a:ext>
            </a:extLst>
          </p:cNvPr>
          <p:cNvSpPr>
            <a:spLocks noGrp="1"/>
          </p:cNvSpPr>
          <p:nvPr>
            <p:ph sz="half" idx="2"/>
          </p:nvPr>
        </p:nvSpPr>
        <p:spPr>
          <a:xfrm>
            <a:off x="80791" y="101600"/>
            <a:ext cx="5183188" cy="6886222"/>
          </a:xfrm>
        </p:spPr>
        <p:txBody>
          <a:bodyPr>
            <a:normAutofit fontScale="55000" lnSpcReduction="20000"/>
          </a:bodyPr>
          <a:lstStyle/>
          <a:p>
            <a:pPr marL="0" indent="0">
              <a:lnSpc>
                <a:spcPct val="120000"/>
              </a:lnSpc>
              <a:spcBef>
                <a:spcPts val="600"/>
              </a:spcBef>
              <a:spcAft>
                <a:spcPts val="600"/>
              </a:spcAft>
              <a:buNone/>
            </a:pPr>
            <a:r>
              <a:rPr lang="sl-SI" sz="3400" dirty="0">
                <a:latin typeface="Comic Sans MS" panose="030F0702030302020204" pitchFamily="66" charset="0"/>
              </a:rPr>
              <a:t>Na cvetno nedeljo smo preko televizije spremljali blagoslov butaric.                                        Z blagoslovljeno vodo sem poškropila butarico, ki sva jo z očijem naredila že dan prej. Po kosilu sem butarico razkopala in z zelenjem nahranila govedo. Z vej  smo izdelali majhne križščke, ki smo jih obesili po poslopjih. V petek smo barvali pirhe. Pri tem je pomagala tudi moja sestrica Iris. </a:t>
            </a:r>
            <a:r>
              <a:rPr lang="sl-SI" sz="3400">
                <a:latin typeface="Comic Sans MS" panose="030F0702030302020204" pitchFamily="66" charset="0"/>
              </a:rPr>
              <a:t>Okrasili </a:t>
            </a:r>
            <a:r>
              <a:rPr lang="sl-SI" sz="3400" dirty="0">
                <a:latin typeface="Comic Sans MS" panose="030F0702030302020204" pitchFamily="66" charset="0"/>
              </a:rPr>
              <a:t>smo tudi stanovanje. Naslednji dan smo pekli kruh in potico. Pripravili smo tudi košaro. Notri smo dali pirhe, šunko, kruh, potico in hren. Popoldne smo preko spleta spremljali blagoslov. Z bratcem sva košaro poškropila z blagoslovljeno vodo. V nedeljo smo imeli velikonočni zajtrk. Pojedli smo ga nato pa spremljali sveto mašo.  Pripravili smo kosilo. Pojedli smo ga na terasi. Popoldne smo se skupaj igrali. Tako smo mi praznovali velikonočne praznike.</a:t>
            </a:r>
          </a:p>
          <a:p>
            <a:pPr marL="0" indent="0" algn="r">
              <a:spcBef>
                <a:spcPts val="600"/>
              </a:spcBef>
              <a:spcAft>
                <a:spcPts val="600"/>
              </a:spcAft>
              <a:buNone/>
            </a:pPr>
            <a:endParaRPr lang="sl-SI" dirty="0">
              <a:latin typeface="Comic Sans MS" panose="030F0702030302020204" pitchFamily="66" charset="0"/>
            </a:endParaRPr>
          </a:p>
          <a:p>
            <a:pPr marL="0" indent="0" algn="r">
              <a:spcBef>
                <a:spcPts val="600"/>
              </a:spcBef>
              <a:spcAft>
                <a:spcPts val="600"/>
              </a:spcAft>
              <a:buNone/>
            </a:pPr>
            <a:r>
              <a:rPr lang="sl-SI" dirty="0">
                <a:latin typeface="Comic Sans MS" panose="030F0702030302020204" pitchFamily="66" charset="0"/>
              </a:rPr>
              <a:t>Zoja Nograšek, 4. a</a:t>
            </a:r>
          </a:p>
          <a:p>
            <a:endParaRPr lang="sl-SI" dirty="0"/>
          </a:p>
        </p:txBody>
      </p:sp>
      <p:sp>
        <p:nvSpPr>
          <p:cNvPr id="5" name="Text Placeholder 4">
            <a:extLst>
              <a:ext uri="{FF2B5EF4-FFF2-40B4-BE49-F238E27FC236}">
                <a16:creationId xmlns:a16="http://schemas.microsoft.com/office/drawing/2014/main" id="{C408CDD6-900C-4CB1-B4AA-8A76D017DE52}"/>
              </a:ext>
            </a:extLst>
          </p:cNvPr>
          <p:cNvSpPr>
            <a:spLocks noGrp="1"/>
          </p:cNvSpPr>
          <p:nvPr>
            <p:ph type="body" sz="quarter" idx="3"/>
          </p:nvPr>
        </p:nvSpPr>
        <p:spPr/>
        <p:txBody>
          <a:bodyPr/>
          <a:lstStyle/>
          <a:p>
            <a:endParaRPr lang="sl-SI" dirty="0"/>
          </a:p>
        </p:txBody>
      </p:sp>
      <p:pic>
        <p:nvPicPr>
          <p:cNvPr id="8" name="Content Placeholder 7">
            <a:extLst>
              <a:ext uri="{FF2B5EF4-FFF2-40B4-BE49-F238E27FC236}">
                <a16:creationId xmlns:a16="http://schemas.microsoft.com/office/drawing/2014/main" id="{F2BE2FF1-310E-48A1-A017-8C4C41E2BE3B}"/>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5263978" y="919572"/>
            <a:ext cx="3350980" cy="4467973"/>
          </a:xfrm>
          <a:prstGeom prst="rect">
            <a:avLst/>
          </a:prstGeom>
          <a:ln>
            <a:noFill/>
          </a:ln>
          <a:effectLst>
            <a:softEdge rad="112500"/>
          </a:effectLst>
        </p:spPr>
      </p:pic>
      <p:pic>
        <p:nvPicPr>
          <p:cNvPr id="12" name="Picture 11">
            <a:extLst>
              <a:ext uri="{FF2B5EF4-FFF2-40B4-BE49-F238E27FC236}">
                <a16:creationId xmlns:a16="http://schemas.microsoft.com/office/drawing/2014/main" id="{1B6B9E28-9083-4AA8-933E-2249EC81EF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244380" y="445468"/>
            <a:ext cx="2039552" cy="1529664"/>
          </a:xfrm>
          <a:prstGeom prst="rect">
            <a:avLst/>
          </a:prstGeom>
          <a:ln>
            <a:noFill/>
          </a:ln>
          <a:effectLst>
            <a:softEdge rad="112500"/>
          </a:effectLst>
        </p:spPr>
      </p:pic>
      <p:pic>
        <p:nvPicPr>
          <p:cNvPr id="13" name="Picture 12">
            <a:extLst>
              <a:ext uri="{FF2B5EF4-FFF2-40B4-BE49-F238E27FC236}">
                <a16:creationId xmlns:a16="http://schemas.microsoft.com/office/drawing/2014/main" id="{4A679B9F-1BD8-4120-B4FC-DA7947BF3E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243494" y="3025376"/>
            <a:ext cx="4162400" cy="3121799"/>
          </a:xfrm>
          <a:prstGeom prst="rect">
            <a:avLst/>
          </a:prstGeom>
          <a:ln>
            <a:noFill/>
          </a:ln>
          <a:effectLst>
            <a:softEdge rad="112500"/>
          </a:effectLst>
        </p:spPr>
      </p:pic>
    </p:spTree>
    <p:extLst>
      <p:ext uri="{BB962C8B-B14F-4D97-AF65-F5344CB8AC3E}">
        <p14:creationId xmlns:p14="http://schemas.microsoft.com/office/powerpoint/2010/main" val="2232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11320093-68D4-4062-B7A4-87C71A815AB9}"/>
              </a:ext>
            </a:extLst>
          </p:cNvPr>
          <p:cNvSpPr>
            <a:spLocks noGrp="1"/>
          </p:cNvSpPr>
          <p:nvPr>
            <p:ph type="body" idx="1"/>
          </p:nvPr>
        </p:nvSpPr>
        <p:spPr>
          <a:xfrm>
            <a:off x="172995" y="557037"/>
            <a:ext cx="5824579" cy="1420043"/>
          </a:xfrm>
        </p:spPr>
        <p:txBody>
          <a:bodyPr>
            <a:noAutofit/>
          </a:bodyPr>
          <a:lstStyle/>
          <a:p>
            <a:r>
              <a:rPr lang="sl-SI" sz="6000" b="0" dirty="0">
                <a:solidFill>
                  <a:srgbClr val="FF0000"/>
                </a:solidFill>
                <a:effectLst>
                  <a:outerShdw blurRad="38100" dist="38100" dir="2700000" algn="tl">
                    <a:srgbClr val="000000">
                      <a:alpha val="43137"/>
                    </a:srgbClr>
                  </a:outerShdw>
                </a:effectLst>
                <a:latin typeface="A DAY WITHOUT SUN" panose="02000506000000020004" pitchFamily="2" charset="0"/>
              </a:rPr>
              <a:t>ŠPORTNE AKTIVNOSTI ...</a:t>
            </a:r>
          </a:p>
        </p:txBody>
      </p:sp>
      <p:pic>
        <p:nvPicPr>
          <p:cNvPr id="13" name="Content Placeholder 12">
            <a:extLst>
              <a:ext uri="{FF2B5EF4-FFF2-40B4-BE49-F238E27FC236}">
                <a16:creationId xmlns:a16="http://schemas.microsoft.com/office/drawing/2014/main" id="{AACF05F2-8832-4CDF-8255-9C378940F40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72995" y="1979666"/>
            <a:ext cx="7398475" cy="41616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značba mesta besedila 4">
            <a:extLst>
              <a:ext uri="{FF2B5EF4-FFF2-40B4-BE49-F238E27FC236}">
                <a16:creationId xmlns:a16="http://schemas.microsoft.com/office/drawing/2014/main" id="{C51F216E-634F-4064-A4DB-73B1480EE5E5}"/>
              </a:ext>
            </a:extLst>
          </p:cNvPr>
          <p:cNvSpPr>
            <a:spLocks noGrp="1"/>
          </p:cNvSpPr>
          <p:nvPr>
            <p:ph type="body" sz="quarter" idx="3"/>
          </p:nvPr>
        </p:nvSpPr>
        <p:spPr>
          <a:xfrm>
            <a:off x="6194428" y="557038"/>
            <a:ext cx="5183188" cy="823912"/>
          </a:xfrm>
        </p:spPr>
        <p:txBody>
          <a:bodyPr>
            <a:normAutofit/>
          </a:bodyPr>
          <a:lstStyle/>
          <a:p>
            <a:endParaRPr lang="sl-SI" sz="5000" b="0" dirty="0">
              <a:solidFill>
                <a:srgbClr val="FF0000"/>
              </a:solidFill>
              <a:effectLst>
                <a:outerShdw blurRad="38100" dist="38100" dir="2700000" algn="tl">
                  <a:srgbClr val="000000">
                    <a:alpha val="43137"/>
                  </a:srgbClr>
                </a:outerShdw>
              </a:effectLst>
              <a:latin typeface="A DAY WITHOUT SUN" panose="02000506000000020004" pitchFamily="2" charset="0"/>
            </a:endParaRPr>
          </a:p>
        </p:txBody>
      </p:sp>
      <p:pic>
        <p:nvPicPr>
          <p:cNvPr id="18" name="Picture 2">
            <a:extLst>
              <a:ext uri="{FF2B5EF4-FFF2-40B4-BE49-F238E27FC236}">
                <a16:creationId xmlns:a16="http://schemas.microsoft.com/office/drawing/2014/main" id="{09529CFF-E401-4B73-B8B7-C1CB7EFC54F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49561" y="407771"/>
            <a:ext cx="3842952" cy="50544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3311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C89BE-E13C-444C-8DC6-632C4686ADFB}"/>
              </a:ext>
            </a:extLst>
          </p:cNvPr>
          <p:cNvSpPr>
            <a:spLocks noGrp="1"/>
          </p:cNvSpPr>
          <p:nvPr>
            <p:ph sz="half" idx="2"/>
          </p:nvPr>
        </p:nvSpPr>
        <p:spPr>
          <a:xfrm>
            <a:off x="401444" y="256478"/>
            <a:ext cx="7125629" cy="7036420"/>
          </a:xfrm>
        </p:spPr>
        <p:txBody>
          <a:bodyPr>
            <a:normAutofit fontScale="40000" lnSpcReduction="20000"/>
          </a:bodyPr>
          <a:lstStyle/>
          <a:p>
            <a:pPr marL="0" indent="0" algn="ctr">
              <a:lnSpc>
                <a:spcPct val="170000"/>
              </a:lnSpc>
              <a:spcBef>
                <a:spcPts val="0"/>
              </a:spcBef>
              <a:buNone/>
            </a:pPr>
            <a:r>
              <a:rPr lang="sl-SI" sz="4800" i="1" dirty="0">
                <a:effectLst>
                  <a:outerShdw blurRad="38100" dist="19050" dir="2700000" algn="tl">
                    <a:schemeClr val="dk1">
                      <a:alpha val="40000"/>
                    </a:schemeClr>
                  </a:outerShdw>
                </a:effectLst>
                <a:latin typeface="Comic Sans MS" panose="030F0702030302020204" pitchFamily="66" charset="0"/>
              </a:rPr>
              <a:t>ŠPORTNO POROČILO</a:t>
            </a:r>
          </a:p>
          <a:p>
            <a:pPr marL="0" indent="0">
              <a:lnSpc>
                <a:spcPct val="170000"/>
              </a:lnSpc>
              <a:spcBef>
                <a:spcPts val="0"/>
              </a:spcBef>
              <a:buNone/>
            </a:pPr>
            <a:r>
              <a:rPr lang="sl-SI" sz="4800" dirty="0">
                <a:latin typeface="Comic Sans MS" panose="030F0702030302020204" pitchFamily="66" charset="0"/>
              </a:rPr>
              <a:t>V današnjem poročilu bom povedala kaj vse aktivnega sem počela v tem tednu. Cel teden sem bila za šport bolj zagreta kot kadarkoli prej. Zelo imam rada take dneve in tedne.</a:t>
            </a:r>
          </a:p>
          <a:p>
            <a:pPr marL="0" indent="0">
              <a:lnSpc>
                <a:spcPct val="170000"/>
              </a:lnSpc>
              <a:spcBef>
                <a:spcPts val="0"/>
              </a:spcBef>
              <a:buNone/>
            </a:pPr>
            <a:r>
              <a:rPr lang="sl-SI" sz="4800" dirty="0">
                <a:latin typeface="Comic Sans MS" panose="030F0702030302020204" pitchFamily="66" charset="0"/>
              </a:rPr>
              <a:t>Moram vam povedati, da grem od prvega dneva karantene vsak dan na krajši pohod z dedkom, babico, sestro in psičko Tačko. Na pohod gremo tudi, če je slabše vreme. Se pa bolj oblečemo ali vzamemo dežnik. Skoraj vsak dan vidimo srne, ki tečejo pred nami. Tačka se vedno zapodi za njimi, a jih nikoli ne ujame. Pohod vsak dan traja približno uro in pol in je dolg okrog 4 kilometre. Velikokrat s seboj vzamemo banano. Mami je sicer rekla, da pravega pohoda ni brez sendviča in soka, zato sem se danes, v petek 8. 5. 2020 na pohod odpravila z nahrbtnikom in malico. Še prej sem se namazala s sredstvom proti klopom.</a:t>
            </a:r>
          </a:p>
          <a:p>
            <a:pPr marL="0" indent="0">
              <a:lnSpc>
                <a:spcPct val="170000"/>
              </a:lnSpc>
              <a:spcBef>
                <a:spcPts val="0"/>
              </a:spcBef>
              <a:buNone/>
            </a:pPr>
            <a:endParaRPr lang="sl-SI" sz="4800" dirty="0">
              <a:latin typeface="Comic Sans MS" panose="030F0702030302020204" pitchFamily="66" charset="0"/>
            </a:endParaRPr>
          </a:p>
          <a:p>
            <a:pPr marL="0" indent="0">
              <a:buNone/>
            </a:pPr>
            <a:endParaRPr lang="sl-SI" dirty="0"/>
          </a:p>
        </p:txBody>
      </p:sp>
      <p:pic>
        <p:nvPicPr>
          <p:cNvPr id="9" name="Slika 4">
            <a:extLst>
              <a:ext uri="{FF2B5EF4-FFF2-40B4-BE49-F238E27FC236}">
                <a16:creationId xmlns:a16="http://schemas.microsoft.com/office/drawing/2014/main" id="{9C7D5E4E-4DA0-43B9-B45B-3EDEA40C5F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38645" y="1059305"/>
            <a:ext cx="4353095" cy="4576242"/>
          </a:xfrm>
          <a:prstGeom prst="ellipse">
            <a:avLst/>
          </a:prstGeom>
          <a:ln>
            <a:noFill/>
          </a:ln>
          <a:effectLst>
            <a:softEdge rad="112500"/>
          </a:effectLst>
        </p:spPr>
      </p:pic>
    </p:spTree>
    <p:extLst>
      <p:ext uri="{BB962C8B-B14F-4D97-AF65-F5344CB8AC3E}">
        <p14:creationId xmlns:p14="http://schemas.microsoft.com/office/powerpoint/2010/main" val="133217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7EA0820A-AE9B-40D9-B6E8-5845307B9B44}"/>
              </a:ext>
            </a:extLst>
          </p:cNvPr>
          <p:cNvSpPr txBox="1"/>
          <p:nvPr/>
        </p:nvSpPr>
        <p:spPr>
          <a:xfrm>
            <a:off x="318782" y="419450"/>
            <a:ext cx="11299970" cy="2862322"/>
          </a:xfrm>
          <a:prstGeom prst="rect">
            <a:avLst/>
          </a:prstGeom>
          <a:noFill/>
        </p:spPr>
        <p:txBody>
          <a:bodyPr wrap="square" rtlCol="0">
            <a:spAutoFit/>
          </a:bodyPr>
          <a:lstStyle/>
          <a:p>
            <a:endParaRPr lang="sl-SI" b="1" dirty="0"/>
          </a:p>
          <a:p>
            <a:endParaRPr lang="sl-SI" dirty="0"/>
          </a:p>
          <a:p>
            <a:endParaRPr lang="sl-SI" dirty="0"/>
          </a:p>
          <a:p>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p:txBody>
      </p:sp>
      <p:pic>
        <p:nvPicPr>
          <p:cNvPr id="4" name="Picture 3">
            <a:extLst>
              <a:ext uri="{FF2B5EF4-FFF2-40B4-BE49-F238E27FC236}">
                <a16:creationId xmlns:a16="http://schemas.microsoft.com/office/drawing/2014/main" id="{34BBAA77-8C16-4536-8231-5ED05ECD8B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47784">
            <a:off x="295473" y="507638"/>
            <a:ext cx="5518521" cy="4138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0E0C936B-EF51-4D14-B159-06611D9D4C0B}"/>
              </a:ext>
            </a:extLst>
          </p:cNvPr>
          <p:cNvPicPr>
            <a:picLocks noChangeAspect="1"/>
          </p:cNvPicPr>
          <p:nvPr/>
        </p:nvPicPr>
        <p:blipFill>
          <a:blip r:embed="rId3"/>
          <a:stretch>
            <a:fillRect/>
          </a:stretch>
        </p:blipFill>
        <p:spPr>
          <a:xfrm rot="360496">
            <a:off x="6166369" y="1817274"/>
            <a:ext cx="5755477" cy="4306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05893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57A837B-9ECE-4510-97B2-FDFB9F1754FC}"/>
              </a:ext>
            </a:extLst>
          </p:cNvPr>
          <p:cNvSpPr>
            <a:spLocks noGrp="1"/>
          </p:cNvSpPr>
          <p:nvPr>
            <p:ph sz="half" idx="2"/>
          </p:nvPr>
        </p:nvSpPr>
        <p:spPr>
          <a:xfrm>
            <a:off x="156117" y="189570"/>
            <a:ext cx="9188605" cy="7057897"/>
          </a:xfrm>
        </p:spPr>
        <p:txBody>
          <a:bodyPr>
            <a:normAutofit fontScale="55000" lnSpcReduction="20000"/>
          </a:bodyPr>
          <a:lstStyle/>
          <a:p>
            <a:pPr marL="0" indent="0">
              <a:lnSpc>
                <a:spcPct val="170000"/>
              </a:lnSpc>
              <a:spcBef>
                <a:spcPts val="0"/>
              </a:spcBef>
              <a:buNone/>
            </a:pPr>
            <a:r>
              <a:rPr lang="sl-SI" dirty="0">
                <a:latin typeface="Comic Sans MS" panose="030F0702030302020204" pitchFamily="66" charset="0"/>
              </a:rPr>
              <a:t>V torek, 5. 5. 2020,  mi je mamica naredila rolarski in kolesarski poligon na dvorišču. Z rolarji sem se vozila naprej, nazaj,  slalom in limonice, v krogu, pod oviro … Poligon sem ponovila večkrat in zdaj se znam že zelo dobro peljati. Seveda, skoraj bi pozabila, na glavi sem imela zapeto čelado na rokah in nogah pa tudi ščitnike. S kolesom sem se vozila po osmici, se vozila z eno roko in drugo roko, pobirala steklenico in se vozila med dvema črtama. Zdaj ta poligon že obvladam, zato sem se v sredo, 6. 5. 2020,  z mamico in sestrico odpravila do Temenice s kolesom. Tam sem 2 uri jahala, potem pa smo se vrnile s kolesom nazaj. Tudi tokrat ni šlo brez čelade. Na cesti sem bila zalo previdna in pozorna. Za športno vzgojni karton mi je mami pripravila naloge prirejene za doma.</a:t>
            </a:r>
          </a:p>
          <a:p>
            <a:pPr marL="0" indent="0">
              <a:lnSpc>
                <a:spcPct val="170000"/>
              </a:lnSpc>
              <a:spcBef>
                <a:spcPts val="0"/>
              </a:spcBef>
              <a:buNone/>
            </a:pPr>
            <a:r>
              <a:rPr lang="sl-SI" dirty="0">
                <a:latin typeface="Comic Sans MS" panose="030F0702030302020204" pitchFamily="66" charset="0"/>
              </a:rPr>
              <a:t>Ugotovili sva, da sem kar precej zrastla in tudi tehtnica kaže več kot lansko leto. Dotikanje plošče z roko sem izvedla kar na domači mizi. Nalepili sva dva kroga, mami pa mi je štela dotike. Redno vadim tudi skok v daljino z mesta. Čedalje bolje mi gre. Poligon s premagovanjem ovir mi gre že od nekdaj dobro.</a:t>
            </a:r>
          </a:p>
          <a:p>
            <a:pPr marL="0" indent="0">
              <a:lnSpc>
                <a:spcPct val="170000"/>
              </a:lnSpc>
              <a:spcBef>
                <a:spcPts val="0"/>
              </a:spcBef>
              <a:buNone/>
            </a:pPr>
            <a:r>
              <a:rPr lang="sl-SI" dirty="0">
                <a:latin typeface="Comic Sans MS" panose="030F0702030302020204" pitchFamily="66" charset="0"/>
              </a:rPr>
              <a:t>Dviganje trupa ni moja najljubša vaja. A vseeno treniram. </a:t>
            </a:r>
            <a:r>
              <a:rPr lang="sl-SI" dirty="0">
                <a:latin typeface="Comic Sans MS" panose="030F0702030302020204" pitchFamily="66" charset="0"/>
                <a:sym typeface="Segoe UI Emoji" panose="020B0502040204020203" pitchFamily="34" charset="0"/>
              </a:rPr>
              <a:t>😉</a:t>
            </a:r>
            <a:r>
              <a:rPr lang="sl-SI" dirty="0">
                <a:latin typeface="Comic Sans MS" panose="030F0702030302020204" pitchFamily="66" charset="0"/>
              </a:rPr>
              <a:t> Zaradi gimnastike nimam težav z elastičnostjo in predklonon na klopici. Pri visenju sem hitro konec. Moč v rokah moram še pridobiti. Tek na 60 m in 600 m pa sem tudi potrenirala. </a:t>
            </a:r>
          </a:p>
          <a:p>
            <a:pPr marL="0" indent="0">
              <a:lnSpc>
                <a:spcPct val="170000"/>
              </a:lnSpc>
              <a:spcBef>
                <a:spcPts val="0"/>
              </a:spcBef>
              <a:buNone/>
            </a:pPr>
            <a:r>
              <a:rPr lang="sl-SI" dirty="0">
                <a:latin typeface="Comic Sans MS" panose="030F0702030302020204" pitchFamily="66" charset="0"/>
              </a:rPr>
              <a:t>Zelo sem vesela, ker je lepo vreme in sem lahko veliko zunaj in športno aktivna. Poleg tega imam tudi vsak teden dvakrat gimnastiko  z učiteljico Dušico preko aplikacije Zoom.</a:t>
            </a:r>
          </a:p>
          <a:p>
            <a:pPr marL="0" indent="0">
              <a:lnSpc>
                <a:spcPct val="170000"/>
              </a:lnSpc>
              <a:spcBef>
                <a:spcPts val="0"/>
              </a:spcBef>
              <a:buNone/>
            </a:pPr>
            <a:r>
              <a:rPr lang="sl-SI" dirty="0">
                <a:latin typeface="Comic Sans MS" panose="030F0702030302020204" pitchFamily="66" charset="0"/>
              </a:rPr>
              <a:t>Lep športni pozdrav.</a:t>
            </a:r>
          </a:p>
          <a:p>
            <a:pPr marL="0" indent="0" algn="r">
              <a:buNone/>
            </a:pPr>
            <a:r>
              <a:rPr lang="sl-SI" dirty="0">
                <a:effectLst>
                  <a:outerShdw blurRad="38100" dist="38100" dir="2700000" algn="tl">
                    <a:srgbClr val="000000">
                      <a:alpha val="43137"/>
                    </a:srgbClr>
                  </a:outerShdw>
                </a:effectLst>
              </a:rPr>
              <a:t>Živa Miklič, 4. a</a:t>
            </a:r>
          </a:p>
        </p:txBody>
      </p:sp>
      <p:pic>
        <p:nvPicPr>
          <p:cNvPr id="8" name="Picture 7">
            <a:extLst>
              <a:ext uri="{FF2B5EF4-FFF2-40B4-BE49-F238E27FC236}">
                <a16:creationId xmlns:a16="http://schemas.microsoft.com/office/drawing/2014/main" id="{B5BE0672-9541-4337-9918-12BEC10732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1422" y="248808"/>
            <a:ext cx="3016246" cy="6021522"/>
          </a:xfrm>
          <a:prstGeom prst="ellipse">
            <a:avLst/>
          </a:prstGeom>
          <a:ln>
            <a:noFill/>
          </a:ln>
          <a:effectLst>
            <a:softEdge rad="112500"/>
          </a:effectLst>
        </p:spPr>
      </p:pic>
    </p:spTree>
    <p:extLst>
      <p:ext uri="{BB962C8B-B14F-4D97-AF65-F5344CB8AC3E}">
        <p14:creationId xmlns:p14="http://schemas.microsoft.com/office/powerpoint/2010/main" val="1769645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descr="Image">
            <a:extLst>
              <a:ext uri="{FF2B5EF4-FFF2-40B4-BE49-F238E27FC236}">
                <a16:creationId xmlns:a16="http://schemas.microsoft.com/office/drawing/2014/main" id="{27B6F8C0-CC34-43C0-8DC9-7B0CCE71BF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5" name="Picture 14">
            <a:extLst>
              <a:ext uri="{FF2B5EF4-FFF2-40B4-BE49-F238E27FC236}">
                <a16:creationId xmlns:a16="http://schemas.microsoft.com/office/drawing/2014/main" id="{FB2BBFFA-2BCB-453B-A741-BE6A01CDFC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456741" y="690730"/>
            <a:ext cx="6167284" cy="4932187"/>
          </a:xfrm>
          <a:prstGeom prst="ellipse">
            <a:avLst/>
          </a:prstGeom>
          <a:ln>
            <a:noFill/>
          </a:ln>
          <a:effectLst>
            <a:softEdge rad="112500"/>
          </a:effectLst>
        </p:spPr>
      </p:pic>
      <p:sp>
        <p:nvSpPr>
          <p:cNvPr id="16" name="AutoShape 16">
            <a:extLst>
              <a:ext uri="{FF2B5EF4-FFF2-40B4-BE49-F238E27FC236}">
                <a16:creationId xmlns:a16="http://schemas.microsoft.com/office/drawing/2014/main" id="{14CE4EEC-04AE-4972-9C82-0940B93582E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9" name="Picture 18">
            <a:extLst>
              <a:ext uri="{FF2B5EF4-FFF2-40B4-BE49-F238E27FC236}">
                <a16:creationId xmlns:a16="http://schemas.microsoft.com/office/drawing/2014/main" id="{F162BA2D-79EB-4330-9283-E2B476CB09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01910" y="692589"/>
            <a:ext cx="4642981" cy="3660812"/>
          </a:xfrm>
          <a:prstGeom prst="ellipse">
            <a:avLst/>
          </a:prstGeom>
          <a:ln>
            <a:noFill/>
          </a:ln>
          <a:effectLst>
            <a:softEdge rad="112500"/>
          </a:effectLst>
        </p:spPr>
      </p:pic>
      <p:pic>
        <p:nvPicPr>
          <p:cNvPr id="22" name="Picture 21">
            <a:extLst>
              <a:ext uri="{FF2B5EF4-FFF2-40B4-BE49-F238E27FC236}">
                <a16:creationId xmlns:a16="http://schemas.microsoft.com/office/drawing/2014/main" id="{0E2DA87B-0830-413B-A70C-42286029B8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1623" y="2830971"/>
            <a:ext cx="4000377" cy="4027029"/>
          </a:xfrm>
          <a:prstGeom prst="ellipse">
            <a:avLst/>
          </a:prstGeom>
          <a:ln>
            <a:noFill/>
          </a:ln>
          <a:effectLst>
            <a:softEdge rad="112500"/>
          </a:effectLst>
        </p:spPr>
      </p:pic>
    </p:spTree>
    <p:extLst>
      <p:ext uri="{BB962C8B-B14F-4D97-AF65-F5344CB8AC3E}">
        <p14:creationId xmlns:p14="http://schemas.microsoft.com/office/powerpoint/2010/main" val="3770030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43CEA1-C79E-431A-B86A-496423B81FA6}"/>
              </a:ext>
            </a:extLst>
          </p:cNvPr>
          <p:cNvSpPr>
            <a:spLocks noGrp="1"/>
          </p:cNvSpPr>
          <p:nvPr>
            <p:ph type="body" idx="1"/>
          </p:nvPr>
        </p:nvSpPr>
        <p:spPr>
          <a:xfrm>
            <a:off x="255571" y="-123894"/>
            <a:ext cx="6326556" cy="1096574"/>
          </a:xfrm>
        </p:spPr>
        <p:txBody>
          <a:bodyPr/>
          <a:lstStyle/>
          <a:p>
            <a:pPr algn="ctr"/>
            <a:r>
              <a:rPr lang="sl-SI" sz="3200" b="0" i="1" dirty="0">
                <a:latin typeface="Comic Sans MS" panose="030F0702030302020204" pitchFamily="66" charset="0"/>
              </a:rPr>
              <a:t>Moj športni dan!</a:t>
            </a:r>
          </a:p>
          <a:p>
            <a:pPr algn="ctr"/>
            <a:endParaRPr lang="sl-SI" dirty="0"/>
          </a:p>
        </p:txBody>
      </p:sp>
      <p:sp>
        <p:nvSpPr>
          <p:cNvPr id="8" name="AutoShape 2">
            <a:extLst>
              <a:ext uri="{FF2B5EF4-FFF2-40B4-BE49-F238E27FC236}">
                <a16:creationId xmlns:a16="http://schemas.microsoft.com/office/drawing/2014/main" id="{16AD5D0C-4B23-4761-8280-7E3E79D4C5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Picture 8">
            <a:extLst>
              <a:ext uri="{FF2B5EF4-FFF2-40B4-BE49-F238E27FC236}">
                <a16:creationId xmlns:a16="http://schemas.microsoft.com/office/drawing/2014/main" id="{2A716F78-93CA-46DE-91DD-E57CD4B6C3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872253" y="1295536"/>
            <a:ext cx="6449160" cy="4266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Rezultat iskanja slik za clip art  boy winner">
            <a:extLst>
              <a:ext uri="{FF2B5EF4-FFF2-40B4-BE49-F238E27FC236}">
                <a16:creationId xmlns:a16="http://schemas.microsoft.com/office/drawing/2014/main" id="{E2E2D5E5-B47A-410B-89F4-F7B0C09E2BB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0853517" y="5432685"/>
            <a:ext cx="1338483" cy="1338483"/>
          </a:xfrm>
          <a:prstGeom prst="rect">
            <a:avLst/>
          </a:prstGeom>
          <a:noFill/>
          <a:extLst>
            <a:ext uri="{909E8E84-426E-40DD-AFC4-6F175D3DCCD1}">
              <a14:hiddenFill xmlns:a14="http://schemas.microsoft.com/office/drawing/2010/main">
                <a:solidFill>
                  <a:srgbClr val="FFFFFF"/>
                </a:solidFill>
              </a14:hiddenFill>
            </a:ext>
          </a:extLst>
        </p:spPr>
      </p:pic>
      <p:pic>
        <p:nvPicPr>
          <p:cNvPr id="11" name="Označba mesta vsebine 3">
            <a:extLst>
              <a:ext uri="{FF2B5EF4-FFF2-40B4-BE49-F238E27FC236}">
                <a16:creationId xmlns:a16="http://schemas.microsoft.com/office/drawing/2014/main" id="{F5B23B6D-7127-4BCA-8329-F8EFA67170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947" y="5250560"/>
            <a:ext cx="1368227" cy="1121791"/>
          </a:xfrm>
          <a:prstGeom prst="rect">
            <a:avLst/>
          </a:prstGeom>
        </p:spPr>
      </p:pic>
      <p:pic>
        <p:nvPicPr>
          <p:cNvPr id="12" name="Picture 2" descr="Rezultat iskanja slik za clipart drinking watwr">
            <a:extLst>
              <a:ext uri="{FF2B5EF4-FFF2-40B4-BE49-F238E27FC236}">
                <a16:creationId xmlns:a16="http://schemas.microsoft.com/office/drawing/2014/main" id="{E62B03C6-8971-4A78-AEF6-CBE26998527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1947" y="361755"/>
            <a:ext cx="1629634" cy="10965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D302E07-C72A-4665-ADB4-92C48B459B2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80091" y="5219803"/>
            <a:ext cx="1606813" cy="163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a:extLst>
              <a:ext uri="{FF2B5EF4-FFF2-40B4-BE49-F238E27FC236}">
                <a16:creationId xmlns:a16="http://schemas.microsoft.com/office/drawing/2014/main" id="{CF6A29E6-7394-4186-9B63-329DF486200D}"/>
              </a:ext>
            </a:extLst>
          </p:cNvPr>
          <p:cNvSpPr>
            <a:spLocks noGrp="1"/>
          </p:cNvSpPr>
          <p:nvPr>
            <p:ph sz="half" idx="2"/>
          </p:nvPr>
        </p:nvSpPr>
        <p:spPr>
          <a:xfrm>
            <a:off x="839788" y="485649"/>
            <a:ext cx="5365740" cy="6372351"/>
          </a:xfrm>
        </p:spPr>
        <p:txBody>
          <a:bodyPr>
            <a:normAutofit fontScale="32500" lnSpcReduction="20000"/>
          </a:bodyPr>
          <a:lstStyle/>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Poro</a:t>
            </a:r>
            <a:r>
              <a:rPr lang="sl-SI" sz="4400" dirty="0">
                <a:latin typeface="Comic Sans MS" panose="030F0702030302020204" pitchFamily="66" charset="0"/>
                <a:ea typeface="Calibri" panose="020F0502020204030204" pitchFamily="34" charset="0"/>
                <a:cs typeface="Calibri" panose="020F0502020204030204" pitchFamily="34" charset="0"/>
              </a:rPr>
              <a:t>č</a:t>
            </a:r>
            <a:r>
              <a:rPr lang="sl-SI" sz="4400" dirty="0">
                <a:latin typeface="Comic Sans MS" panose="030F0702030302020204" pitchFamily="66" charset="0"/>
                <a:ea typeface="Calibri" panose="020F0502020204030204" pitchFamily="34" charset="0"/>
                <a:cs typeface="MV Boli" panose="02000500030200090000" pitchFamily="2" charset="0"/>
              </a:rPr>
              <a:t>am vam o mojem športnem dnevu.</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Najbolj mi je bila vše</a:t>
            </a:r>
            <a:r>
              <a:rPr lang="sl-SI" sz="4400" dirty="0">
                <a:latin typeface="Comic Sans MS" panose="030F0702030302020204" pitchFamily="66" charset="0"/>
                <a:ea typeface="Calibri" panose="020F0502020204030204" pitchFamily="34" charset="0"/>
                <a:cs typeface="Calibri" panose="020F0502020204030204" pitchFamily="34" charset="0"/>
              </a:rPr>
              <a:t>č</a:t>
            </a:r>
            <a:r>
              <a:rPr lang="sl-SI" sz="4400" dirty="0">
                <a:latin typeface="Comic Sans MS" panose="030F0702030302020204" pitchFamily="66" charset="0"/>
                <a:ea typeface="Calibri" panose="020F0502020204030204" pitchFamily="34" charset="0"/>
                <a:cs typeface="MV Boli" panose="02000500030200090000" pitchFamily="2" charset="0"/>
              </a:rPr>
              <a:t> živalska telovadba.</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Zelo dobro sem znala oponašati raka, ter slona.</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Vadbo po postajah sem ponovila trikrat.</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Naredila sem 21 trebušnjakov v dvajsetih sekundah.</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Tudi ostalo mi je šlo dobro.</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Odlo</a:t>
            </a:r>
            <a:r>
              <a:rPr lang="sl-SI" sz="4400" dirty="0">
                <a:latin typeface="Comic Sans MS" panose="030F0702030302020204" pitchFamily="66" charset="0"/>
                <a:ea typeface="Calibri" panose="020F0502020204030204" pitchFamily="34" charset="0"/>
                <a:cs typeface="Calibri" panose="020F0502020204030204" pitchFamily="34" charset="0"/>
              </a:rPr>
              <a:t>č</a:t>
            </a:r>
            <a:r>
              <a:rPr lang="sl-SI" sz="4400" dirty="0">
                <a:latin typeface="Comic Sans MS" panose="030F0702030302020204" pitchFamily="66" charset="0"/>
                <a:ea typeface="Calibri" panose="020F0502020204030204" pitchFamily="34" charset="0"/>
                <a:cs typeface="MV Boli" panose="02000500030200090000" pitchFamily="2" charset="0"/>
              </a:rPr>
              <a:t>ila sem se da nekatere vaje ponavljam vsak dan.</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Zaplesala sem Just dance.</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Potem pa še gremo okrog sveta.</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Med dvajsetminutnim odmorom sem gledala televizor in pila navadno vodo.</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Staršem sem pomagala tako, da sem pospravila svojo sobo, pobrisala prah in posesala hišo.</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Med </a:t>
            </a:r>
            <a:r>
              <a:rPr lang="sl-SI" sz="4400" dirty="0">
                <a:latin typeface="Comic Sans MS" panose="030F0702030302020204" pitchFamily="66" charset="0"/>
                <a:ea typeface="Calibri" panose="020F0502020204030204" pitchFamily="34" charset="0"/>
                <a:cs typeface="Calibri" panose="020F0502020204030204" pitchFamily="34" charset="0"/>
              </a:rPr>
              <a:t>č</a:t>
            </a:r>
            <a:r>
              <a:rPr lang="sl-SI" sz="4400" dirty="0">
                <a:latin typeface="Comic Sans MS" panose="030F0702030302020204" pitchFamily="66" charset="0"/>
                <a:ea typeface="Calibri" panose="020F0502020204030204" pitchFamily="34" charset="0"/>
                <a:cs typeface="MV Boli" panose="02000500030200090000" pitchFamily="2" charset="0"/>
              </a:rPr>
              <a:t>rkovanjem imena in priimka sem se zabavala z o</a:t>
            </a:r>
            <a:r>
              <a:rPr lang="sl-SI" sz="4400" dirty="0">
                <a:latin typeface="Comic Sans MS" panose="030F0702030302020204" pitchFamily="66" charset="0"/>
                <a:ea typeface="Calibri" panose="020F0502020204030204" pitchFamily="34" charset="0"/>
                <a:cs typeface="Calibri" panose="020F0502020204030204" pitchFamily="34" charset="0"/>
              </a:rPr>
              <a:t>č</a:t>
            </a:r>
            <a:r>
              <a:rPr lang="sl-SI" sz="4400" dirty="0">
                <a:latin typeface="Comic Sans MS" panose="030F0702030302020204" pitchFamily="66" charset="0"/>
                <a:ea typeface="Calibri" panose="020F0502020204030204" pitchFamily="34" charset="0"/>
                <a:cs typeface="MV Boli" panose="02000500030200090000" pitchFamily="2" charset="0"/>
              </a:rPr>
              <a:t>ijem, saj je to tudi poizkusil.</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Balona sicer nisem imela, sem se pa zabavala z žogo.</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Vaje za umirjanje so mi bile pisane na kožo.</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Bilo je malce naporno vendar nisem izgledala kot dekle na koncu predstavitve.</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omic Sans MS" panose="030F0702030302020204" pitchFamily="66" charset="0"/>
                <a:ea typeface="Calibri" panose="020F0502020204030204" pitchFamily="34" charset="0"/>
                <a:cs typeface="MV Boli" panose="02000500030200090000" pitchFamily="2" charset="0"/>
              </a:rPr>
              <a:t>Na koncu sem si zaploskala in spila malo limonade.</a:t>
            </a:r>
            <a:endParaRPr lang="sl-SI" sz="4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spcAft>
                <a:spcPts val="800"/>
              </a:spcAft>
              <a:buNone/>
            </a:pPr>
            <a:r>
              <a:rPr lang="sl-SI" sz="4400" dirty="0">
                <a:latin typeface="Calibri" panose="020F0502020204030204" pitchFamily="34" charset="0"/>
                <a:cs typeface="Times New Roman" panose="02020603050405020304" pitchFamily="18" charset="0"/>
              </a:rPr>
              <a:t>                                                                                     </a:t>
            </a:r>
            <a:r>
              <a:rPr lang="sl-SI" sz="4300" dirty="0">
                <a:latin typeface="Comic Sans MS" panose="030F0702030302020204" pitchFamily="66" charset="0"/>
              </a:rPr>
              <a:t>Daša Fajdiga, 4. a</a:t>
            </a:r>
          </a:p>
        </p:txBody>
      </p:sp>
    </p:spTree>
    <p:extLst>
      <p:ext uri="{BB962C8B-B14F-4D97-AF65-F5344CB8AC3E}">
        <p14:creationId xmlns:p14="http://schemas.microsoft.com/office/powerpoint/2010/main" val="282466358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4F8F-06C0-4782-A05F-5D7D7FD953F2}"/>
              </a:ext>
            </a:extLst>
          </p:cNvPr>
          <p:cNvSpPr>
            <a:spLocks noGrp="1"/>
          </p:cNvSpPr>
          <p:nvPr>
            <p:ph type="title"/>
          </p:nvPr>
        </p:nvSpPr>
        <p:spPr>
          <a:xfrm>
            <a:off x="110739" y="-227999"/>
            <a:ext cx="10515600" cy="1325563"/>
          </a:xfrm>
        </p:spPr>
        <p:txBody>
          <a:bodyPr/>
          <a:lstStyle/>
          <a:p>
            <a:r>
              <a:rPr lang="sl-SI" dirty="0">
                <a:solidFill>
                  <a:srgbClr val="FF0000"/>
                </a:solidFill>
                <a:effectLst>
                  <a:outerShdw blurRad="38100" dist="38100" dir="2700000" algn="tl">
                    <a:srgbClr val="000000">
                      <a:alpha val="43137"/>
                    </a:srgbClr>
                  </a:outerShdw>
                </a:effectLst>
              </a:rPr>
              <a:t>IZDELOVANJE PLAKATA ...</a:t>
            </a:r>
          </a:p>
        </p:txBody>
      </p:sp>
      <p:sp>
        <p:nvSpPr>
          <p:cNvPr id="3" name="Text Placeholder 2">
            <a:extLst>
              <a:ext uri="{FF2B5EF4-FFF2-40B4-BE49-F238E27FC236}">
                <a16:creationId xmlns:a16="http://schemas.microsoft.com/office/drawing/2014/main" id="{1840A6AD-7192-4B59-8AA2-D015D38E86F4}"/>
              </a:ext>
            </a:extLst>
          </p:cNvPr>
          <p:cNvSpPr>
            <a:spLocks noGrp="1"/>
          </p:cNvSpPr>
          <p:nvPr>
            <p:ph type="body" idx="1"/>
          </p:nvPr>
        </p:nvSpPr>
        <p:spPr/>
        <p:txBody>
          <a:bodyPr/>
          <a:lstStyle/>
          <a:p>
            <a:endParaRPr lang="sl-SI" dirty="0"/>
          </a:p>
        </p:txBody>
      </p:sp>
      <p:pic>
        <p:nvPicPr>
          <p:cNvPr id="9" name="Content Placeholder 8">
            <a:extLst>
              <a:ext uri="{FF2B5EF4-FFF2-40B4-BE49-F238E27FC236}">
                <a16:creationId xmlns:a16="http://schemas.microsoft.com/office/drawing/2014/main" id="{00AFBE14-E804-496B-AE72-9B863E855EBA}"/>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35884" y="914966"/>
            <a:ext cx="5953578" cy="5668377"/>
          </a:xfrm>
          <a:prstGeom prst="rect">
            <a:avLst/>
          </a:prstGeom>
          <a:ln>
            <a:noFill/>
          </a:ln>
          <a:effectLst>
            <a:softEdge rad="112500"/>
          </a:effectLst>
        </p:spPr>
      </p:pic>
      <p:sp>
        <p:nvSpPr>
          <p:cNvPr id="5" name="Text Placeholder 4">
            <a:extLst>
              <a:ext uri="{FF2B5EF4-FFF2-40B4-BE49-F238E27FC236}">
                <a16:creationId xmlns:a16="http://schemas.microsoft.com/office/drawing/2014/main" id="{BF27036F-5336-4723-8D38-4866488BA2AF}"/>
              </a:ext>
            </a:extLst>
          </p:cNvPr>
          <p:cNvSpPr>
            <a:spLocks noGrp="1"/>
          </p:cNvSpPr>
          <p:nvPr>
            <p:ph type="body" sz="quarter" idx="3"/>
          </p:nvPr>
        </p:nvSpPr>
        <p:spPr/>
        <p:txBody>
          <a:bodyPr/>
          <a:lstStyle/>
          <a:p>
            <a:endParaRPr lang="sl-SI"/>
          </a:p>
        </p:txBody>
      </p:sp>
      <p:pic>
        <p:nvPicPr>
          <p:cNvPr id="11" name="Content Placeholder 10">
            <a:extLst>
              <a:ext uri="{FF2B5EF4-FFF2-40B4-BE49-F238E27FC236}">
                <a16:creationId xmlns:a16="http://schemas.microsoft.com/office/drawing/2014/main" id="{A88C49B0-43DE-4427-8CAB-F6EC8E178565}"/>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5674895" y="956930"/>
            <a:ext cx="6488744" cy="4866558"/>
          </a:xfrm>
          <a:prstGeom prst="rect">
            <a:avLst/>
          </a:prstGeom>
          <a:ln>
            <a:noFill/>
          </a:ln>
          <a:effectLst>
            <a:softEdge rad="112500"/>
          </a:effectLst>
        </p:spPr>
      </p:pic>
    </p:spTree>
    <p:extLst>
      <p:ext uri="{BB962C8B-B14F-4D97-AF65-F5344CB8AC3E}">
        <p14:creationId xmlns:p14="http://schemas.microsoft.com/office/powerpoint/2010/main" val="3279912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0912B9-51E9-4D7A-89E2-8944B2FCB0BD}"/>
              </a:ext>
            </a:extLst>
          </p:cNvPr>
          <p:cNvSpPr>
            <a:spLocks noGrp="1"/>
          </p:cNvSpPr>
          <p:nvPr>
            <p:ph type="title"/>
          </p:nvPr>
        </p:nvSpPr>
        <p:spPr/>
        <p:txBody>
          <a:bodyPr>
            <a:normAutofit/>
          </a:bodyPr>
          <a:lstStyle/>
          <a:p>
            <a:endParaRPr lang="sl-SI" sz="5000" dirty="0">
              <a:solidFill>
                <a:srgbClr val="FF0000"/>
              </a:solidFill>
              <a:effectLst>
                <a:outerShdw blurRad="38100" dist="38100" dir="2700000" algn="tl">
                  <a:srgbClr val="000000">
                    <a:alpha val="43137"/>
                  </a:srgbClr>
                </a:outerShdw>
              </a:effectLst>
              <a:latin typeface="A DAY WITHOUT SUN" panose="02000506000000020004" pitchFamily="2" charset="0"/>
            </a:endParaRPr>
          </a:p>
        </p:txBody>
      </p:sp>
      <p:pic>
        <p:nvPicPr>
          <p:cNvPr id="6" name="Content Placeholder 5">
            <a:extLst>
              <a:ext uri="{FF2B5EF4-FFF2-40B4-BE49-F238E27FC236}">
                <a16:creationId xmlns:a16="http://schemas.microsoft.com/office/drawing/2014/main" id="{95A4D045-C0FD-4504-8F08-93BF99377AE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358"/>
          <a:stretch/>
        </p:blipFill>
        <p:spPr>
          <a:xfrm>
            <a:off x="2284226" y="365125"/>
            <a:ext cx="8199475" cy="6292619"/>
          </a:xfrm>
        </p:spPr>
      </p:pic>
    </p:spTree>
    <p:extLst>
      <p:ext uri="{BB962C8B-B14F-4D97-AF65-F5344CB8AC3E}">
        <p14:creationId xmlns:p14="http://schemas.microsoft.com/office/powerpoint/2010/main" val="397675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D96B9D-E7C4-44C4-B7B6-EB654BC8A774}"/>
              </a:ext>
            </a:extLst>
          </p:cNvPr>
          <p:cNvSpPr>
            <a:spLocks noGrp="1"/>
          </p:cNvSpPr>
          <p:nvPr>
            <p:ph type="body" idx="1"/>
          </p:nvPr>
        </p:nvSpPr>
        <p:spPr/>
        <p:txBody>
          <a:bodyPr/>
          <a:lstStyle/>
          <a:p>
            <a:endParaRPr lang="sl-SI" dirty="0"/>
          </a:p>
        </p:txBody>
      </p:sp>
      <p:sp>
        <p:nvSpPr>
          <p:cNvPr id="4" name="Content Placeholder 3">
            <a:extLst>
              <a:ext uri="{FF2B5EF4-FFF2-40B4-BE49-F238E27FC236}">
                <a16:creationId xmlns:a16="http://schemas.microsoft.com/office/drawing/2014/main" id="{3747539B-E725-4042-B590-9B7104C6FAEB}"/>
              </a:ext>
            </a:extLst>
          </p:cNvPr>
          <p:cNvSpPr>
            <a:spLocks noGrp="1"/>
          </p:cNvSpPr>
          <p:nvPr>
            <p:ph sz="half" idx="2"/>
          </p:nvPr>
        </p:nvSpPr>
        <p:spPr/>
        <p:txBody>
          <a:bodyPr/>
          <a:lstStyle/>
          <a:p>
            <a:endParaRPr lang="sl-SI"/>
          </a:p>
        </p:txBody>
      </p:sp>
      <p:sp>
        <p:nvSpPr>
          <p:cNvPr id="5" name="Text Placeholder 4">
            <a:extLst>
              <a:ext uri="{FF2B5EF4-FFF2-40B4-BE49-F238E27FC236}">
                <a16:creationId xmlns:a16="http://schemas.microsoft.com/office/drawing/2014/main" id="{73F9EE8C-493E-4C65-9F36-4F50A8A74220}"/>
              </a:ext>
            </a:extLst>
          </p:cNvPr>
          <p:cNvSpPr>
            <a:spLocks noGrp="1"/>
          </p:cNvSpPr>
          <p:nvPr>
            <p:ph type="body" sz="quarter" idx="3"/>
          </p:nvPr>
        </p:nvSpPr>
        <p:spPr/>
        <p:txBody>
          <a:bodyPr/>
          <a:lstStyle/>
          <a:p>
            <a:endParaRPr lang="sl-SI" dirty="0"/>
          </a:p>
        </p:txBody>
      </p:sp>
      <p:sp>
        <p:nvSpPr>
          <p:cNvPr id="7" name="AutoShape 2">
            <a:extLst>
              <a:ext uri="{FF2B5EF4-FFF2-40B4-BE49-F238E27FC236}">
                <a16:creationId xmlns:a16="http://schemas.microsoft.com/office/drawing/2014/main" id="{482855C8-B95B-432F-808E-79FC2A6753D8}"/>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sl-SI" sz="5400" dirty="0">
                <a:solidFill>
                  <a:srgbClr val="FF0000"/>
                </a:solidFill>
                <a:effectLst>
                  <a:outerShdw blurRad="38100" dist="38100" dir="2700000" algn="tl">
                    <a:srgbClr val="000000">
                      <a:alpha val="43137"/>
                    </a:srgbClr>
                  </a:outerShdw>
                </a:effectLst>
              </a:rPr>
              <a:t>NAREDILI SMO HERBARIJ ...</a:t>
            </a:r>
          </a:p>
        </p:txBody>
      </p:sp>
      <p:sp>
        <p:nvSpPr>
          <p:cNvPr id="9" name="AutoShape 6">
            <a:extLst>
              <a:ext uri="{FF2B5EF4-FFF2-40B4-BE49-F238E27FC236}">
                <a16:creationId xmlns:a16="http://schemas.microsoft.com/office/drawing/2014/main" id="{C95B330E-EF03-49D6-B57D-4BB285258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 name="Slika 1">
            <a:extLst>
              <a:ext uri="{FF2B5EF4-FFF2-40B4-BE49-F238E27FC236}">
                <a16:creationId xmlns:a16="http://schemas.microsoft.com/office/drawing/2014/main" id="{D55CF97A-DAFA-49FD-8C1D-B39DA46CB1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36140" y="1789223"/>
            <a:ext cx="5670157" cy="4467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Slika 6">
            <a:extLst>
              <a:ext uri="{FF2B5EF4-FFF2-40B4-BE49-F238E27FC236}">
                <a16:creationId xmlns:a16="http://schemas.microsoft.com/office/drawing/2014/main" id="{FB679F61-088B-443B-AB9A-833A22F14F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166924" y="1928245"/>
            <a:ext cx="5253565" cy="3940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a:extLst>
              <a:ext uri="{FF2B5EF4-FFF2-40B4-BE49-F238E27FC236}">
                <a16:creationId xmlns:a16="http://schemas.microsoft.com/office/drawing/2014/main" id="{E39F3000-A78D-42E1-BD09-367E58F29FA2}"/>
              </a:ext>
            </a:extLst>
          </p:cNvPr>
          <p:cNvSpPr>
            <a:spLocks noGrp="1"/>
          </p:cNvSpPr>
          <p:nvPr>
            <p:ph sz="quarter" idx="4"/>
          </p:nvPr>
        </p:nvSpPr>
        <p:spPr/>
        <p:txBody>
          <a:bodyPr/>
          <a:lstStyle/>
          <a:p>
            <a:endParaRPr lang="sl-SI" dirty="0"/>
          </a:p>
        </p:txBody>
      </p:sp>
      <p:pic>
        <p:nvPicPr>
          <p:cNvPr id="13" name="Picture 12">
            <a:extLst>
              <a:ext uri="{FF2B5EF4-FFF2-40B4-BE49-F238E27FC236}">
                <a16:creationId xmlns:a16="http://schemas.microsoft.com/office/drawing/2014/main" id="{9A727EBF-9B24-4C2B-91B2-9EDC23768F9D}"/>
              </a:ext>
            </a:extLst>
          </p:cNvPr>
          <p:cNvPicPr/>
          <p:nvPr/>
        </p:nvPicPr>
        <p:blipFill rotWithShape="1">
          <a:blip r:embed="rId4" cstate="email">
            <a:extLst>
              <a:ext uri="{28A0092B-C50C-407E-A947-70E740481C1C}">
                <a14:useLocalDpi xmlns:a14="http://schemas.microsoft.com/office/drawing/2010/main"/>
              </a:ext>
            </a:extLst>
          </a:blip>
          <a:srcRect b="-1049"/>
          <a:stretch/>
        </p:blipFill>
        <p:spPr bwMode="auto">
          <a:xfrm>
            <a:off x="8854776" y="1428553"/>
            <a:ext cx="3220696" cy="5096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78750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16E7-0FBB-4F93-859D-AE790302D7D1}"/>
              </a:ext>
            </a:extLst>
          </p:cNvPr>
          <p:cNvSpPr>
            <a:spLocks noGrp="1"/>
          </p:cNvSpPr>
          <p:nvPr>
            <p:ph type="title"/>
          </p:nvPr>
        </p:nvSpPr>
        <p:spPr/>
        <p:txBody>
          <a:bodyPr/>
          <a:lstStyle/>
          <a:p>
            <a:endParaRPr lang="sl-SI" dirty="0"/>
          </a:p>
        </p:txBody>
      </p:sp>
      <p:sp>
        <p:nvSpPr>
          <p:cNvPr id="3" name="Text Placeholder 2">
            <a:extLst>
              <a:ext uri="{FF2B5EF4-FFF2-40B4-BE49-F238E27FC236}">
                <a16:creationId xmlns:a16="http://schemas.microsoft.com/office/drawing/2014/main" id="{3F6887AB-AC70-47A0-8750-74976A635598}"/>
              </a:ext>
            </a:extLst>
          </p:cNvPr>
          <p:cNvSpPr>
            <a:spLocks noGrp="1"/>
          </p:cNvSpPr>
          <p:nvPr>
            <p:ph type="body" idx="1"/>
          </p:nvPr>
        </p:nvSpPr>
        <p:spPr/>
        <p:txBody>
          <a:bodyPr/>
          <a:lstStyle/>
          <a:p>
            <a:endParaRPr lang="sl-SI"/>
          </a:p>
        </p:txBody>
      </p:sp>
      <p:sp>
        <p:nvSpPr>
          <p:cNvPr id="4" name="Content Placeholder 3">
            <a:extLst>
              <a:ext uri="{FF2B5EF4-FFF2-40B4-BE49-F238E27FC236}">
                <a16:creationId xmlns:a16="http://schemas.microsoft.com/office/drawing/2014/main" id="{9590292A-19F1-45DE-9525-64A1CFE29F9B}"/>
              </a:ext>
            </a:extLst>
          </p:cNvPr>
          <p:cNvSpPr>
            <a:spLocks noGrp="1"/>
          </p:cNvSpPr>
          <p:nvPr>
            <p:ph sz="half" idx="2"/>
          </p:nvPr>
        </p:nvSpPr>
        <p:spPr/>
        <p:txBody>
          <a:bodyPr/>
          <a:lstStyle/>
          <a:p>
            <a:endParaRPr lang="sl-SI" dirty="0"/>
          </a:p>
        </p:txBody>
      </p:sp>
      <p:sp>
        <p:nvSpPr>
          <p:cNvPr id="5" name="Text Placeholder 4">
            <a:extLst>
              <a:ext uri="{FF2B5EF4-FFF2-40B4-BE49-F238E27FC236}">
                <a16:creationId xmlns:a16="http://schemas.microsoft.com/office/drawing/2014/main" id="{BA0EF4C0-2DCE-441D-AB65-B8A54B698E85}"/>
              </a:ext>
            </a:extLst>
          </p:cNvPr>
          <p:cNvSpPr>
            <a:spLocks noGrp="1"/>
          </p:cNvSpPr>
          <p:nvPr>
            <p:ph type="body" sz="quarter" idx="3"/>
          </p:nvPr>
        </p:nvSpPr>
        <p:spPr/>
        <p:txBody>
          <a:bodyPr/>
          <a:lstStyle/>
          <a:p>
            <a:endParaRPr lang="sl-SI"/>
          </a:p>
        </p:txBody>
      </p:sp>
      <p:sp>
        <p:nvSpPr>
          <p:cNvPr id="6" name="Content Placeholder 5">
            <a:extLst>
              <a:ext uri="{FF2B5EF4-FFF2-40B4-BE49-F238E27FC236}">
                <a16:creationId xmlns:a16="http://schemas.microsoft.com/office/drawing/2014/main" id="{5B40DF0D-DB81-4711-8BDF-EAD78DB2DD79}"/>
              </a:ext>
            </a:extLst>
          </p:cNvPr>
          <p:cNvSpPr>
            <a:spLocks noGrp="1"/>
          </p:cNvSpPr>
          <p:nvPr>
            <p:ph sz="quarter" idx="4"/>
          </p:nvPr>
        </p:nvSpPr>
        <p:spPr/>
        <p:txBody>
          <a:bodyPr/>
          <a:lstStyle/>
          <a:p>
            <a:endParaRPr lang="sl-SI" dirty="0"/>
          </a:p>
        </p:txBody>
      </p:sp>
      <p:pic>
        <p:nvPicPr>
          <p:cNvPr id="13" name="Picture 12">
            <a:extLst>
              <a:ext uri="{FF2B5EF4-FFF2-40B4-BE49-F238E27FC236}">
                <a16:creationId xmlns:a16="http://schemas.microsoft.com/office/drawing/2014/main" id="{3C6F0EB6-74C0-4D9B-88A3-B5AF695C2205}"/>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512270" y="1464813"/>
            <a:ext cx="5287622" cy="3694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97B07B01-F9E3-4D79-B3C3-2FDCA8B76B9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310452" y="2524212"/>
            <a:ext cx="5059493" cy="3373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626DB25A-3615-4FB4-992C-3526D7B46C6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980796" y="1389062"/>
            <a:ext cx="5760720" cy="4319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191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2094-5169-4EE4-9787-209B28AAC005}"/>
              </a:ext>
            </a:extLst>
          </p:cNvPr>
          <p:cNvSpPr>
            <a:spLocks noGrp="1"/>
          </p:cNvSpPr>
          <p:nvPr>
            <p:ph type="title"/>
          </p:nvPr>
        </p:nvSpPr>
        <p:spPr/>
        <p:txBody>
          <a:bodyPr/>
          <a:lstStyle/>
          <a:p>
            <a:endParaRPr lang="sl-SI" dirty="0"/>
          </a:p>
        </p:txBody>
      </p:sp>
      <p:sp>
        <p:nvSpPr>
          <p:cNvPr id="3" name="Text Placeholder 2">
            <a:extLst>
              <a:ext uri="{FF2B5EF4-FFF2-40B4-BE49-F238E27FC236}">
                <a16:creationId xmlns:a16="http://schemas.microsoft.com/office/drawing/2014/main" id="{56048B35-4F10-415B-AC47-B177A03830AD}"/>
              </a:ext>
            </a:extLst>
          </p:cNvPr>
          <p:cNvSpPr>
            <a:spLocks noGrp="1"/>
          </p:cNvSpPr>
          <p:nvPr>
            <p:ph type="body" idx="1"/>
          </p:nvPr>
        </p:nvSpPr>
        <p:spPr/>
        <p:txBody>
          <a:bodyPr/>
          <a:lstStyle/>
          <a:p>
            <a:endParaRPr lang="sl-SI"/>
          </a:p>
        </p:txBody>
      </p:sp>
      <p:sp>
        <p:nvSpPr>
          <p:cNvPr id="4" name="Content Placeholder 3">
            <a:extLst>
              <a:ext uri="{FF2B5EF4-FFF2-40B4-BE49-F238E27FC236}">
                <a16:creationId xmlns:a16="http://schemas.microsoft.com/office/drawing/2014/main" id="{1CA94CC1-BBF1-49BD-A481-F808FE99D1A0}"/>
              </a:ext>
            </a:extLst>
          </p:cNvPr>
          <p:cNvSpPr>
            <a:spLocks noGrp="1"/>
          </p:cNvSpPr>
          <p:nvPr>
            <p:ph sz="half" idx="2"/>
          </p:nvPr>
        </p:nvSpPr>
        <p:spPr/>
        <p:txBody>
          <a:bodyPr/>
          <a:lstStyle/>
          <a:p>
            <a:endParaRPr lang="sl-SI" dirty="0"/>
          </a:p>
        </p:txBody>
      </p:sp>
      <p:sp>
        <p:nvSpPr>
          <p:cNvPr id="5" name="Text Placeholder 4">
            <a:extLst>
              <a:ext uri="{FF2B5EF4-FFF2-40B4-BE49-F238E27FC236}">
                <a16:creationId xmlns:a16="http://schemas.microsoft.com/office/drawing/2014/main" id="{F4B8B8E0-2024-48FF-BAAF-3A3FECADEEF9}"/>
              </a:ext>
            </a:extLst>
          </p:cNvPr>
          <p:cNvSpPr>
            <a:spLocks noGrp="1"/>
          </p:cNvSpPr>
          <p:nvPr>
            <p:ph type="body" sz="quarter" idx="3"/>
          </p:nvPr>
        </p:nvSpPr>
        <p:spPr/>
        <p:txBody>
          <a:bodyPr/>
          <a:lstStyle/>
          <a:p>
            <a:endParaRPr lang="sl-SI"/>
          </a:p>
        </p:txBody>
      </p:sp>
      <p:sp>
        <p:nvSpPr>
          <p:cNvPr id="6" name="Content Placeholder 5">
            <a:extLst>
              <a:ext uri="{FF2B5EF4-FFF2-40B4-BE49-F238E27FC236}">
                <a16:creationId xmlns:a16="http://schemas.microsoft.com/office/drawing/2014/main" id="{A449FCF3-5A41-49A0-B374-B8999832A4E5}"/>
              </a:ext>
            </a:extLst>
          </p:cNvPr>
          <p:cNvSpPr>
            <a:spLocks noGrp="1"/>
          </p:cNvSpPr>
          <p:nvPr>
            <p:ph sz="quarter" idx="4"/>
          </p:nvPr>
        </p:nvSpPr>
        <p:spPr/>
        <p:txBody>
          <a:bodyPr/>
          <a:lstStyle/>
          <a:p>
            <a:endParaRPr lang="sl-SI" dirty="0"/>
          </a:p>
        </p:txBody>
      </p:sp>
      <p:pic>
        <p:nvPicPr>
          <p:cNvPr id="7" name="Picture 6">
            <a:extLst>
              <a:ext uri="{FF2B5EF4-FFF2-40B4-BE49-F238E27FC236}">
                <a16:creationId xmlns:a16="http://schemas.microsoft.com/office/drawing/2014/main" id="{57364A3A-C332-4B99-AAE3-A680811A05D8}"/>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711878" y="1659550"/>
            <a:ext cx="5543121" cy="3517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C174C18A-092C-47F9-A2AC-568402C97CF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287315" y="1534004"/>
            <a:ext cx="5464970" cy="3517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36D74234-462C-4C18-B554-F9A40DFFAF14}"/>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7017211" y="1220820"/>
            <a:ext cx="6041375" cy="3896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28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D5E4E0E-7ABB-4BEB-A5F0-9540EDF54F8E}"/>
              </a:ext>
            </a:extLst>
          </p:cNvPr>
          <p:cNvSpPr txBox="1"/>
          <p:nvPr/>
        </p:nvSpPr>
        <p:spPr>
          <a:xfrm>
            <a:off x="2290032" y="1701685"/>
            <a:ext cx="7994708" cy="3170099"/>
          </a:xfrm>
          <a:prstGeom prst="rect">
            <a:avLst/>
          </a:prstGeom>
          <a:noFill/>
        </p:spPr>
        <p:txBody>
          <a:bodyPr wrap="square" rtlCol="0">
            <a:spAutoFit/>
          </a:bodyPr>
          <a:lstStyle/>
          <a:p>
            <a:pPr algn="ctr"/>
            <a:r>
              <a:rPr lang="sl-SI" sz="10000" dirty="0">
                <a:solidFill>
                  <a:srgbClr val="FF0000"/>
                </a:solidFill>
                <a:effectLst>
                  <a:outerShdw blurRad="38100" dist="38100" dir="2700000" algn="tl">
                    <a:srgbClr val="000000">
                      <a:alpha val="43137"/>
                    </a:srgbClr>
                  </a:outerShdw>
                </a:effectLst>
                <a:latin typeface="A DAY WITHOUT SUN" panose="02000506000000020004" pitchFamily="2" charset="0"/>
              </a:rPr>
              <a:t>IN ŠE MNOGO VEČ ...</a:t>
            </a:r>
          </a:p>
        </p:txBody>
      </p:sp>
    </p:spTree>
    <p:extLst>
      <p:ext uri="{BB962C8B-B14F-4D97-AF65-F5344CB8AC3E}">
        <p14:creationId xmlns:p14="http://schemas.microsoft.com/office/powerpoint/2010/main" val="3040301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74F2A0CA-85B0-4F72-A9D3-4CEC2594F114}"/>
              </a:ext>
            </a:extLst>
          </p:cNvPr>
          <p:cNvSpPr txBox="1"/>
          <p:nvPr/>
        </p:nvSpPr>
        <p:spPr>
          <a:xfrm>
            <a:off x="1892595" y="298486"/>
            <a:ext cx="9475885" cy="1138773"/>
          </a:xfrm>
          <a:prstGeom prst="rect">
            <a:avLst/>
          </a:prstGeom>
          <a:noFill/>
        </p:spPr>
        <p:txBody>
          <a:bodyPr wrap="square" rtlCol="0">
            <a:spAutoFit/>
          </a:bodyPr>
          <a:lstStyle/>
          <a:p>
            <a:pPr algn="ctr"/>
            <a:r>
              <a:rPr lang="sl-SI" sz="5000" dirty="0">
                <a:solidFill>
                  <a:srgbClr val="FF0000"/>
                </a:solidFill>
                <a:effectLst>
                  <a:outerShdw blurRad="38100" dist="38100" dir="2700000" algn="tl">
                    <a:srgbClr val="000000">
                      <a:alpha val="43137"/>
                    </a:srgbClr>
                  </a:outerShdw>
                </a:effectLst>
                <a:latin typeface="A DAY WITHOUT SUN" panose="02000506000000020004" pitchFamily="2" charset="0"/>
              </a:rPr>
              <a:t>USTVARJALI SMO Z VRVICAMI ... </a:t>
            </a:r>
          </a:p>
          <a:p>
            <a:endParaRPr lang="sl-SI" dirty="0"/>
          </a:p>
        </p:txBody>
      </p:sp>
      <p:sp>
        <p:nvSpPr>
          <p:cNvPr id="3" name="Pravokotnik 2">
            <a:extLst>
              <a:ext uri="{FF2B5EF4-FFF2-40B4-BE49-F238E27FC236}">
                <a16:creationId xmlns:a16="http://schemas.microsoft.com/office/drawing/2014/main" id="{F2F4BDB8-A07B-4CFF-BDA8-472FA775A7F0}"/>
              </a:ext>
            </a:extLst>
          </p:cNvPr>
          <p:cNvSpPr/>
          <p:nvPr/>
        </p:nvSpPr>
        <p:spPr>
          <a:xfrm>
            <a:off x="2792061" y="1644995"/>
            <a:ext cx="6351938" cy="646331"/>
          </a:xfrm>
          <a:prstGeom prst="rect">
            <a:avLst/>
          </a:prstGeom>
        </p:spPr>
        <p:txBody>
          <a:bodyPr wrap="square">
            <a:spAutoFit/>
          </a:bodyPr>
          <a:lstStyle/>
          <a:p>
            <a:pPr algn="ctr"/>
            <a:r>
              <a:rPr lang="sl-SI" sz="3600" b="1" dirty="0">
                <a:latin typeface="+mj-lt"/>
              </a:rPr>
              <a:t>... nastale so prave umetnine ...</a:t>
            </a:r>
          </a:p>
        </p:txBody>
      </p:sp>
      <p:sp>
        <p:nvSpPr>
          <p:cNvPr id="4" name="PoljeZBesedilom 3">
            <a:extLst>
              <a:ext uri="{FF2B5EF4-FFF2-40B4-BE49-F238E27FC236}">
                <a16:creationId xmlns:a16="http://schemas.microsoft.com/office/drawing/2014/main" id="{A9142AF2-5FCC-4F61-9F5A-9E1BB877287C}"/>
              </a:ext>
            </a:extLst>
          </p:cNvPr>
          <p:cNvSpPr txBox="1"/>
          <p:nvPr/>
        </p:nvSpPr>
        <p:spPr>
          <a:xfrm>
            <a:off x="6549005" y="17627"/>
            <a:ext cx="4348293" cy="646331"/>
          </a:xfrm>
          <a:prstGeom prst="rect">
            <a:avLst/>
          </a:prstGeom>
          <a:noFill/>
        </p:spPr>
        <p:txBody>
          <a:bodyPr wrap="square" rtlCol="0">
            <a:spAutoFit/>
          </a:bodyPr>
          <a:lstStyle/>
          <a:p>
            <a:pPr lvl="0"/>
            <a:endParaRPr lang="sl-SI" dirty="0"/>
          </a:p>
          <a:p>
            <a:endParaRPr lang="sl-SI" dirty="0"/>
          </a:p>
        </p:txBody>
      </p:sp>
      <p:pic>
        <p:nvPicPr>
          <p:cNvPr id="7" name="Picture 6">
            <a:extLst>
              <a:ext uri="{FF2B5EF4-FFF2-40B4-BE49-F238E27FC236}">
                <a16:creationId xmlns:a16="http://schemas.microsoft.com/office/drawing/2014/main" id="{0D7E2AF4-9A30-4B31-8EC7-1F7C41AF92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10413">
            <a:off x="325661" y="324391"/>
            <a:ext cx="2031957" cy="30590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0F4D6573-6A5E-4EA9-B164-58B0227C17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8823" y="3666582"/>
            <a:ext cx="4075438" cy="30928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576D1D5C-FB5A-45CA-9EDD-A00D0C8AA1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413746">
            <a:off x="8953323" y="1408320"/>
            <a:ext cx="2871548" cy="40812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BFEA727B-E627-4B5A-9E4E-C2034D8D17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944716" y="3121033"/>
            <a:ext cx="3844611" cy="2839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0259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F64728-3CEA-41C1-B1EE-C6F2BB90E7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2377" y="641975"/>
            <a:ext cx="7166919" cy="44113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FC20ABB8-DAA9-47E0-A283-21678501F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835133">
            <a:off x="7389406" y="1928566"/>
            <a:ext cx="5100804" cy="3423528"/>
          </a:xfrm>
          <a:prstGeom prst="rect">
            <a:avLst/>
          </a:prstGeom>
          <a:ln>
            <a:noFill/>
          </a:ln>
          <a:effectLst>
            <a:softEdge rad="112500"/>
          </a:effectLst>
        </p:spPr>
      </p:pic>
    </p:spTree>
    <p:extLst>
      <p:ext uri="{BB962C8B-B14F-4D97-AF65-F5344CB8AC3E}">
        <p14:creationId xmlns:p14="http://schemas.microsoft.com/office/powerpoint/2010/main" val="283596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7B64EB-26B5-41BB-836E-1D6D0830B4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42"/>
          <a:stretch/>
        </p:blipFill>
        <p:spPr>
          <a:xfrm rot="5400000">
            <a:off x="7064385" y="410855"/>
            <a:ext cx="5228244" cy="47517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5E837DAE-C3D9-438C-9BD3-3AFE171FFB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78587" y="4212002"/>
            <a:ext cx="2847372" cy="2473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a:extLst>
              <a:ext uri="{FF2B5EF4-FFF2-40B4-BE49-F238E27FC236}">
                <a16:creationId xmlns:a16="http://schemas.microsoft.com/office/drawing/2014/main" id="{CFA7F917-533E-4C50-BC28-13CE0257FE0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1708689" y="-1398462"/>
            <a:ext cx="3787168" cy="6929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5248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E12A58-C791-46FF-BAE7-88665D1C90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153" y="1777069"/>
            <a:ext cx="2570528" cy="3494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2BF97C34-14CE-4A5A-B409-36F3544F61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733608" y="1244010"/>
            <a:ext cx="6554969" cy="4369980"/>
          </a:xfrm>
          <a:prstGeom prst="snip2DiagRect">
            <a:avLst>
              <a:gd name="adj1" fmla="val 1162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F6D03A7-3040-4156-ADA1-6F760B3EAE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260410" y="1693072"/>
            <a:ext cx="5347961" cy="31956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357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8FBD79-A611-4832-8140-75A0D36FCC24}"/>
              </a:ext>
            </a:extLst>
          </p:cNvPr>
          <p:cNvSpPr txBox="1"/>
          <p:nvPr/>
        </p:nvSpPr>
        <p:spPr>
          <a:xfrm>
            <a:off x="3444949" y="-92578"/>
            <a:ext cx="4944139" cy="2800767"/>
          </a:xfrm>
          <a:prstGeom prst="rect">
            <a:avLst/>
          </a:prstGeom>
          <a:noFill/>
        </p:spPr>
        <p:txBody>
          <a:bodyPr wrap="square" rtlCol="0">
            <a:spAutoFit/>
          </a:bodyPr>
          <a:lstStyle/>
          <a:p>
            <a:r>
              <a:rPr lang="sl-SI" sz="4400" dirty="0">
                <a:solidFill>
                  <a:srgbClr val="FF0000"/>
                </a:solidFill>
                <a:effectLst>
                  <a:outerShdw blurRad="38100" dist="38100" dir="2700000" algn="tl">
                    <a:srgbClr val="000000">
                      <a:alpha val="43137"/>
                    </a:srgbClr>
                  </a:outerShdw>
                </a:effectLst>
              </a:rPr>
              <a:t>TRGANKA</a:t>
            </a:r>
          </a:p>
          <a:p>
            <a:r>
              <a:rPr lang="sl-SI" sz="4400" dirty="0">
                <a:solidFill>
                  <a:srgbClr val="FF0000"/>
                </a:solidFill>
                <a:effectLst>
                  <a:outerShdw blurRad="38100" dist="38100" dir="2700000" algn="tl">
                    <a:srgbClr val="000000">
                      <a:alpha val="43137"/>
                    </a:srgbClr>
                  </a:outerShdw>
                </a:effectLst>
              </a:rPr>
              <a:t> </a:t>
            </a:r>
          </a:p>
          <a:p>
            <a:r>
              <a:rPr lang="sl-SI" sz="4400" dirty="0">
                <a:solidFill>
                  <a:srgbClr val="FF0000"/>
                </a:solidFill>
                <a:effectLst>
                  <a:outerShdw blurRad="38100" dist="38100" dir="2700000" algn="tl">
                    <a:srgbClr val="000000">
                      <a:alpha val="43137"/>
                    </a:srgbClr>
                  </a:outerShdw>
                </a:effectLst>
              </a:rPr>
              <a:t>MOJA NAJLJUBŠA ŽIVAL ...</a:t>
            </a:r>
          </a:p>
        </p:txBody>
      </p:sp>
      <p:pic>
        <p:nvPicPr>
          <p:cNvPr id="4" name="Picture 3">
            <a:extLst>
              <a:ext uri="{FF2B5EF4-FFF2-40B4-BE49-F238E27FC236}">
                <a16:creationId xmlns:a16="http://schemas.microsoft.com/office/drawing/2014/main" id="{10A13736-9D41-419A-BA60-7E28C5F475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931" y="792049"/>
            <a:ext cx="2740613" cy="42414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A96FD6B0-59AF-4632-A499-36BDF271C5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938648" y="1509622"/>
            <a:ext cx="4714819" cy="30271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id="{67864307-7BAC-4531-B79D-E3CCE26C72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2293" y="2892746"/>
            <a:ext cx="5756189" cy="37212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Arrow: Down 2">
            <a:extLst>
              <a:ext uri="{FF2B5EF4-FFF2-40B4-BE49-F238E27FC236}">
                <a16:creationId xmlns:a16="http://schemas.microsoft.com/office/drawing/2014/main" id="{6553612F-6F3D-4CF6-BDE5-99A05AA4BA87}"/>
              </a:ext>
            </a:extLst>
          </p:cNvPr>
          <p:cNvSpPr/>
          <p:nvPr/>
        </p:nvSpPr>
        <p:spPr>
          <a:xfrm>
            <a:off x="4472787" y="774502"/>
            <a:ext cx="343762" cy="533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2608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4FB29-50CB-47B6-85EB-2B4EB1908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66167">
            <a:off x="782111" y="746463"/>
            <a:ext cx="4023804" cy="5365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E4238B2-8E19-4EE2-84BB-0944628F4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63608">
            <a:off x="6833323" y="686675"/>
            <a:ext cx="4113487" cy="5484649"/>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947964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10005</TotalTime>
  <Words>1085</Words>
  <Application>Microsoft Office PowerPoint</Application>
  <PresentationFormat>Širokozaslonsko</PresentationFormat>
  <Paragraphs>99</Paragraphs>
  <Slides>38</Slides>
  <Notes>1</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38</vt:i4>
      </vt:variant>
    </vt:vector>
  </HeadingPairs>
  <TitlesOfParts>
    <vt:vector size="48" baseType="lpstr">
      <vt:lpstr>A DAY WITHOUT SUN</vt:lpstr>
      <vt:lpstr>Arial</vt:lpstr>
      <vt:lpstr>Calibri</vt:lpstr>
      <vt:lpstr>Calibri Light</vt:lpstr>
      <vt:lpstr>Comic Sans MS</vt:lpstr>
      <vt:lpstr>MV Boli</vt:lpstr>
      <vt:lpstr>Segoe UI Emoji</vt:lpstr>
      <vt:lpstr>Times New Roman</vt:lpstr>
      <vt:lpstr>Wingdings</vt:lpstr>
      <vt:lpstr>Officeova tema</vt:lpstr>
      <vt:lpstr>UTRINKI IZOBRAŽEVANJA  NA DALJAVO UČENCEV 4. A RAZREDA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OPRAVILI INTERVJU Z BABICO IN DEDKOM ... </vt:lpstr>
      <vt:lpstr>PowerPointova predstavitev</vt:lpstr>
      <vt:lpstr>PowerPointova predstavitev</vt:lpstr>
      <vt:lpstr>PowerPointova predstavitev</vt:lpstr>
      <vt:lpstr>PowerPointova predstavitev</vt:lpstr>
      <vt:lpstr>PowerPointova predstavitev</vt:lpstr>
      <vt:lpstr>Prvič sem se lotila barvanja jajc na način, kot so ga poznale že naše babice. Torej rastilne na jajce in v nogavico .... bilo je nekoliko težje, vendar mi je uspelo.</vt:lpstr>
      <vt:lpstr>PowerPointova predstavitev</vt:lpstr>
      <vt:lpstr>PowerPointova predstavitev</vt:lpstr>
      <vt:lpstr>PowerPointova predstavitev</vt:lpstr>
      <vt:lpstr>PowerPointova predstavitev</vt:lpstr>
      <vt:lpstr>PowerPointova predstavitev</vt:lpstr>
      <vt:lpstr>PowerPointova predstavitev</vt:lpstr>
      <vt:lpstr>IZDELOVANJE PLAKATA ...</vt:lpstr>
      <vt:lpstr>PowerPointova predstavitev</vt:lpstr>
      <vt:lpstr>NAREDILI SMO HERBARIJ ...</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petra</dc:creator>
  <cp:lastModifiedBy>admin</cp:lastModifiedBy>
  <cp:revision>126</cp:revision>
  <dcterms:created xsi:type="dcterms:W3CDTF">2020-04-30T10:09:52Z</dcterms:created>
  <dcterms:modified xsi:type="dcterms:W3CDTF">2020-05-11T16:29:36Z</dcterms:modified>
</cp:coreProperties>
</file>