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 id="263" r:id="rId8"/>
    <p:sldId id="264" r:id="rId9"/>
    <p:sldId id="265" r:id="rId10"/>
    <p:sldId id="267" r:id="rId11"/>
    <p:sldId id="268" r:id="rId12"/>
    <p:sldId id="270" r:id="rId13"/>
    <p:sldId id="273" r:id="rId14"/>
    <p:sldId id="271"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rzapfjYMfrFl8Cv0f4wVA==" hashData="bj2WedfQqpkJ+QMFZkvtRoTX33bTp89eEySKbyDJMTigqqB8gKYONbm0KRMBNuCR/30gcPnxtzM8DRQ3DWI2A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0" autoAdjust="0"/>
    <p:restoredTop sz="94660"/>
  </p:normalViewPr>
  <p:slideViewPr>
    <p:cSldViewPr snapToGrid="0">
      <p:cViewPr varScale="1">
        <p:scale>
          <a:sx n="88" d="100"/>
          <a:sy n="88" d="100"/>
        </p:scale>
        <p:origin x="413"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sl-SI"/>
              <a:t>Kliknite, če želite urediti slog naslova matrice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5/11/2020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aslov in napis">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sl-SI"/>
              <a:t>Kliknite, če želite urediti slog naslova matrice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5/11/2020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 z napisom">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sl-SI"/>
              <a:t>Kliknite, če želite urediti slog naslova matrice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5/11/2020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ica z imenom">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sl-SI"/>
              <a:t>Kliknite, če želite urediti slog naslova matrice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5/11/2020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sl-SI"/>
              <a:t>Kliknite, če želite urediti slog naslova matrice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sl-SI"/>
              <a:t>Kliknite, če želite urediti slog naslova matrice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5/11/2020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sl-SI"/>
              <a:t>Kliknite, če želite urediti slog naslova matrice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5/11/2020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685800" y="3132666"/>
            <a:ext cx="5311775" cy="3086019"/>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172200" y="3132666"/>
            <a:ext cx="5334000" cy="3086019"/>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sl-SI"/>
              <a:t>Kliknite, če želite urediti slog naslova matrice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5/11/2020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ED29CC-7F5D-4D29-96C2-D698191AE7FD}"/>
              </a:ext>
            </a:extLst>
          </p:cNvPr>
          <p:cNvSpPr>
            <a:spLocks noGrp="1"/>
          </p:cNvSpPr>
          <p:nvPr>
            <p:ph type="ctrTitle"/>
          </p:nvPr>
        </p:nvSpPr>
        <p:spPr>
          <a:xfrm>
            <a:off x="3390469" y="641823"/>
            <a:ext cx="5358809" cy="1825096"/>
          </a:xfrm>
        </p:spPr>
        <p:txBody>
          <a:bodyPr>
            <a:normAutofit/>
          </a:bodyPr>
          <a:lstStyle/>
          <a:p>
            <a:pPr algn="ctr"/>
            <a:r>
              <a:rPr lang="sl-SI" b="1" dirty="0"/>
              <a:t>utrinki 5. a</a:t>
            </a:r>
          </a:p>
        </p:txBody>
      </p:sp>
      <p:sp>
        <p:nvSpPr>
          <p:cNvPr id="3" name="Podnaslov 2">
            <a:extLst>
              <a:ext uri="{FF2B5EF4-FFF2-40B4-BE49-F238E27FC236}">
                <a16:creationId xmlns:a16="http://schemas.microsoft.com/office/drawing/2014/main" id="{7630E8B5-E59A-4106-92B7-B41AA5A041F7}"/>
              </a:ext>
            </a:extLst>
          </p:cNvPr>
          <p:cNvSpPr>
            <a:spLocks noGrp="1"/>
          </p:cNvSpPr>
          <p:nvPr>
            <p:ph type="subTitle" idx="1"/>
          </p:nvPr>
        </p:nvSpPr>
        <p:spPr>
          <a:xfrm>
            <a:off x="3135085" y="4062522"/>
            <a:ext cx="1892595" cy="685800"/>
          </a:xfrm>
        </p:spPr>
        <p:txBody>
          <a:bodyPr>
            <a:normAutofit fontScale="85000" lnSpcReduction="10000"/>
          </a:bodyPr>
          <a:lstStyle/>
          <a:p>
            <a:r>
              <a:rPr lang="sl-SI" dirty="0" smtClean="0"/>
              <a:t>Učiteljica</a:t>
            </a:r>
            <a:r>
              <a:rPr lang="sl-SI" dirty="0"/>
              <a:t>: </a:t>
            </a:r>
          </a:p>
          <a:p>
            <a:r>
              <a:rPr lang="sl-SI" dirty="0"/>
              <a:t>Vida B. Tomažič</a:t>
            </a:r>
          </a:p>
        </p:txBody>
      </p:sp>
      <p:pic>
        <p:nvPicPr>
          <p:cNvPr id="4" name="Slika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046720" y="2994672"/>
            <a:ext cx="2090057" cy="32047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PoljeZBesedilom 4"/>
          <p:cNvSpPr txBox="1"/>
          <p:nvPr/>
        </p:nvSpPr>
        <p:spPr>
          <a:xfrm>
            <a:off x="2937898" y="2466919"/>
            <a:ext cx="6426926" cy="400110"/>
          </a:xfrm>
          <a:prstGeom prst="rect">
            <a:avLst/>
          </a:prstGeom>
          <a:noFill/>
        </p:spPr>
        <p:txBody>
          <a:bodyPr wrap="square" rtlCol="0">
            <a:spAutoFit/>
          </a:bodyPr>
          <a:lstStyle/>
          <a:p>
            <a:pPr algn="ctr"/>
            <a:r>
              <a:rPr lang="sl-SI" sz="2000" b="1" i="1" dirty="0" smtClean="0"/>
              <a:t>Izobraževanje na daljavo</a:t>
            </a:r>
            <a:endParaRPr lang="sl-SI" sz="2000" b="1" i="1" dirty="0"/>
          </a:p>
        </p:txBody>
      </p:sp>
      <p:sp>
        <p:nvSpPr>
          <p:cNvPr id="6" name="PoljeZBesedilom 5"/>
          <p:cNvSpPr txBox="1"/>
          <p:nvPr/>
        </p:nvSpPr>
        <p:spPr>
          <a:xfrm>
            <a:off x="3483429" y="5576241"/>
            <a:ext cx="1654628" cy="369332"/>
          </a:xfrm>
          <a:prstGeom prst="rect">
            <a:avLst/>
          </a:prstGeom>
          <a:noFill/>
        </p:spPr>
        <p:txBody>
          <a:bodyPr wrap="square" rtlCol="0">
            <a:spAutoFit/>
          </a:bodyPr>
          <a:lstStyle/>
          <a:p>
            <a:r>
              <a:rPr lang="sl-SI" dirty="0" smtClean="0"/>
              <a:t>Maj, 2020</a:t>
            </a:r>
            <a:endParaRPr lang="sl-SI" dirty="0"/>
          </a:p>
        </p:txBody>
      </p:sp>
      <p:sp>
        <p:nvSpPr>
          <p:cNvPr id="7" name="PoljeZBesedilom 6"/>
          <p:cNvSpPr txBox="1"/>
          <p:nvPr/>
        </p:nvSpPr>
        <p:spPr>
          <a:xfrm>
            <a:off x="9631680" y="5259977"/>
            <a:ext cx="1062446" cy="338554"/>
          </a:xfrm>
          <a:prstGeom prst="rect">
            <a:avLst/>
          </a:prstGeom>
          <a:noFill/>
        </p:spPr>
        <p:txBody>
          <a:bodyPr wrap="square" rtlCol="0">
            <a:spAutoFit/>
          </a:bodyPr>
          <a:lstStyle/>
          <a:p>
            <a:r>
              <a:rPr lang="sl-SI" sz="1600" b="1" dirty="0" smtClean="0"/>
              <a:t>GRB 5.a</a:t>
            </a:r>
            <a:endParaRPr lang="sl-SI" sz="1600" b="1" dirty="0"/>
          </a:p>
        </p:txBody>
      </p:sp>
    </p:spTree>
    <p:extLst>
      <p:ext uri="{BB962C8B-B14F-4D97-AF65-F5344CB8AC3E}">
        <p14:creationId xmlns:p14="http://schemas.microsoft.com/office/powerpoint/2010/main" val="278053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50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mph" presetSubtype="2" fill="hold" nodeType="clickEffect">
                                  <p:stCondLst>
                                    <p:cond delay="500"/>
                                  </p:stCondLst>
                                  <p:childTnLst>
                                    <p:animClr clrSpc="rgb" dir="cw">
                                      <p:cBhvr>
                                        <p:cTn id="23" dur="2000" fill="hold"/>
                                        <p:tgtEl>
                                          <p:spTgt spid="4"/>
                                        </p:tgtEl>
                                        <p:attrNameLst>
                                          <p:attrName>stroke.color</p:attrName>
                                        </p:attrNameLst>
                                      </p:cBhvr>
                                      <p:to>
                                        <a:schemeClr val="accent2"/>
                                      </p:to>
                                    </p:animClr>
                                    <p:set>
                                      <p:cBhvr>
                                        <p:cTn id="24" dur="2000" fill="hold"/>
                                        <p:tgtEl>
                                          <p:spTgt spid="4"/>
                                        </p:tgtEl>
                                        <p:attrNameLst>
                                          <p:attrName>stroke.on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50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5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000"/>
                                        <p:tgtEl>
                                          <p:spTgt spid="7"/>
                                        </p:tgtEl>
                                      </p:cBhvr>
                                    </p:animEffect>
                                    <p:anim calcmode="lin" valueType="num">
                                      <p:cBhvr>
                                        <p:cTn id="42" dur="2000" fill="hold"/>
                                        <p:tgtEl>
                                          <p:spTgt spid="7"/>
                                        </p:tgtEl>
                                        <p:attrNameLst>
                                          <p:attrName>ppt_w</p:attrName>
                                        </p:attrNameLst>
                                      </p:cBhvr>
                                      <p:tavLst>
                                        <p:tav tm="0" fmla="#ppt_w*sin(2.5*pi*$)">
                                          <p:val>
                                            <p:fltVal val="0"/>
                                          </p:val>
                                        </p:tav>
                                        <p:tav tm="100000">
                                          <p:val>
                                            <p:fltVal val="1"/>
                                          </p:val>
                                        </p:tav>
                                      </p:tavLst>
                                    </p:anim>
                                    <p:anim calcmode="lin" valueType="num">
                                      <p:cBhvr>
                                        <p:cTn id="4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flipH="1">
            <a:off x="2873829" y="1811383"/>
            <a:ext cx="6348548" cy="769441"/>
          </a:xfrm>
          <a:prstGeom prst="rect">
            <a:avLst/>
          </a:prstGeom>
          <a:noFill/>
        </p:spPr>
        <p:txBody>
          <a:bodyPr wrap="square" rtlCol="0">
            <a:spAutoFit/>
          </a:bodyPr>
          <a:lstStyle/>
          <a:p>
            <a:r>
              <a:rPr lang="sl-SI" sz="4400" b="1" dirty="0"/>
              <a:t>Modne kreacije </a:t>
            </a:r>
          </a:p>
        </p:txBody>
      </p:sp>
      <p:pic>
        <p:nvPicPr>
          <p:cNvPr id="4" name="Slika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32069" y="1288868"/>
            <a:ext cx="4223658" cy="5569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Slika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2850191" y="-1422920"/>
            <a:ext cx="6587413" cy="97038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Slika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1897" y="-19502"/>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Slika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55171" y="1129205"/>
            <a:ext cx="6858000" cy="487017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6" name="Slika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5584821" y="837748"/>
            <a:ext cx="6858000" cy="5143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756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50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wheel(1)">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5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50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0"/>
                                        <p:tgtEl>
                                          <p:spTgt spid="6"/>
                                        </p:tgtEl>
                                      </p:cBhvr>
                                    </p:animEffect>
                                    <p:anim calcmode="lin" valueType="num">
                                      <p:cBhvr>
                                        <p:cTn id="49" dur="2000" fill="hold"/>
                                        <p:tgtEl>
                                          <p:spTgt spid="6"/>
                                        </p:tgtEl>
                                        <p:attrNameLst>
                                          <p:attrName>ppt_w</p:attrName>
                                        </p:attrNameLst>
                                      </p:cBhvr>
                                      <p:tavLst>
                                        <p:tav tm="0" fmla="#ppt_w*sin(2.5*pi*$)">
                                          <p:val>
                                            <p:fltVal val="0"/>
                                          </p:val>
                                        </p:tav>
                                        <p:tav tm="100000">
                                          <p:val>
                                            <p:fltVal val="1"/>
                                          </p:val>
                                        </p:tav>
                                      </p:tavLst>
                                    </p:anim>
                                    <p:anim calcmode="lin" valueType="num">
                                      <p:cBhvr>
                                        <p:cTn id="50"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3378158" y="937854"/>
            <a:ext cx="3884023" cy="1446550"/>
          </a:xfrm>
          <a:prstGeom prst="rect">
            <a:avLst/>
          </a:prstGeom>
          <a:noFill/>
        </p:spPr>
        <p:txBody>
          <a:bodyPr wrap="square" rtlCol="0">
            <a:spAutoFit/>
          </a:bodyPr>
          <a:lstStyle/>
          <a:p>
            <a:r>
              <a:rPr lang="sl-SI" sz="4400" b="1" dirty="0"/>
              <a:t>Likovno ustvarjanje</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504066" y="-420734"/>
            <a:ext cx="4232368" cy="5143500"/>
          </a:xfrm>
          <a:prstGeom prst="rect">
            <a:avLst/>
          </a:prstGeom>
        </p:spPr>
      </p:pic>
      <p:pic>
        <p:nvPicPr>
          <p:cNvPr id="7" name="Slika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7166" y="2883718"/>
            <a:ext cx="5765075" cy="3866606"/>
          </a:xfrm>
          <a:prstGeom prst="rect">
            <a:avLst/>
          </a:prstGeom>
          <a:ln>
            <a:noFill/>
          </a:ln>
          <a:effectLst>
            <a:outerShdw blurRad="292100" dist="139700" dir="2700000" algn="tl" rotWithShape="0">
              <a:srgbClr val="333333">
                <a:alpha val="65000"/>
              </a:srgbClr>
            </a:outerShdw>
          </a:effectLst>
        </p:spPr>
      </p:pic>
      <p:pic>
        <p:nvPicPr>
          <p:cNvPr id="5" name="Slika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98806" y="535261"/>
            <a:ext cx="3492138" cy="247323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 name="Slika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866822" y="936061"/>
            <a:ext cx="5430417" cy="51435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8" name="Slika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87876" y="4267200"/>
            <a:ext cx="2832847" cy="230392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9" name="Slika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6567246" y="1190759"/>
            <a:ext cx="5504329" cy="47681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Slika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09099" y="-83758"/>
            <a:ext cx="9870943"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758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125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anim calcmode="lin" valueType="num">
                                      <p:cBhvr>
                                        <p:cTn id="47" dur="2000" fill="hold"/>
                                        <p:tgtEl>
                                          <p:spTgt spid="9"/>
                                        </p:tgtEl>
                                        <p:attrNameLst>
                                          <p:attrName>ppt_w</p:attrName>
                                        </p:attrNameLst>
                                      </p:cBhvr>
                                      <p:tavLst>
                                        <p:tav tm="0" fmla="#ppt_w*sin(2.5*pi*$)">
                                          <p:val>
                                            <p:fltVal val="0"/>
                                          </p:val>
                                        </p:tav>
                                        <p:tav tm="100000">
                                          <p:val>
                                            <p:fltVal val="1"/>
                                          </p:val>
                                        </p:tav>
                                      </p:tavLst>
                                    </p:anim>
                                    <p:anim calcmode="lin" valueType="num">
                                      <p:cBhvr>
                                        <p:cTn id="48"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1000"/>
                                  </p:stCondLst>
                                  <p:childTnLst>
                                    <p:set>
                                      <p:cBhvr>
                                        <p:cTn id="52" dur="1" fill="hold">
                                          <p:stCondLst>
                                            <p:cond delay="0"/>
                                          </p:stCondLst>
                                        </p:cTn>
                                        <p:tgtEl>
                                          <p:spTgt spid="4"/>
                                        </p:tgtEl>
                                        <p:attrNameLst>
                                          <p:attrName>style.visibility</p:attrName>
                                        </p:attrNameLst>
                                      </p:cBhvr>
                                      <p:to>
                                        <p:strVal val="visible"/>
                                      </p:to>
                                    </p:set>
                                    <p:anim calcmode="lin" valueType="num">
                                      <p:cBhvr>
                                        <p:cTn id="53" dur="1000" fill="hold"/>
                                        <p:tgtEl>
                                          <p:spTgt spid="4"/>
                                        </p:tgtEl>
                                        <p:attrNameLst>
                                          <p:attrName>ppt_w</p:attrName>
                                        </p:attrNameLst>
                                      </p:cBhvr>
                                      <p:tavLst>
                                        <p:tav tm="0">
                                          <p:val>
                                            <p:fltVal val="0"/>
                                          </p:val>
                                        </p:tav>
                                        <p:tav tm="100000">
                                          <p:val>
                                            <p:strVal val="#ppt_w"/>
                                          </p:val>
                                        </p:tav>
                                      </p:tavLst>
                                    </p:anim>
                                    <p:anim calcmode="lin" valueType="num">
                                      <p:cBhvr>
                                        <p:cTn id="54" dur="1000" fill="hold"/>
                                        <p:tgtEl>
                                          <p:spTgt spid="4"/>
                                        </p:tgtEl>
                                        <p:attrNameLst>
                                          <p:attrName>ppt_h</p:attrName>
                                        </p:attrNameLst>
                                      </p:cBhvr>
                                      <p:tavLst>
                                        <p:tav tm="0">
                                          <p:val>
                                            <p:fltVal val="0"/>
                                          </p:val>
                                        </p:tav>
                                        <p:tav tm="100000">
                                          <p:val>
                                            <p:strVal val="#ppt_h"/>
                                          </p:val>
                                        </p:tav>
                                      </p:tavLst>
                                    </p:anim>
                                    <p:anim calcmode="lin" valueType="num">
                                      <p:cBhvr>
                                        <p:cTn id="55" dur="1000" fill="hold"/>
                                        <p:tgtEl>
                                          <p:spTgt spid="4"/>
                                        </p:tgtEl>
                                        <p:attrNameLst>
                                          <p:attrName>style.rotation</p:attrName>
                                        </p:attrNameLst>
                                      </p:cBhvr>
                                      <p:tavLst>
                                        <p:tav tm="0">
                                          <p:val>
                                            <p:fltVal val="90"/>
                                          </p:val>
                                        </p:tav>
                                        <p:tav tm="100000">
                                          <p:val>
                                            <p:fltVal val="0"/>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1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2000"/>
                                        <p:tgtEl>
                                          <p:spTgt spid="6"/>
                                        </p:tgtEl>
                                      </p:cBhvr>
                                    </p:animEffect>
                                    <p:anim calcmode="lin" valueType="num">
                                      <p:cBhvr>
                                        <p:cTn id="62" dur="2000" fill="hold"/>
                                        <p:tgtEl>
                                          <p:spTgt spid="6"/>
                                        </p:tgtEl>
                                        <p:attrNameLst>
                                          <p:attrName>ppt_w</p:attrName>
                                        </p:attrNameLst>
                                      </p:cBhvr>
                                      <p:tavLst>
                                        <p:tav tm="0" fmla="#ppt_w*sin(2.5*pi*$)">
                                          <p:val>
                                            <p:fltVal val="0"/>
                                          </p:val>
                                        </p:tav>
                                        <p:tav tm="100000">
                                          <p:val>
                                            <p:fltVal val="1"/>
                                          </p:val>
                                        </p:tav>
                                      </p:tavLst>
                                    </p:anim>
                                    <p:anim calcmode="lin" valueType="num">
                                      <p:cBhvr>
                                        <p:cTn id="6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3937518" y="3044280"/>
            <a:ext cx="6540760" cy="1446550"/>
          </a:xfrm>
          <a:prstGeom prst="rect">
            <a:avLst/>
          </a:prstGeom>
        </p:spPr>
        <p:txBody>
          <a:bodyPr wrap="square">
            <a:spAutoFit/>
          </a:bodyPr>
          <a:lstStyle/>
          <a:p>
            <a:r>
              <a:rPr lang="sl-SI" sz="4400" b="1" dirty="0">
                <a:solidFill>
                  <a:prstClr val="black"/>
                </a:solidFill>
              </a:rPr>
              <a:t>Gradili smo tudi gradove</a:t>
            </a:r>
            <a:endParaRPr lang="sl-SI" dirty="0"/>
          </a:p>
        </p:txBody>
      </p:sp>
      <p:pic>
        <p:nvPicPr>
          <p:cNvPr id="3" name="Slika 2"/>
          <p:cNvPicPr>
            <a:picLocks noChangeAspect="1"/>
          </p:cNvPicPr>
          <p:nvPr/>
        </p:nvPicPr>
        <p:blipFill rotWithShape="1">
          <a:blip r:embed="rId2" cstate="email">
            <a:extLst>
              <a:ext uri="{28A0092B-C50C-407E-A947-70E740481C1C}">
                <a14:useLocalDpi xmlns:a14="http://schemas.microsoft.com/office/drawing/2010/main"/>
              </a:ext>
            </a:extLst>
          </a:blip>
          <a:srcRect l="-19241" b="-1780"/>
          <a:stretch/>
        </p:blipFill>
        <p:spPr>
          <a:xfrm rot="5400000">
            <a:off x="4342914" y="-924217"/>
            <a:ext cx="8706434"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 name="Slika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83436" y="1581541"/>
            <a:ext cx="6008915" cy="375090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9769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6684" y="-337457"/>
            <a:ext cx="5143500"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Slika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8714" y="600891"/>
            <a:ext cx="3851031" cy="35182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Slika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302935" y="811531"/>
            <a:ext cx="5773783" cy="51435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42235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80">
                                          <p:stCondLst>
                                            <p:cond delay="0"/>
                                          </p:stCondLst>
                                        </p:cTn>
                                        <p:tgtEl>
                                          <p:spTgt spid="4"/>
                                        </p:tgtEl>
                                      </p:cBhvr>
                                    </p:animEffect>
                                    <p:anim calcmode="lin" valueType="num">
                                      <p:cBhvr>
                                        <p:cTn id="2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gtEl>
                                      </p:cBhvr>
                                      <p:to x="100000" y="60000"/>
                                    </p:animScale>
                                    <p:animScale>
                                      <p:cBhvr>
                                        <p:cTn id="27" dur="166" decel="50000">
                                          <p:stCondLst>
                                            <p:cond delay="676"/>
                                          </p:stCondLst>
                                        </p:cTn>
                                        <p:tgtEl>
                                          <p:spTgt spid="4"/>
                                        </p:tgtEl>
                                      </p:cBhvr>
                                      <p:to x="100000" y="100000"/>
                                    </p:animScale>
                                    <p:animScale>
                                      <p:cBhvr>
                                        <p:cTn id="28" dur="26">
                                          <p:stCondLst>
                                            <p:cond delay="1312"/>
                                          </p:stCondLst>
                                        </p:cTn>
                                        <p:tgtEl>
                                          <p:spTgt spid="4"/>
                                        </p:tgtEl>
                                      </p:cBhvr>
                                      <p:to x="100000" y="80000"/>
                                    </p:animScale>
                                    <p:animScale>
                                      <p:cBhvr>
                                        <p:cTn id="29" dur="166" decel="50000">
                                          <p:stCondLst>
                                            <p:cond delay="1338"/>
                                          </p:stCondLst>
                                        </p:cTn>
                                        <p:tgtEl>
                                          <p:spTgt spid="4"/>
                                        </p:tgtEl>
                                      </p:cBhvr>
                                      <p:to x="100000" y="100000"/>
                                    </p:animScale>
                                    <p:animScale>
                                      <p:cBhvr>
                                        <p:cTn id="30" dur="26">
                                          <p:stCondLst>
                                            <p:cond delay="1642"/>
                                          </p:stCondLst>
                                        </p:cTn>
                                        <p:tgtEl>
                                          <p:spTgt spid="4"/>
                                        </p:tgtEl>
                                      </p:cBhvr>
                                      <p:to x="100000" y="90000"/>
                                    </p:animScale>
                                    <p:animScale>
                                      <p:cBhvr>
                                        <p:cTn id="31" dur="166" decel="50000">
                                          <p:stCondLst>
                                            <p:cond delay="1668"/>
                                          </p:stCondLst>
                                        </p:cTn>
                                        <p:tgtEl>
                                          <p:spTgt spid="4"/>
                                        </p:tgtEl>
                                      </p:cBhvr>
                                      <p:to x="100000" y="100000"/>
                                    </p:animScale>
                                    <p:animScale>
                                      <p:cBhvr>
                                        <p:cTn id="32" dur="26">
                                          <p:stCondLst>
                                            <p:cond delay="1808"/>
                                          </p:stCondLst>
                                        </p:cTn>
                                        <p:tgtEl>
                                          <p:spTgt spid="4"/>
                                        </p:tgtEl>
                                      </p:cBhvr>
                                      <p:to x="100000" y="95000"/>
                                    </p:animScale>
                                    <p:animScale>
                                      <p:cBhvr>
                                        <p:cTn id="3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4232" y="1370979"/>
            <a:ext cx="3869387" cy="474928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Slika 2"/>
          <p:cNvPicPr>
            <a:picLocks noChangeAspect="1"/>
          </p:cNvPicPr>
          <p:nvPr/>
        </p:nvPicPr>
        <p:blipFill rotWithShape="1">
          <a:blip r:embed="rId3" cstate="email">
            <a:extLst>
              <a:ext uri="{28A0092B-C50C-407E-A947-70E740481C1C}">
                <a14:useLocalDpi xmlns:a14="http://schemas.microsoft.com/office/drawing/2010/main"/>
              </a:ext>
            </a:extLst>
          </a:blip>
          <a:srcRect b="-2682"/>
          <a:stretch/>
        </p:blipFill>
        <p:spPr>
          <a:xfrm rot="5400000">
            <a:off x="6148252" y="1851388"/>
            <a:ext cx="5085806" cy="33337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50324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814B9EC6-5B7D-412E-8796-1D8BB75A78A6}"/>
              </a:ext>
            </a:extLst>
          </p:cNvPr>
          <p:cNvSpPr txBox="1"/>
          <p:nvPr/>
        </p:nvSpPr>
        <p:spPr>
          <a:xfrm>
            <a:off x="3299636" y="1329070"/>
            <a:ext cx="5592727" cy="1938992"/>
          </a:xfrm>
          <a:prstGeom prst="rect">
            <a:avLst/>
          </a:prstGeom>
          <a:noFill/>
        </p:spPr>
        <p:txBody>
          <a:bodyPr wrap="square" rtlCol="0">
            <a:spAutoFit/>
          </a:bodyPr>
          <a:lstStyle/>
          <a:p>
            <a:pPr algn="ctr"/>
            <a:r>
              <a:rPr lang="sl-SI" sz="6000" b="1" dirty="0"/>
              <a:t>Hvala za vašo pozornost</a:t>
            </a:r>
          </a:p>
        </p:txBody>
      </p:sp>
      <p:pic>
        <p:nvPicPr>
          <p:cNvPr id="9218" name="Picture 2" descr="Povezana slika">
            <a:extLst>
              <a:ext uri="{FF2B5EF4-FFF2-40B4-BE49-F238E27FC236}">
                <a16:creationId xmlns:a16="http://schemas.microsoft.com/office/drawing/2014/main" id="{ACDCAD01-FC2F-4E0F-B401-1E427583D007}"/>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065181" y="3161737"/>
            <a:ext cx="3844113" cy="358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210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1000"/>
                                        <p:tgtEl>
                                          <p:spTgt spid="9218"/>
                                        </p:tgtEl>
                                      </p:cBhvr>
                                    </p:animEffect>
                                    <p:anim calcmode="lin" valueType="num">
                                      <p:cBhvr>
                                        <p:cTn id="12" dur="1000" fill="hold"/>
                                        <p:tgtEl>
                                          <p:spTgt spid="9218"/>
                                        </p:tgtEl>
                                        <p:attrNameLst>
                                          <p:attrName>ppt_x</p:attrName>
                                        </p:attrNameLst>
                                      </p:cBhvr>
                                      <p:tavLst>
                                        <p:tav tm="0">
                                          <p:val>
                                            <p:strVal val="#ppt_x"/>
                                          </p:val>
                                        </p:tav>
                                        <p:tav tm="100000">
                                          <p:val>
                                            <p:strVal val="#ppt_x"/>
                                          </p:val>
                                        </p:tav>
                                      </p:tavLst>
                                    </p:anim>
                                    <p:anim calcmode="lin" valueType="num">
                                      <p:cBhvr>
                                        <p:cTn id="13"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1EA38789-0D71-4D6D-BD78-AC875C5132ED}"/>
              </a:ext>
            </a:extLst>
          </p:cNvPr>
          <p:cNvSpPr txBox="1"/>
          <p:nvPr/>
        </p:nvSpPr>
        <p:spPr>
          <a:xfrm>
            <a:off x="1488558" y="2052084"/>
            <a:ext cx="10132828" cy="646331"/>
          </a:xfrm>
          <a:prstGeom prst="rect">
            <a:avLst/>
          </a:prstGeom>
          <a:noFill/>
        </p:spPr>
        <p:txBody>
          <a:bodyPr wrap="square" rtlCol="0">
            <a:spAutoFit/>
          </a:bodyPr>
          <a:lstStyle/>
          <a:p>
            <a:endParaRPr lang="sl-SI" sz="3600" dirty="0"/>
          </a:p>
        </p:txBody>
      </p:sp>
      <p:sp>
        <p:nvSpPr>
          <p:cNvPr id="11" name="Naslov 10"/>
          <p:cNvSpPr>
            <a:spLocks noGrp="1"/>
          </p:cNvSpPr>
          <p:nvPr>
            <p:ph type="ctrTitle"/>
          </p:nvPr>
        </p:nvSpPr>
        <p:spPr/>
        <p:txBody>
          <a:bodyPr>
            <a:normAutofit/>
          </a:bodyPr>
          <a:lstStyle/>
          <a:p>
            <a:r>
              <a:rPr lang="sl-SI" sz="4000" b="1" dirty="0"/>
              <a:t>ŠPORTNI DAN V OKOLICI DOMA</a:t>
            </a:r>
          </a:p>
        </p:txBody>
      </p:sp>
      <p:sp>
        <p:nvSpPr>
          <p:cNvPr id="12" name="Podnaslov 11"/>
          <p:cNvSpPr>
            <a:spLocks noGrp="1"/>
          </p:cNvSpPr>
          <p:nvPr>
            <p:ph type="subTitle" idx="1"/>
          </p:nvPr>
        </p:nvSpPr>
        <p:spPr/>
        <p:txBody>
          <a:bodyPr/>
          <a:lstStyle/>
          <a:p>
            <a:endParaRPr lang="sl-SI" dirty="0"/>
          </a:p>
        </p:txBody>
      </p:sp>
      <p:pic>
        <p:nvPicPr>
          <p:cNvPr id="5" name="Slika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9832" y="12701"/>
            <a:ext cx="6946074"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Slika 6"/>
          <p:cNvPicPr>
            <a:picLocks noChangeAspect="1"/>
          </p:cNvPicPr>
          <p:nvPr/>
        </p:nvPicPr>
        <p:blipFill rotWithShape="1">
          <a:blip r:embed="rId3" cstate="email">
            <a:extLst>
              <a:ext uri="{28A0092B-C50C-407E-A947-70E740481C1C}">
                <a14:useLocalDpi xmlns:a14="http://schemas.microsoft.com/office/drawing/2010/main"/>
              </a:ext>
            </a:extLst>
          </a:blip>
          <a:srcRect l="-22611" t="-1061"/>
          <a:stretch/>
        </p:blipFill>
        <p:spPr>
          <a:xfrm>
            <a:off x="-2285066" y="347148"/>
            <a:ext cx="7430290" cy="6060681"/>
          </a:xfrm>
          <a:prstGeom prst="rect">
            <a:avLst/>
          </a:prstGeom>
          <a:ln>
            <a:noFill/>
          </a:ln>
          <a:effectLst>
            <a:softEdge rad="112500"/>
          </a:effectLst>
        </p:spPr>
      </p:pic>
      <p:pic>
        <p:nvPicPr>
          <p:cNvPr id="8" name="Slika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192991" y="1056751"/>
            <a:ext cx="6858000" cy="5143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31974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10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100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1000"/>
                                  </p:stCondLst>
                                  <p:childTnLst>
                                    <p:set>
                                      <p:cBhvr>
                                        <p:cTn id="47" dur="1" fill="hold">
                                          <p:stCondLst>
                                            <p:cond delay="0"/>
                                          </p:stCondLst>
                                        </p:cTn>
                                        <p:tgtEl>
                                          <p:spTgt spid="8"/>
                                        </p:tgtEl>
                                        <p:attrNameLst>
                                          <p:attrName>style.visibility</p:attrName>
                                        </p:attrNameLst>
                                      </p:cBhvr>
                                      <p:to>
                                        <p:strVal val="visible"/>
                                      </p:to>
                                    </p:set>
                                    <p:animEffect transition="in" filter="wheel(1)">
                                      <p:cBhvr>
                                        <p:cTn id="4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395731" y="1402702"/>
            <a:ext cx="2149312" cy="4247317"/>
          </a:xfrm>
          <a:prstGeom prst="rect">
            <a:avLst/>
          </a:prstGeom>
          <a:noFill/>
        </p:spPr>
        <p:txBody>
          <a:bodyPr wrap="square" rtlCol="0">
            <a:spAutoFit/>
          </a:bodyPr>
          <a:lstStyle/>
          <a:p>
            <a:r>
              <a:rPr lang="sl-SI" b="1" dirty="0"/>
              <a:t>NAŠ KUŽA </a:t>
            </a:r>
          </a:p>
          <a:p>
            <a:r>
              <a:rPr lang="sl-SI" b="1" dirty="0"/>
              <a:t> </a:t>
            </a:r>
          </a:p>
          <a:p>
            <a:r>
              <a:rPr lang="sl-SI" b="1" dirty="0"/>
              <a:t>KUŽA NAŠ NAJRAJE SPI, </a:t>
            </a:r>
          </a:p>
          <a:p>
            <a:r>
              <a:rPr lang="sl-SI" b="1" dirty="0"/>
              <a:t>VEDNO ZANIMA </a:t>
            </a:r>
            <a:r>
              <a:rPr lang="sl-SI" b="1" dirty="0" smtClean="0"/>
              <a:t>GA,</a:t>
            </a:r>
          </a:p>
          <a:p>
            <a:r>
              <a:rPr lang="sl-SI" b="1" dirty="0" smtClean="0"/>
              <a:t>KAJ </a:t>
            </a:r>
            <a:r>
              <a:rPr lang="sl-SI" b="1" dirty="0"/>
              <a:t>DOGAJA SE V </a:t>
            </a:r>
            <a:r>
              <a:rPr lang="sl-SI" b="1" dirty="0" smtClean="0"/>
              <a:t>KUHINJI</a:t>
            </a:r>
            <a:r>
              <a:rPr lang="sl-SI" b="1" dirty="0"/>
              <a:t>.</a:t>
            </a:r>
          </a:p>
          <a:p>
            <a:r>
              <a:rPr lang="sl-SI" b="1" dirty="0"/>
              <a:t>RAD BI SPAL, </a:t>
            </a:r>
            <a:endParaRPr lang="sl-SI" b="1" dirty="0" smtClean="0"/>
          </a:p>
          <a:p>
            <a:r>
              <a:rPr lang="sl-SI" b="1" dirty="0" smtClean="0"/>
              <a:t>A </a:t>
            </a:r>
            <a:r>
              <a:rPr lang="sl-SI" b="1" dirty="0"/>
              <a:t>VSE GA BOLI, </a:t>
            </a:r>
          </a:p>
          <a:p>
            <a:r>
              <a:rPr lang="sl-SI" b="1" dirty="0"/>
              <a:t>SAJ POHOD VČERAJ </a:t>
            </a:r>
            <a:endParaRPr lang="sl-SI" b="1" dirty="0" smtClean="0"/>
          </a:p>
          <a:p>
            <a:r>
              <a:rPr lang="sl-SI" b="1" dirty="0" smtClean="0"/>
              <a:t>SMO </a:t>
            </a:r>
            <a:r>
              <a:rPr lang="sl-SI" b="1" dirty="0"/>
              <a:t>IMELI VSI. </a:t>
            </a:r>
            <a:endParaRPr lang="sl-SI" b="1" dirty="0" smtClean="0"/>
          </a:p>
          <a:p>
            <a:endParaRPr lang="sl-SI" b="1" dirty="0"/>
          </a:p>
          <a:p>
            <a:r>
              <a:rPr lang="sl-SI" b="1" dirty="0" smtClean="0"/>
              <a:t>                       Živa </a:t>
            </a:r>
            <a:endParaRPr lang="sl-SI" b="1" dirty="0"/>
          </a:p>
        </p:txBody>
      </p:sp>
      <p:pic>
        <p:nvPicPr>
          <p:cNvPr id="3" name="Slika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1816" y="3516085"/>
            <a:ext cx="5734653" cy="3227294"/>
          </a:xfrm>
          <a:prstGeom prst="rect">
            <a:avLst/>
          </a:prstGeom>
          <a:ln>
            <a:noFill/>
          </a:ln>
          <a:effectLst>
            <a:outerShdw blurRad="292100" dist="139700" dir="2700000" algn="tl" rotWithShape="0">
              <a:srgbClr val="333333">
                <a:alpha val="65000"/>
              </a:srgbClr>
            </a:outerShdw>
          </a:effectLst>
        </p:spPr>
      </p:pic>
      <p:pic>
        <p:nvPicPr>
          <p:cNvPr id="4" name="Slika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69" y="-9942"/>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Slika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6957" y="858224"/>
            <a:ext cx="1375873" cy="2828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5017671" y="2181074"/>
            <a:ext cx="5038531" cy="3011617"/>
          </a:xfrm>
          <a:prstGeom prst="rect">
            <a:avLst/>
          </a:prstGeom>
          <a:ln>
            <a:noFill/>
          </a:ln>
          <a:effectLst>
            <a:softEdge rad="112500"/>
          </a:effectLst>
        </p:spPr>
      </p:pic>
      <p:pic>
        <p:nvPicPr>
          <p:cNvPr id="7" name="Slika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637" y="31102"/>
            <a:ext cx="12158227"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6095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75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7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ppt_w</p:attrName>
                                        </p:attrNameLst>
                                      </p:cBhvr>
                                      <p:tavLst>
                                        <p:tav tm="0" fmla="#ppt_w*sin(2.5*pi*$)">
                                          <p:val>
                                            <p:fltVal val="0"/>
                                          </p:val>
                                        </p:tav>
                                        <p:tav tm="100000">
                                          <p:val>
                                            <p:fltVal val="1"/>
                                          </p:val>
                                        </p:tav>
                                      </p:tavLst>
                                    </p:anim>
                                    <p:anim calcmode="lin" valueType="num">
                                      <p:cBhvr>
                                        <p:cTn id="3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200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75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100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ross-section through a stratovolcano (vertical scale is exaggerated): 1. Large magma chamber 2. Bedrock 3. Conduit (pipe) 4. Base 5. Sill 6. Dike 7. Layers of ash emitted by the volcano 8. Flank 9. Layers of lava emitted by the volcano 10. Throat 11. Parasitic cone 12. Lava flow 13. Vent 14. Crater 15. Ash cloud MesserWoland">
            <a:extLst>
              <a:ext uri="{FF2B5EF4-FFF2-40B4-BE49-F238E27FC236}">
                <a16:creationId xmlns:a16="http://schemas.microsoft.com/office/drawing/2014/main" id="{4059410D-455F-4885-A3FF-D2CB254392C5}"/>
              </a:ext>
            </a:extLst>
          </p:cNvPr>
          <p:cNvSpPr>
            <a:spLocks noChangeAspect="1" noChangeArrowheads="1"/>
          </p:cNvSpPr>
          <p:nvPr/>
        </p:nvSpPr>
        <p:spPr bwMode="auto">
          <a:xfrm>
            <a:off x="1212112" y="3276600"/>
            <a:ext cx="5036288" cy="22842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t="-889"/>
          <a:stretch/>
        </p:blipFill>
        <p:spPr>
          <a:xfrm>
            <a:off x="1271451" y="522514"/>
            <a:ext cx="3811196" cy="6918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Slika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9681" y="380574"/>
            <a:ext cx="4572638" cy="6096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Slika 7"/>
          <p:cNvPicPr/>
          <p:nvPr/>
        </p:nvPicPr>
        <p:blipFill rotWithShape="1">
          <a:blip r:embed="rId4" cstate="email">
            <a:extLst>
              <a:ext uri="{28A0092B-C50C-407E-A947-70E740481C1C}">
                <a14:useLocalDpi xmlns:a14="http://schemas.microsoft.com/office/drawing/2010/main"/>
              </a:ext>
            </a:extLst>
          </a:blip>
          <a:srcRect/>
          <a:stretch/>
        </p:blipFill>
        <p:spPr>
          <a:xfrm>
            <a:off x="9075878" y="3796413"/>
            <a:ext cx="2732606" cy="3061587"/>
          </a:xfrm>
          <a:prstGeom prst="rect">
            <a:avLst/>
          </a:prstGeom>
          <a:ln>
            <a:noFill/>
          </a:ln>
          <a:effectLst>
            <a:softEdge rad="112500"/>
          </a:effectLst>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7646746" y="509185"/>
            <a:ext cx="4758615" cy="3060442"/>
          </a:xfrm>
          <a:prstGeom prst="rect">
            <a:avLst/>
          </a:prstGeom>
          <a:ln>
            <a:noFill/>
          </a:ln>
          <a:effectLst>
            <a:softEdge rad="112500"/>
          </a:effectLst>
        </p:spPr>
      </p:pic>
      <p:pic>
        <p:nvPicPr>
          <p:cNvPr id="9" name="Slika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752" y="4364520"/>
            <a:ext cx="4444369" cy="2493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9921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3C859F0A-D500-4AFF-81FA-B5176C36F022}"/>
              </a:ext>
            </a:extLst>
          </p:cNvPr>
          <p:cNvSpPr txBox="1"/>
          <p:nvPr/>
        </p:nvSpPr>
        <p:spPr>
          <a:xfrm>
            <a:off x="3149769" y="911912"/>
            <a:ext cx="8389088" cy="584775"/>
          </a:xfrm>
          <a:prstGeom prst="rect">
            <a:avLst/>
          </a:prstGeom>
          <a:noFill/>
        </p:spPr>
        <p:txBody>
          <a:bodyPr wrap="square" rtlCol="0">
            <a:spAutoFit/>
          </a:bodyPr>
          <a:lstStyle/>
          <a:p>
            <a:r>
              <a:rPr lang="sl-SI" sz="3200" b="1" dirty="0"/>
              <a:t>Pozdrav pomladi s prazničnimi dobrotami</a:t>
            </a:r>
          </a:p>
        </p:txBody>
      </p:sp>
      <p:pic>
        <p:nvPicPr>
          <p:cNvPr id="4" name="Slika 3"/>
          <p:cNvPicPr>
            <a:picLocks noChangeAspect="1"/>
          </p:cNvPicPr>
          <p:nvPr/>
        </p:nvPicPr>
        <p:blipFill rotWithShape="1">
          <a:blip r:embed="rId2" cstate="email">
            <a:extLst>
              <a:ext uri="{28A0092B-C50C-407E-A947-70E740481C1C}">
                <a14:useLocalDpi xmlns:a14="http://schemas.microsoft.com/office/drawing/2010/main"/>
              </a:ext>
            </a:extLst>
          </a:blip>
          <a:srcRect r="-169"/>
          <a:stretch/>
        </p:blipFill>
        <p:spPr>
          <a:xfrm>
            <a:off x="-64309" y="1539240"/>
            <a:ext cx="5144756" cy="5516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4785" y="1737360"/>
            <a:ext cx="4696641" cy="512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p:cNvPicPr>
            <a:picLocks noChangeAspect="1"/>
          </p:cNvPicPr>
          <p:nvPr/>
        </p:nvPicPr>
        <p:blipFill rotWithShape="1">
          <a:blip r:embed="rId4" cstate="email">
            <a:extLst>
              <a:ext uri="{28A0092B-C50C-407E-A947-70E740481C1C}">
                <a14:useLocalDpi xmlns:a14="http://schemas.microsoft.com/office/drawing/2010/main"/>
              </a:ext>
            </a:extLst>
          </a:blip>
          <a:srcRect t="-590" r="-637"/>
          <a:stretch/>
        </p:blipFill>
        <p:spPr>
          <a:xfrm>
            <a:off x="9246060" y="2574409"/>
            <a:ext cx="2945940" cy="31800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96981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5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p:cNvPicPr/>
          <p:nvPr/>
        </p:nvPicPr>
        <p:blipFill>
          <a:blip r:embed="rId2" cstate="email">
            <a:extLst>
              <a:ext uri="{28A0092B-C50C-407E-A947-70E740481C1C}">
                <a14:useLocalDpi xmlns:a14="http://schemas.microsoft.com/office/drawing/2010/main"/>
              </a:ext>
            </a:extLst>
          </a:blip>
          <a:stretch>
            <a:fillRect/>
          </a:stretch>
        </p:blipFill>
        <p:spPr>
          <a:xfrm>
            <a:off x="7622685" y="-88998"/>
            <a:ext cx="3027680" cy="3844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4932" y="189911"/>
            <a:ext cx="4015047" cy="29997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Slika 6"/>
          <p:cNvPicPr/>
          <p:nvPr/>
        </p:nvPicPr>
        <p:blipFill>
          <a:blip r:embed="rId4" cstate="email">
            <a:extLst>
              <a:ext uri="{28A0092B-C50C-407E-A947-70E740481C1C}">
                <a14:useLocalDpi xmlns:a14="http://schemas.microsoft.com/office/drawing/2010/main"/>
              </a:ext>
            </a:extLst>
          </a:blip>
          <a:srcRect/>
          <a:stretch>
            <a:fillRect/>
          </a:stretch>
        </p:blipFill>
        <p:spPr bwMode="auto">
          <a:xfrm>
            <a:off x="282095" y="3307034"/>
            <a:ext cx="5760720" cy="3235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Slika 7"/>
          <p:cNvPicPr/>
          <p:nvPr/>
        </p:nvPicPr>
        <p:blipFill rotWithShape="1">
          <a:blip r:embed="rId5" cstate="email">
            <a:extLst>
              <a:ext uri="{28A0092B-C50C-407E-A947-70E740481C1C}">
                <a14:useLocalDpi xmlns:a14="http://schemas.microsoft.com/office/drawing/2010/main"/>
              </a:ext>
            </a:extLst>
          </a:blip>
          <a:srcRect/>
          <a:stretch/>
        </p:blipFill>
        <p:spPr>
          <a:xfrm>
            <a:off x="7725872" y="3967109"/>
            <a:ext cx="2821305" cy="2575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199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8ED2B7C1-F2E4-442F-A6EC-12AFB438A118}"/>
              </a:ext>
            </a:extLst>
          </p:cNvPr>
          <p:cNvSpPr txBox="1"/>
          <p:nvPr/>
        </p:nvSpPr>
        <p:spPr>
          <a:xfrm>
            <a:off x="408234" y="1503352"/>
            <a:ext cx="11531261" cy="1200329"/>
          </a:xfrm>
          <a:prstGeom prst="rect">
            <a:avLst/>
          </a:prstGeom>
          <a:noFill/>
        </p:spPr>
        <p:txBody>
          <a:bodyPr wrap="square" rtlCol="0">
            <a:spAutoFit/>
          </a:bodyPr>
          <a:lstStyle/>
          <a:p>
            <a:pPr algn="ctr"/>
            <a:r>
              <a:rPr lang="sl-SI" sz="3600" b="1" dirty="0" smtClean="0"/>
              <a:t>             Veliko </a:t>
            </a:r>
            <a:r>
              <a:rPr lang="sl-SI" sz="3600" b="1" dirty="0"/>
              <a:t>časa namenimo </a:t>
            </a:r>
            <a:r>
              <a:rPr lang="sl-SI" sz="3600" b="1" dirty="0" smtClean="0"/>
              <a:t>učenju </a:t>
            </a:r>
          </a:p>
          <a:p>
            <a:pPr algn="ctr"/>
            <a:r>
              <a:rPr lang="sl-SI" sz="3600" b="1" dirty="0" smtClean="0"/>
              <a:t>in športu, tudi v naravi</a:t>
            </a:r>
            <a:endParaRPr lang="sl-SI" sz="3600" b="1" dirty="0"/>
          </a:p>
        </p:txBody>
      </p:sp>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2855" y="0"/>
            <a:ext cx="51435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Slika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450380" y="1597706"/>
            <a:ext cx="6858000" cy="3857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Slika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1864" y="0"/>
            <a:ext cx="9144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55496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200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200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200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3260736" y="-656654"/>
            <a:ext cx="5826035" cy="8186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Slika 1"/>
          <p:cNvPicPr>
            <a:picLocks noChangeAspect="1"/>
          </p:cNvPicPr>
          <p:nvPr/>
        </p:nvPicPr>
        <p:blipFill rotWithShape="1">
          <a:blip r:embed="rId3" cstate="email">
            <a:extLst>
              <a:ext uri="{28A0092B-C50C-407E-A947-70E740481C1C}">
                <a14:useLocalDpi xmlns:a14="http://schemas.microsoft.com/office/drawing/2010/main"/>
              </a:ext>
            </a:extLst>
          </a:blip>
          <a:srcRect r="-426"/>
          <a:stretch/>
        </p:blipFill>
        <p:spPr>
          <a:xfrm rot="5400000">
            <a:off x="1663314" y="1085326"/>
            <a:ext cx="8823379" cy="66527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Slika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2465800" y="-1305445"/>
            <a:ext cx="6574973" cy="94836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Slika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9323" y="1183224"/>
            <a:ext cx="6512767" cy="4506297"/>
          </a:xfrm>
          <a:prstGeom prst="rect">
            <a:avLst/>
          </a:prstGeom>
          <a:ln>
            <a:noFill/>
          </a:ln>
          <a:effectLst>
            <a:softEdge rad="112500"/>
          </a:effectLst>
        </p:spPr>
      </p:pic>
      <p:pic>
        <p:nvPicPr>
          <p:cNvPr id="4" name="Slika 3"/>
          <p:cNvPicPr>
            <a:picLocks noChangeAspect="1"/>
          </p:cNvPicPr>
          <p:nvPr/>
        </p:nvPicPr>
        <p:blipFill rotWithShape="1">
          <a:blip r:embed="rId6" cstate="email">
            <a:extLst>
              <a:ext uri="{28A0092B-C50C-407E-A947-70E740481C1C}">
                <a14:useLocalDpi xmlns:a14="http://schemas.microsoft.com/office/drawing/2010/main"/>
              </a:ext>
            </a:extLst>
          </a:blip>
          <a:srcRect b="-2802"/>
          <a:stretch/>
        </p:blipFill>
        <p:spPr>
          <a:xfrm>
            <a:off x="5384538" y="276636"/>
            <a:ext cx="6326156" cy="6503437"/>
          </a:xfrm>
          <a:prstGeom prst="rect">
            <a:avLst/>
          </a:prstGeom>
        </p:spPr>
      </p:pic>
      <p:pic>
        <p:nvPicPr>
          <p:cNvPr id="5" name="Picture 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47635" y="364506"/>
            <a:ext cx="1445895"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77235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200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200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20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anim calcmode="lin" valueType="num">
                                      <p:cBhvr>
                                        <p:cTn id="36" dur="2000" fill="hold"/>
                                        <p:tgtEl>
                                          <p:spTgt spid="5"/>
                                        </p:tgtEl>
                                        <p:attrNameLst>
                                          <p:attrName>ppt_w</p:attrName>
                                        </p:attrNameLst>
                                      </p:cBhvr>
                                      <p:tavLst>
                                        <p:tav tm="0" fmla="#ppt_w*sin(2.5*pi*$)">
                                          <p:val>
                                            <p:fltVal val="0"/>
                                          </p:val>
                                        </p:tav>
                                        <p:tav tm="100000">
                                          <p:val>
                                            <p:fltVal val="1"/>
                                          </p:val>
                                        </p:tav>
                                      </p:tavLst>
                                    </p:anim>
                                    <p:anim calcmode="lin" valueType="num">
                                      <p:cBhvr>
                                        <p:cTn id="3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F4EBCF8F-5DAF-472D-89C8-7E29DB98FC66}"/>
              </a:ext>
            </a:extLst>
          </p:cNvPr>
          <p:cNvSpPr txBox="1"/>
          <p:nvPr/>
        </p:nvSpPr>
        <p:spPr>
          <a:xfrm>
            <a:off x="1155241" y="163290"/>
            <a:ext cx="3115339" cy="2800767"/>
          </a:xfrm>
          <a:prstGeom prst="rect">
            <a:avLst/>
          </a:prstGeom>
          <a:noFill/>
        </p:spPr>
        <p:txBody>
          <a:bodyPr wrap="square" rtlCol="0">
            <a:spAutoFit/>
          </a:bodyPr>
          <a:lstStyle/>
          <a:p>
            <a:r>
              <a:rPr lang="sl-SI" sz="4400" b="1" dirty="0"/>
              <a:t>Izdelali smo metulja upanja</a:t>
            </a:r>
          </a:p>
        </p:txBody>
      </p:sp>
      <p:pic>
        <p:nvPicPr>
          <p:cNvPr id="4" name="Slik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4872434" y="782605"/>
            <a:ext cx="6858000" cy="51435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7" name="Slika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869427" y="3146925"/>
            <a:ext cx="2817843" cy="33337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Slika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5621" y="-24122"/>
            <a:ext cx="3851031"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Slika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3201" y="2060539"/>
            <a:ext cx="5143500" cy="446749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6" name="Slika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6194401" y="1044228"/>
            <a:ext cx="5859627" cy="462025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7794371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1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anim calcmode="lin" valueType="num">
                                      <p:cBhvr>
                                        <p:cTn id="41" dur="2000" fill="hold"/>
                                        <p:tgtEl>
                                          <p:spTgt spid="6"/>
                                        </p:tgtEl>
                                        <p:attrNameLst>
                                          <p:attrName>ppt_w</p:attrName>
                                        </p:attrNameLst>
                                      </p:cBhvr>
                                      <p:tavLst>
                                        <p:tav tm="0" fmla="#ppt_w*sin(2.5*pi*$)">
                                          <p:val>
                                            <p:fltVal val="0"/>
                                          </p:val>
                                        </p:tav>
                                        <p:tav tm="100000">
                                          <p:val>
                                            <p:fltVal val="1"/>
                                          </p:val>
                                        </p:tav>
                                      </p:tavLst>
                                    </p:anim>
                                    <p:anim calcmode="lin" valueType="num">
                                      <p:cBhvr>
                                        <p:cTn id="42"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led pare">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TM04033937[[fn=Sled pare]]</Template>
  <TotalTime>691</TotalTime>
  <Words>91</Words>
  <Application>Microsoft Office PowerPoint</Application>
  <PresentationFormat>Širokozaslonsko</PresentationFormat>
  <Paragraphs>26</Paragraphs>
  <Slides>15</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15</vt:i4>
      </vt:variant>
    </vt:vector>
  </HeadingPairs>
  <TitlesOfParts>
    <vt:vector size="18" baseType="lpstr">
      <vt:lpstr>Arial</vt:lpstr>
      <vt:lpstr>Century Gothic</vt:lpstr>
      <vt:lpstr>Sled pare</vt:lpstr>
      <vt:lpstr>utrinki 5. a</vt:lpstr>
      <vt:lpstr>ŠPORTNI DAN V OKOLICI DOMA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 utrinki, 5. a</dc:title>
  <dc:creator>Vida</dc:creator>
  <cp:lastModifiedBy>uporabnik</cp:lastModifiedBy>
  <cp:revision>123</cp:revision>
  <dcterms:created xsi:type="dcterms:W3CDTF">2019-03-03T18:25:51Z</dcterms:created>
  <dcterms:modified xsi:type="dcterms:W3CDTF">2020-05-11T16:30:33Z</dcterms:modified>
  <cp:contentStatus/>
</cp:coreProperties>
</file>