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256" r:id="rId5"/>
    <p:sldId id="257" r:id="rId6"/>
    <p:sldId id="270" r:id="rId7"/>
    <p:sldId id="262" r:id="rId8"/>
    <p:sldId id="271" r:id="rId9"/>
    <p:sldId id="258" r:id="rId10"/>
    <p:sldId id="259" r:id="rId11"/>
    <p:sldId id="272" r:id="rId12"/>
    <p:sldId id="260" r:id="rId13"/>
    <p:sldId id="273" r:id="rId14"/>
    <p:sldId id="261" r:id="rId15"/>
    <p:sldId id="268" r:id="rId16"/>
    <p:sldId id="263" r:id="rId17"/>
    <p:sldId id="274" r:id="rId18"/>
    <p:sldId id="269" r:id="rId19"/>
    <p:sldId id="265" r:id="rId20"/>
    <p:sldId id="264" r:id="rId21"/>
    <p:sldId id="275" r:id="rId22"/>
    <p:sldId id="266" r:id="rId23"/>
    <p:sldId id="267" r:id="rId24"/>
    <p:sldId id="277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52" autoAdjust="0"/>
    <p:restoredTop sz="94660"/>
  </p:normalViewPr>
  <p:slideViewPr>
    <p:cSldViewPr snapToGrid="0">
      <p:cViewPr varScale="1">
        <p:scale>
          <a:sx n="73" d="100"/>
          <a:sy n="73" d="100"/>
        </p:scale>
        <p:origin x="6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0527F-6B93-42BB-9876-45B4C51E673B}" type="datetimeFigureOut">
              <a:rPr lang="sl-SI" smtClean="0"/>
              <a:t>12. 05. 2020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353E3-6501-4B9C-B4A7-A5809DB53E21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89666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0527F-6B93-42BB-9876-45B4C51E673B}" type="datetimeFigureOut">
              <a:rPr lang="sl-SI" smtClean="0"/>
              <a:t>12. 05. 2020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353E3-6501-4B9C-B4A7-A5809DB53E21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79745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0527F-6B93-42BB-9876-45B4C51E673B}" type="datetimeFigureOut">
              <a:rPr lang="sl-SI" smtClean="0"/>
              <a:t>12. 05. 2020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353E3-6501-4B9C-B4A7-A5809DB53E21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56664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0527F-6B93-42BB-9876-45B4C51E673B}" type="datetimeFigureOut">
              <a:rPr lang="sl-SI" smtClean="0"/>
              <a:t>12. 05. 2020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353E3-6501-4B9C-B4A7-A5809DB53E21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674724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0527F-6B93-42BB-9876-45B4C51E673B}" type="datetimeFigureOut">
              <a:rPr lang="sl-SI" smtClean="0"/>
              <a:t>12. 05. 2020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353E3-6501-4B9C-B4A7-A5809DB53E21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694625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0527F-6B93-42BB-9876-45B4C51E673B}" type="datetimeFigureOut">
              <a:rPr lang="sl-SI" smtClean="0"/>
              <a:t>12. 05. 2020</a:t>
            </a:fld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353E3-6501-4B9C-B4A7-A5809DB53E21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45936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0527F-6B93-42BB-9876-45B4C51E673B}" type="datetimeFigureOut">
              <a:rPr lang="sl-SI" smtClean="0"/>
              <a:t>12. 05. 2020</a:t>
            </a:fld>
            <a:endParaRPr lang="sl-SI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353E3-6501-4B9C-B4A7-A5809DB53E21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52444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0527F-6B93-42BB-9876-45B4C51E673B}" type="datetimeFigureOut">
              <a:rPr lang="sl-SI" smtClean="0"/>
              <a:t>12. 05. 2020</a:t>
            </a:fld>
            <a:endParaRPr lang="sl-S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353E3-6501-4B9C-B4A7-A5809DB53E21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90099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0527F-6B93-42BB-9876-45B4C51E673B}" type="datetimeFigureOut">
              <a:rPr lang="sl-SI" smtClean="0"/>
              <a:t>12. 05. 2020</a:t>
            </a:fld>
            <a:endParaRPr lang="sl-SI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353E3-6501-4B9C-B4A7-A5809DB53E21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96835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0527F-6B93-42BB-9876-45B4C51E673B}" type="datetimeFigureOut">
              <a:rPr lang="sl-SI" smtClean="0"/>
              <a:t>12. 05. 2020</a:t>
            </a:fld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353E3-6501-4B9C-B4A7-A5809DB53E21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58112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dirty="0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0527F-6B93-42BB-9876-45B4C51E673B}" type="datetimeFigureOut">
              <a:rPr lang="sl-SI" smtClean="0"/>
              <a:t>12. 05. 2020</a:t>
            </a:fld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353E3-6501-4B9C-B4A7-A5809DB53E21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710783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0527F-6B93-42BB-9876-45B4C51E673B}" type="datetimeFigureOut">
              <a:rPr lang="sl-SI" smtClean="0"/>
              <a:t>12. 05. 2020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353E3-6501-4B9C-B4A7-A5809DB53E21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336333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bljeni pravokotnik 3"/>
          <p:cNvSpPr/>
          <p:nvPr/>
        </p:nvSpPr>
        <p:spPr>
          <a:xfrm>
            <a:off x="920929" y="551651"/>
            <a:ext cx="10567851" cy="37751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7200" dirty="0" smtClean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B RAZRED</a:t>
            </a:r>
            <a:endParaRPr lang="sl-SI" sz="7200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Zaobljeni pravokotnik 7"/>
          <p:cNvSpPr/>
          <p:nvPr/>
        </p:nvSpPr>
        <p:spPr>
          <a:xfrm>
            <a:off x="3278771" y="3286357"/>
            <a:ext cx="5826038" cy="153539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 smtClean="0">
                <a:solidFill>
                  <a:schemeClr val="accent5">
                    <a:lumMod val="50000"/>
                  </a:schemeClr>
                </a:solidFill>
              </a:rPr>
              <a:t>Utrinki  izobraževanja na domu</a:t>
            </a:r>
            <a:endParaRPr lang="sl-SI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0303" y="1592109"/>
            <a:ext cx="1694248" cy="169424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6225" y="1619482"/>
            <a:ext cx="1666875" cy="1666875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153" y="4326816"/>
            <a:ext cx="1819275" cy="1819275"/>
          </a:xfrm>
          <a:prstGeom prst="rect">
            <a:avLst/>
          </a:prstGeom>
        </p:spPr>
      </p:pic>
      <p:pic>
        <p:nvPicPr>
          <p:cNvPr id="3" name="54 ADELE ROLLING IN THE DEE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2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49751" y="55364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6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0"/>
    </mc:Choice>
    <mc:Fallback xmlns="">
      <p:transition spd="slow" advTm="4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1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003" y="471185"/>
            <a:ext cx="4049187" cy="296052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10" y="3237248"/>
            <a:ext cx="3487569" cy="316124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1888" y="1668175"/>
            <a:ext cx="2772905" cy="352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3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3"/>
    </mc:Choice>
    <mc:Fallback xmlns="">
      <p:transition spd="slow" advTm="7483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989" y="5199017"/>
            <a:ext cx="3448593" cy="1409996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9724" y="291342"/>
            <a:ext cx="2425035" cy="181877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98976" y="1436891"/>
            <a:ext cx="3135085" cy="235131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841355" y="4374471"/>
            <a:ext cx="3875587" cy="1882639"/>
          </a:xfrm>
          <a:prstGeom prst="rect">
            <a:avLst/>
          </a:prstGeom>
        </p:spPr>
      </p:pic>
      <p:pic>
        <p:nvPicPr>
          <p:cNvPr id="10" name="Slika 9" descr="C:\Users\osfv-08\AppData\Local\Microsoft\Windows\INetCache\Content.MSO\F46EEAB.tmp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9724" y="2537233"/>
            <a:ext cx="2554878" cy="387504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Zaobljeni pravokotnik 12"/>
          <p:cNvSpPr/>
          <p:nvPr/>
        </p:nvSpPr>
        <p:spPr>
          <a:xfrm>
            <a:off x="1382743" y="1496164"/>
            <a:ext cx="3025831" cy="12279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latin typeface="Verdana" panose="020B0604030504040204" pitchFamily="34" charset="0"/>
                <a:ea typeface="Verdana" panose="020B0604030504040204" pitchFamily="34" charset="0"/>
              </a:rPr>
              <a:t>Izdelali smo glasbila.</a:t>
            </a:r>
            <a:endParaRPr lang="sl-SI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Slika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025" y="3414399"/>
            <a:ext cx="2922237" cy="165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8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4"/>
    </mc:Choice>
    <mc:Fallback xmlns="">
      <p:transition spd="slow" advTm="9084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7390" y="1318307"/>
            <a:ext cx="2938527" cy="390787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2727" y="3134045"/>
            <a:ext cx="2304488" cy="3066554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6092" y="597889"/>
            <a:ext cx="2511770" cy="2536156"/>
          </a:xfrm>
          <a:prstGeom prst="rect">
            <a:avLst/>
          </a:prstGeom>
        </p:spPr>
      </p:pic>
      <p:sp>
        <p:nvSpPr>
          <p:cNvPr id="5" name="Zaobljeni pravokotnik 4"/>
          <p:cNvSpPr/>
          <p:nvPr/>
        </p:nvSpPr>
        <p:spPr>
          <a:xfrm>
            <a:off x="1068525" y="1645920"/>
            <a:ext cx="3278777" cy="10058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latin typeface="Verdana" panose="020B0604030504040204" pitchFamily="34" charset="0"/>
                <a:ea typeface="Verdana" panose="020B0604030504040204" pitchFamily="34" charset="0"/>
              </a:rPr>
              <a:t>Takole so nam uspeli bobni.</a:t>
            </a:r>
            <a:endParaRPr lang="sl-SI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46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51"/>
    </mc:Choice>
    <mc:Fallback xmlns="">
      <p:transition spd="slow" advTm="965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81892" y="3071951"/>
            <a:ext cx="3222170" cy="241662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0744" y="2686597"/>
            <a:ext cx="2403565" cy="320475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515" y="2031273"/>
            <a:ext cx="3997233" cy="2997925"/>
          </a:xfrm>
          <a:prstGeom prst="rect">
            <a:avLst/>
          </a:prstGeom>
        </p:spPr>
      </p:pic>
      <p:sp>
        <p:nvSpPr>
          <p:cNvPr id="10" name="Zaobljeni pravokotnik 9"/>
          <p:cNvSpPr/>
          <p:nvPr/>
        </p:nvSpPr>
        <p:spPr>
          <a:xfrm>
            <a:off x="2821577" y="561702"/>
            <a:ext cx="6557554" cy="10842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latin typeface="Verdana" panose="020B0604030504040204" pitchFamily="34" charset="0"/>
                <a:ea typeface="Verdana" panose="020B0604030504040204" pitchFamily="34" charset="0"/>
              </a:rPr>
              <a:t>Okrasili smo dom z velikonočnimi okraski. </a:t>
            </a:r>
            <a:endParaRPr lang="sl-SI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57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9"/>
    </mc:Choice>
    <mc:Fallback xmlns="">
      <p:transition spd="slow" advTm="10339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jeni pravokotnik 1"/>
          <p:cNvSpPr/>
          <p:nvPr/>
        </p:nvSpPr>
        <p:spPr>
          <a:xfrm>
            <a:off x="1053954" y="820202"/>
            <a:ext cx="5238205" cy="10189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latin typeface="Verdana" panose="020B0604030504040204" pitchFamily="34" charset="0"/>
                <a:ea typeface="Verdana" panose="020B0604030504040204" pitchFamily="34" charset="0"/>
              </a:rPr>
              <a:t>Pekli </a:t>
            </a:r>
            <a:r>
              <a:rPr lang="sl-SI" dirty="0" smtClean="0">
                <a:latin typeface="Verdana" panose="020B0604030504040204" pitchFamily="34" charset="0"/>
                <a:ea typeface="Verdana" panose="020B0604030504040204" pitchFamily="34" charset="0"/>
              </a:rPr>
              <a:t>smo ptičke</a:t>
            </a:r>
            <a:r>
              <a:rPr lang="sl-SI" dirty="0">
                <a:latin typeface="Verdana" panose="020B0604030504040204" pitchFamily="34" charset="0"/>
                <a:ea typeface="Verdana" panose="020B0604030504040204" pitchFamily="34" charset="0"/>
              </a:rPr>
              <a:t>, žemljice in kruh ter barvali pirhe.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6479" y="3365844"/>
            <a:ext cx="1541714" cy="308342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90" y="2328220"/>
            <a:ext cx="2116647" cy="159121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6479" y="1569689"/>
            <a:ext cx="1392609" cy="151706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2050" y="4475729"/>
            <a:ext cx="2359902" cy="193232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5046" y="2534947"/>
            <a:ext cx="2422478" cy="1679585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5833" y="396123"/>
            <a:ext cx="2324719" cy="1772311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4690" y="2528873"/>
            <a:ext cx="2244894" cy="2913017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843" y="4152678"/>
            <a:ext cx="2138429" cy="2255374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3712" y="2182197"/>
            <a:ext cx="1805673" cy="1409051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1998" y="3826666"/>
            <a:ext cx="2009103" cy="266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32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41"/>
    </mc:Choice>
    <mc:Fallback xmlns="">
      <p:transition spd="slow" advTm="1334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jeni pravokotnik 1"/>
          <p:cNvSpPr/>
          <p:nvPr/>
        </p:nvSpPr>
        <p:spPr>
          <a:xfrm>
            <a:off x="1789611" y="1071155"/>
            <a:ext cx="8412480" cy="10842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latin typeface="Verdana" panose="020B0604030504040204" pitchFamily="34" charset="0"/>
                <a:ea typeface="Verdana" panose="020B0604030504040204" pitchFamily="34" charset="0"/>
              </a:rPr>
              <a:t>Pomagali smo pri hišnih opravilih.</a:t>
            </a:r>
            <a:endParaRPr lang="sl-SI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051" y="2436526"/>
            <a:ext cx="3888065" cy="4021274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8380" y="2436526"/>
            <a:ext cx="3883711" cy="390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3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36"/>
    </mc:Choice>
    <mc:Fallback xmlns="">
      <p:transition spd="slow" advTm="8436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062240" y="884437"/>
            <a:ext cx="2586310" cy="1780084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6062" y="3740370"/>
            <a:ext cx="1802675" cy="240356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98192" y="3106821"/>
            <a:ext cx="3291840" cy="246888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2517" y="2929881"/>
            <a:ext cx="2354037" cy="282276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7024" y="1257124"/>
            <a:ext cx="1837859" cy="3621020"/>
          </a:xfrm>
          <a:prstGeom prst="rect">
            <a:avLst/>
          </a:prstGeom>
        </p:spPr>
      </p:pic>
      <p:sp>
        <p:nvSpPr>
          <p:cNvPr id="13" name="Zaobljeni pravokotnik 12"/>
          <p:cNvSpPr/>
          <p:nvPr/>
        </p:nvSpPr>
        <p:spPr>
          <a:xfrm>
            <a:off x="1476102" y="1018903"/>
            <a:ext cx="4898572" cy="11364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latin typeface="Verdana" panose="020B0604030504040204" pitchFamily="34" charset="0"/>
                <a:ea typeface="Verdana" panose="020B0604030504040204" pitchFamily="34" charset="0"/>
              </a:rPr>
              <a:t>Pospravljali smo svoje sobe in tudi bolj zahtevnih nalog se nismo branili.</a:t>
            </a:r>
            <a:endParaRPr lang="sl-SI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0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38"/>
    </mc:Choice>
    <mc:Fallback xmlns="">
      <p:transition spd="slow" advTm="10938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7323" y="3341562"/>
            <a:ext cx="2155540" cy="285173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0836" y="3916597"/>
            <a:ext cx="5333595" cy="256860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231455" y="1066836"/>
            <a:ext cx="3100544" cy="2325408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601439" y="3963882"/>
            <a:ext cx="3539238" cy="1503394"/>
          </a:xfrm>
          <a:prstGeom prst="rect">
            <a:avLst/>
          </a:prstGeom>
        </p:spPr>
      </p:pic>
      <p:sp>
        <p:nvSpPr>
          <p:cNvPr id="21" name="Zaobljeni pravokotnik 20"/>
          <p:cNvSpPr/>
          <p:nvPr/>
        </p:nvSpPr>
        <p:spPr>
          <a:xfrm>
            <a:off x="3198800" y="390824"/>
            <a:ext cx="6144186" cy="13405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latin typeface="Verdana" panose="020B0604030504040204" pitchFamily="34" charset="0"/>
                <a:ea typeface="Verdana" panose="020B0604030504040204" pitchFamily="34" charset="0"/>
              </a:rPr>
              <a:t>Veliko smo se gibali na svežem zraku. </a:t>
            </a:r>
          </a:p>
          <a:p>
            <a:pPr algn="ctr"/>
            <a:r>
              <a:rPr lang="sl-SI" dirty="0" smtClean="0">
                <a:latin typeface="Verdana" panose="020B0604030504040204" pitchFamily="34" charset="0"/>
                <a:ea typeface="Verdana" panose="020B0604030504040204" pitchFamily="34" charset="0"/>
              </a:rPr>
              <a:t>V družbi staršev in sorojencev je bilo prav fletno.</a:t>
            </a:r>
            <a:endParaRPr lang="sl-SI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Zaobljeni pravokotnik 21"/>
          <p:cNvSpPr/>
          <p:nvPr/>
        </p:nvSpPr>
        <p:spPr>
          <a:xfrm>
            <a:off x="3699506" y="2086069"/>
            <a:ext cx="2776413" cy="7461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latin typeface="Verdana" panose="020B0604030504040204" pitchFamily="34" charset="0"/>
                <a:ea typeface="Verdana" panose="020B0604030504040204" pitchFamily="34" charset="0"/>
              </a:rPr>
              <a:t>Najprej fantje…</a:t>
            </a:r>
            <a:endParaRPr lang="sl-SI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811" y="3049665"/>
            <a:ext cx="1828800" cy="343553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8648" y="1920611"/>
            <a:ext cx="2834025" cy="185920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7" y="317738"/>
            <a:ext cx="2129714" cy="251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88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64"/>
    </mc:Choice>
    <mc:Fallback xmlns="">
      <p:transition spd="slow" advTm="9164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6852" y="1799458"/>
            <a:ext cx="2552775" cy="238353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7101" y="649563"/>
            <a:ext cx="1892330" cy="252064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4949" y="3778041"/>
            <a:ext cx="2072239" cy="275934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343" y="3326960"/>
            <a:ext cx="2192607" cy="291890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8469" y="1218246"/>
            <a:ext cx="1900104" cy="4675452"/>
          </a:xfrm>
          <a:prstGeom prst="rect">
            <a:avLst/>
          </a:prstGeom>
        </p:spPr>
      </p:pic>
      <p:sp>
        <p:nvSpPr>
          <p:cNvPr id="8" name="Zaobljeni pravokotnik 7"/>
          <p:cNvSpPr/>
          <p:nvPr/>
        </p:nvSpPr>
        <p:spPr>
          <a:xfrm>
            <a:off x="821749" y="649563"/>
            <a:ext cx="4258491" cy="8785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latin typeface="Verdana" panose="020B0604030504040204" pitchFamily="34" charset="0"/>
                <a:ea typeface="Verdana" panose="020B0604030504040204" pitchFamily="34" charset="0"/>
              </a:rPr>
              <a:t>… in še dekleta.</a:t>
            </a:r>
            <a:endParaRPr lang="sl-SI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7580" y="426613"/>
            <a:ext cx="1394841" cy="3129359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9217" y="4408074"/>
            <a:ext cx="2888043" cy="225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8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85"/>
    </mc:Choice>
    <mc:Fallback xmlns="">
      <p:transition spd="slow" advTm="10285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393391" y="3091434"/>
            <a:ext cx="3010306" cy="2257729"/>
          </a:xfrm>
          <a:prstGeom prst="rect">
            <a:avLst/>
          </a:prstGeom>
        </p:spPr>
      </p:pic>
      <p:sp>
        <p:nvSpPr>
          <p:cNvPr id="5" name="Zaobljeni pravokotnik 4"/>
          <p:cNvSpPr/>
          <p:nvPr/>
        </p:nvSpPr>
        <p:spPr>
          <a:xfrm>
            <a:off x="2468880" y="666205"/>
            <a:ext cx="6688183" cy="901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latin typeface="Verdana" panose="020B0604030504040204" pitchFamily="34" charset="0"/>
                <a:ea typeface="Verdana" panose="020B0604030504040204" pitchFamily="34" charset="0"/>
              </a:rPr>
              <a:t>Tudi telovadili smo.</a:t>
            </a:r>
            <a:endParaRPr lang="sl-SI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8618" y="2966264"/>
            <a:ext cx="4637314" cy="250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43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95"/>
    </mc:Choice>
    <mc:Fallback xmlns="">
      <p:transition spd="slow" advTm="13095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" objId="2"/>
        <p14:stopEvt time="11341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094" y="2629338"/>
            <a:ext cx="3441609" cy="2581207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8343" y="3229874"/>
            <a:ext cx="3708902" cy="208625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423482" y="-7026"/>
            <a:ext cx="2056842" cy="386419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8229" y="3919941"/>
            <a:ext cx="2995210" cy="2246407"/>
          </a:xfrm>
          <a:prstGeom prst="rect">
            <a:avLst/>
          </a:prstGeom>
        </p:spPr>
      </p:pic>
      <p:sp>
        <p:nvSpPr>
          <p:cNvPr id="10" name="Zaobljeni pravokotnik 9"/>
          <p:cNvSpPr/>
          <p:nvPr/>
        </p:nvSpPr>
        <p:spPr>
          <a:xfrm>
            <a:off x="950094" y="945775"/>
            <a:ext cx="4846320" cy="12003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latin typeface="Verdana" panose="020B0604030504040204" pitchFamily="34" charset="0"/>
                <a:ea typeface="Verdana" panose="020B0604030504040204" pitchFamily="34" charset="0"/>
              </a:rPr>
              <a:t>Takole smo opremili notranje prostore.</a:t>
            </a:r>
            <a:endParaRPr lang="sl-SI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23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24"/>
    </mc:Choice>
    <mc:Fallback xmlns="">
      <p:transition spd="slow" advTm="8024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bljeni pravokotnik 3"/>
          <p:cNvSpPr/>
          <p:nvPr/>
        </p:nvSpPr>
        <p:spPr>
          <a:xfrm>
            <a:off x="1045026" y="1554480"/>
            <a:ext cx="4127863" cy="10187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latin typeface="Verdana" panose="020B0604030504040204" pitchFamily="34" charset="0"/>
                <a:ea typeface="Verdana" panose="020B0604030504040204" pitchFamily="34" charset="0"/>
              </a:rPr>
              <a:t>T</a:t>
            </a:r>
            <a:r>
              <a:rPr lang="sl-SI" dirty="0" smtClean="0">
                <a:latin typeface="Verdana" panose="020B0604030504040204" pitchFamily="34" charset="0"/>
                <a:ea typeface="Verdana" panose="020B0604030504040204" pitchFamily="34" charset="0"/>
              </a:rPr>
              <a:t>akole smo pripovedovali pesmice za bralno značko.</a:t>
            </a:r>
            <a:endParaRPr lang="sl-SI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6601" y="2939142"/>
            <a:ext cx="2193513" cy="3089993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5304" y="2286000"/>
            <a:ext cx="1750422" cy="303058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4184" y="1377972"/>
            <a:ext cx="1606732" cy="27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89"/>
    </mc:Choice>
    <mc:Fallback xmlns="">
      <p:transition spd="slow" advTm="26889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5"/>
        <p14:playEvt time="10427" objId="7"/>
        <p14:stopEvt time="10639" objId="5"/>
        <p14:stopEvt time="25484" objId="7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jeni pravokotnik 1"/>
          <p:cNvSpPr/>
          <p:nvPr/>
        </p:nvSpPr>
        <p:spPr>
          <a:xfrm>
            <a:off x="1894115" y="1321324"/>
            <a:ext cx="9078686" cy="1854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latin typeface="Verdana" panose="020B0604030504040204" pitchFamily="34" charset="0"/>
                <a:ea typeface="Verdana" panose="020B0604030504040204" pitchFamily="34" charset="0"/>
              </a:rPr>
              <a:t>Kljub vsemu pa si želimo spet v šolo …</a:t>
            </a:r>
            <a:endParaRPr lang="sl-SI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058" y="2776401"/>
            <a:ext cx="4876800" cy="32385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8880" y="1721171"/>
            <a:ext cx="1049927" cy="105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2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4"/>
    </mc:Choice>
    <mc:Fallback xmlns="">
      <p:transition spd="slow" advTm="1082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9366" y="3055750"/>
            <a:ext cx="2433703" cy="3247276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706" y="2704012"/>
            <a:ext cx="4083379" cy="306726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5786" y="3055750"/>
            <a:ext cx="2329728" cy="310105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6236" y="0"/>
            <a:ext cx="4352921" cy="2609314"/>
          </a:xfrm>
          <a:prstGeom prst="rect">
            <a:avLst/>
          </a:prstGeom>
        </p:spPr>
      </p:pic>
      <p:sp>
        <p:nvSpPr>
          <p:cNvPr id="6" name="Zaobljeni pravokotnik 5"/>
          <p:cNvSpPr/>
          <p:nvPr/>
        </p:nvSpPr>
        <p:spPr>
          <a:xfrm>
            <a:off x="1371600" y="1304657"/>
            <a:ext cx="4023360" cy="7984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latin typeface="Verdana" panose="020B0604030504040204" pitchFamily="34" charset="0"/>
                <a:ea typeface="Verdana" panose="020B0604030504040204" pitchFamily="34" charset="0"/>
              </a:rPr>
              <a:t>Tudi ti so zelo zanimivi, kajne?</a:t>
            </a:r>
            <a:endParaRPr lang="sl-SI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10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1"/>
    </mc:Choice>
    <mc:Fallback xmlns="">
      <p:transition spd="slow" advTm="779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447366" y="3741541"/>
            <a:ext cx="2591463" cy="2881063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8221" y="692768"/>
            <a:ext cx="2541270" cy="2690949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61" b="-4268"/>
          <a:stretch/>
        </p:blipFill>
        <p:spPr>
          <a:xfrm>
            <a:off x="5298040" y="3535077"/>
            <a:ext cx="2769790" cy="308752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6743" y="334452"/>
            <a:ext cx="2023209" cy="304926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105" y="1562586"/>
            <a:ext cx="2629988" cy="1972491"/>
          </a:xfrm>
          <a:prstGeom prst="rect">
            <a:avLst/>
          </a:prstGeom>
        </p:spPr>
      </p:pic>
      <p:sp>
        <p:nvSpPr>
          <p:cNvPr id="9" name="Zaobljeni pravokotnik 8"/>
          <p:cNvSpPr/>
          <p:nvPr/>
        </p:nvSpPr>
        <p:spPr>
          <a:xfrm>
            <a:off x="838097" y="454637"/>
            <a:ext cx="3810000" cy="8098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 smtClean="0"/>
          </a:p>
          <a:p>
            <a:pPr algn="ctr"/>
            <a:r>
              <a:rPr lang="sl-SI" dirty="0" smtClean="0">
                <a:latin typeface="Verdana" panose="020B0604030504040204" pitchFamily="34" charset="0"/>
                <a:ea typeface="Verdana" panose="020B0604030504040204" pitchFamily="34" charset="0"/>
              </a:rPr>
              <a:t>Učili smo se s poskusi.</a:t>
            </a:r>
          </a:p>
          <a:p>
            <a:pPr algn="ctr"/>
            <a:r>
              <a:rPr lang="sl-SI" dirty="0" smtClean="0"/>
              <a:t> </a:t>
            </a:r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4382" y="3535077"/>
            <a:ext cx="2527933" cy="293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2"/>
    </mc:Choice>
    <mc:Fallback xmlns="">
      <p:transition spd="slow" advTm="10042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jeni pravokotnik 1"/>
          <p:cNvSpPr/>
          <p:nvPr/>
        </p:nvSpPr>
        <p:spPr>
          <a:xfrm>
            <a:off x="4976948" y="953589"/>
            <a:ext cx="6635932" cy="1188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latin typeface="Verdana" panose="020B0604030504040204" pitchFamily="34" charset="0"/>
                <a:ea typeface="Verdana" panose="020B0604030504040204" pitchFamily="34" charset="0"/>
              </a:rPr>
              <a:t>Spoznali 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smo strani neba, vetrovno rožo in kompas. </a:t>
            </a:r>
            <a:endParaRPr lang="sl-SI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52" y="1779034"/>
            <a:ext cx="3088590" cy="4103781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6867" y="2425465"/>
            <a:ext cx="5056094" cy="372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7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2"/>
    </mc:Choice>
    <mc:Fallback xmlns="">
      <p:transition spd="slow" advTm="6902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635490" y="4159050"/>
            <a:ext cx="2573383" cy="1930037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523" y="4248299"/>
            <a:ext cx="3042433" cy="228025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994" y="1218868"/>
            <a:ext cx="1963882" cy="261850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9125" y="4048688"/>
            <a:ext cx="3149429" cy="236207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8236" y="1430842"/>
            <a:ext cx="2418138" cy="219456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8524" y="934891"/>
            <a:ext cx="2321922" cy="2351314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345" y="4248299"/>
            <a:ext cx="2179569" cy="2162461"/>
          </a:xfrm>
          <a:prstGeom prst="rect">
            <a:avLst/>
          </a:prstGeom>
        </p:spPr>
      </p:pic>
      <p:sp>
        <p:nvSpPr>
          <p:cNvPr id="15" name="Zaobljeni pravokotnik 14"/>
          <p:cNvSpPr/>
          <p:nvPr/>
        </p:nvSpPr>
        <p:spPr>
          <a:xfrm>
            <a:off x="2974055" y="421289"/>
            <a:ext cx="3222002" cy="1449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latin typeface="Verdana" panose="020B0604030504040204" pitchFamily="34" charset="0"/>
                <a:ea typeface="Verdana" panose="020B0604030504040204" pitchFamily="34" charset="0"/>
              </a:rPr>
              <a:t>To so naši </a:t>
            </a:r>
          </a:p>
          <a:p>
            <a:pPr algn="ctr"/>
            <a:r>
              <a:rPr lang="sl-SI" dirty="0" smtClean="0">
                <a:latin typeface="Verdana" panose="020B0604030504040204" pitchFamily="34" charset="0"/>
                <a:ea typeface="Verdana" panose="020B0604030504040204" pitchFamily="34" charset="0"/>
              </a:rPr>
              <a:t>metulji upanja.</a:t>
            </a:r>
            <a:endParaRPr lang="sl-SI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3438" y="2110548"/>
            <a:ext cx="2406840" cy="193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2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11"/>
    </mc:Choice>
    <mc:Fallback xmlns="">
      <p:transition spd="slow" advTm="1231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7685" y="1245569"/>
            <a:ext cx="2978331" cy="14478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435627" y="3193643"/>
            <a:ext cx="3726783" cy="279508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404170" y="3807716"/>
            <a:ext cx="2651760" cy="1988820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4513" y="480303"/>
            <a:ext cx="1919947" cy="2553796"/>
          </a:xfrm>
          <a:prstGeom prst="rect">
            <a:avLst/>
          </a:prstGeom>
        </p:spPr>
      </p:pic>
      <p:sp>
        <p:nvSpPr>
          <p:cNvPr id="13" name="Zaobljeni pravokotnik 12"/>
          <p:cNvSpPr/>
          <p:nvPr/>
        </p:nvSpPr>
        <p:spPr>
          <a:xfrm>
            <a:off x="3526971" y="927462"/>
            <a:ext cx="5504194" cy="13585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latin typeface="Verdana" panose="020B0604030504040204" pitchFamily="34" charset="0"/>
                <a:ea typeface="Verdana" panose="020B0604030504040204" pitchFamily="34" charset="0"/>
              </a:rPr>
              <a:t>Iz odpadne embalaže smo izdelali marioneto.</a:t>
            </a:r>
            <a:endParaRPr lang="sl-SI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Slika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096" y="3668465"/>
            <a:ext cx="1853345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8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24"/>
    </mc:Choice>
    <mc:Fallback xmlns="">
      <p:transition spd="slow" advTm="10524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555" y="1372790"/>
            <a:ext cx="2602691" cy="4615711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21148">
            <a:off x="856612" y="796556"/>
            <a:ext cx="3093908" cy="232206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4455" y="3680645"/>
            <a:ext cx="2075231" cy="277208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3565" y="3436439"/>
            <a:ext cx="2192855" cy="292622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7414">
            <a:off x="8886259" y="493353"/>
            <a:ext cx="1960466" cy="260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9"/>
    </mc:Choice>
    <mc:Fallback xmlns="">
      <p:transition spd="slow" advTm="997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7890" y="1300706"/>
            <a:ext cx="3818240" cy="286368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0861" y="2601917"/>
            <a:ext cx="3911833" cy="2934910"/>
          </a:xfrm>
          <a:prstGeom prst="rect">
            <a:avLst/>
          </a:prstGeom>
        </p:spPr>
      </p:pic>
      <p:pic>
        <p:nvPicPr>
          <p:cNvPr id="10" name="Slika 9" descr="C:\Users\osfv-08\AppData\Local\Microsoft\Windows\INetCache\Content.MSO\D17965E5.tmp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5926" y="3346500"/>
            <a:ext cx="4117859" cy="287031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aobljeni pravokotnik 11"/>
          <p:cNvSpPr/>
          <p:nvPr/>
        </p:nvSpPr>
        <p:spPr>
          <a:xfrm>
            <a:off x="4647496" y="932625"/>
            <a:ext cx="6052577" cy="10097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latin typeface="Verdana" panose="020B0604030504040204" pitchFamily="34" charset="0"/>
                <a:ea typeface="Verdana" panose="020B0604030504040204" pitchFamily="34" charset="0"/>
              </a:rPr>
              <a:t>Ste vedeli, da se s kavo tudi da slikati?</a:t>
            </a:r>
          </a:p>
          <a:p>
            <a:pPr algn="ctr"/>
            <a:r>
              <a:rPr lang="sl-SI" dirty="0" smtClean="0">
                <a:latin typeface="Verdana" panose="020B0604030504040204" pitchFamily="34" charset="0"/>
                <a:ea typeface="Verdana" panose="020B0604030504040204" pitchFamily="34" charset="0"/>
              </a:rPr>
              <a:t>Prave umetnine.</a:t>
            </a:r>
            <a:endParaRPr lang="sl-SI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78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3"/>
    </mc:Choice>
    <mc:Fallback xmlns="">
      <p:transition spd="slow" advTm="8413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ova 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ova 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ova 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D29CE8340A14E41A1CB19997E5827DE" ma:contentTypeVersion="13" ma:contentTypeDescription="Ustvari nov dokument." ma:contentTypeScope="" ma:versionID="25c5ee67d521830d6724f4f879f97097">
  <xsd:schema xmlns:xsd="http://www.w3.org/2001/XMLSchema" xmlns:xs="http://www.w3.org/2001/XMLSchema" xmlns:p="http://schemas.microsoft.com/office/2006/metadata/properties" xmlns:ns3="20e366f2-a2b7-4b6e-8fe9-d0272bf9ed88" xmlns:ns4="6041a334-4f52-4c59-9535-e022c9104156" targetNamespace="http://schemas.microsoft.com/office/2006/metadata/properties" ma:root="true" ma:fieldsID="6be8ea0ad001f0c160f8f857fbf28590" ns3:_="" ns4:_="">
    <xsd:import namespace="20e366f2-a2b7-4b6e-8fe9-d0272bf9ed88"/>
    <xsd:import namespace="6041a334-4f52-4c59-9535-e022c910415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e366f2-a2b7-4b6e-8fe9-d0272bf9ed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41a334-4f52-4c59-9535-e022c910415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Razprševanje namiga za skupno rabo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36F1B64-C8E1-4736-AF5E-5ED1CBA92D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e366f2-a2b7-4b6e-8fe9-d0272bf9ed88"/>
    <ds:schemaRef ds:uri="6041a334-4f52-4c59-9535-e022c91041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9983C44-7A94-4970-8A57-384BA0BDE784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20e366f2-a2b7-4b6e-8fe9-d0272bf9ed88"/>
    <ds:schemaRef ds:uri="http://purl.org/dc/elements/1.1/"/>
    <ds:schemaRef ds:uri="6041a334-4f52-4c59-9535-e022c9104156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AD747C9-5F07-40A2-8CC3-F7F9BF5CA3C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441</TotalTime>
  <Words>160</Words>
  <Application>Microsoft Office PowerPoint</Application>
  <PresentationFormat>Širokozaslonsko</PresentationFormat>
  <Paragraphs>26</Paragraphs>
  <Slides>21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Verdana</vt:lpstr>
      <vt:lpstr>Office Theme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Jana Šetina Tomažič</dc:creator>
  <cp:lastModifiedBy>admin</cp:lastModifiedBy>
  <cp:revision>48</cp:revision>
  <dcterms:created xsi:type="dcterms:W3CDTF">2020-05-06T17:01:22Z</dcterms:created>
  <dcterms:modified xsi:type="dcterms:W3CDTF">2020-05-12T07:28:06Z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0x010100BD29CE8340A14E41A1CB19997E5827DE</vt:lpwstr>
  </property>
</Properties>
</file>