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9" r:id="rId4"/>
    <p:sldId id="275" r:id="rId5"/>
    <p:sldId id="278" r:id="rId6"/>
    <p:sldId id="269" r:id="rId7"/>
    <p:sldId id="277" r:id="rId8"/>
    <p:sldId id="258" r:id="rId9"/>
    <p:sldId id="265" r:id="rId10"/>
    <p:sldId id="282" r:id="rId11"/>
    <p:sldId id="284" r:id="rId12"/>
    <p:sldId id="267" r:id="rId13"/>
    <p:sldId id="262" r:id="rId14"/>
    <p:sldId id="259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995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149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6172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besedilo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268CF-8306-4C72-8BE9-D4E9452221DD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330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332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145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20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920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699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401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6610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2509-48A3-46DB-8206-8876DF1917EB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460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C2509-48A3-46DB-8206-8876DF1917EB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96A93-7593-482A-96E4-63B468DA18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828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>
                <a:latin typeface="Bradley Hand ITC" panose="03070402050302030203" pitchFamily="66" charset="0"/>
                <a:ea typeface="Times New Roman" panose="02020603050405020304" pitchFamily="18" charset="0"/>
              </a:rPr>
              <a:t>GONILA V STROJIH IN NAPRAVAH</a:t>
            </a:r>
            <a: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tit8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870856" y="4275296"/>
            <a:ext cx="105286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Večino strojev in naprav ter vozil sestavljajo pogonski deli in gonila. </a:t>
            </a:r>
            <a:r>
              <a:rPr lang="sl-SI" sz="2800" b="1" dirty="0"/>
              <a:t>Gonila</a:t>
            </a:r>
            <a:r>
              <a:rPr lang="sl-SI" sz="2800" dirty="0"/>
              <a:t> – skupek strojnih delov za prenos in spremembo gibanja. </a:t>
            </a:r>
          </a:p>
          <a:p>
            <a:r>
              <a:rPr lang="sl-SI" sz="2800" dirty="0"/>
              <a:t>Gonila prenašajo gibanje s pogonske na gnano gred. </a:t>
            </a:r>
            <a:r>
              <a:rPr lang="sl-SI" sz="2800" b="1" dirty="0"/>
              <a:t>Pogonski del</a:t>
            </a:r>
            <a:r>
              <a:rPr lang="sl-SI" sz="2800" dirty="0"/>
              <a:t> orodja je </a:t>
            </a:r>
            <a:r>
              <a:rPr lang="sl-SI" sz="2800" b="1" dirty="0"/>
              <a:t>motor</a:t>
            </a:r>
            <a:r>
              <a:rPr lang="sl-SI" sz="2800" dirty="0"/>
              <a:t> ali</a:t>
            </a:r>
            <a:r>
              <a:rPr lang="sl-SI" sz="2800" b="1" dirty="0"/>
              <a:t> sila človeških rok</a:t>
            </a:r>
            <a:r>
              <a:rPr lang="sl-SI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008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pPr defTabSz="912813"/>
            <a:r>
              <a:rPr lang="sl-SI" altLang="sl-SI" smtClean="0">
                <a:solidFill>
                  <a:srgbClr val="FF9900"/>
                </a:solidFill>
              </a:rPr>
              <a:t>Prestavno razmerje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defTabSz="912813">
              <a:buNone/>
            </a:pPr>
            <a:r>
              <a:rPr lang="sl-SI" altLang="sl-SI" dirty="0" smtClean="0">
                <a:solidFill>
                  <a:srgbClr val="FF0000"/>
                </a:solidFill>
              </a:rPr>
              <a:t>i = z</a:t>
            </a:r>
            <a:r>
              <a:rPr lang="sl-SI" altLang="sl-SI" baseline="-25000" dirty="0" smtClean="0">
                <a:solidFill>
                  <a:srgbClr val="FF0000"/>
                </a:solidFill>
              </a:rPr>
              <a:t>2</a:t>
            </a:r>
            <a:r>
              <a:rPr lang="sl-SI" altLang="sl-SI" dirty="0" smtClean="0">
                <a:solidFill>
                  <a:srgbClr val="FF0000"/>
                </a:solidFill>
              </a:rPr>
              <a:t>/z</a:t>
            </a:r>
            <a:r>
              <a:rPr lang="sl-SI" altLang="sl-SI" baseline="-25000" dirty="0" smtClean="0">
                <a:solidFill>
                  <a:srgbClr val="FF0000"/>
                </a:solidFill>
              </a:rPr>
              <a:t>1      </a:t>
            </a:r>
            <a:r>
              <a:rPr lang="sl-SI" altLang="sl-SI" dirty="0" smtClean="0"/>
              <a:t>ali</a:t>
            </a:r>
            <a:r>
              <a:rPr lang="sl-SI" altLang="sl-SI" dirty="0" smtClean="0">
                <a:solidFill>
                  <a:srgbClr val="FF0000"/>
                </a:solidFill>
              </a:rPr>
              <a:t>      i = n</a:t>
            </a:r>
            <a:r>
              <a:rPr lang="sl-SI" altLang="sl-SI" baseline="-25000" dirty="0" smtClean="0">
                <a:solidFill>
                  <a:srgbClr val="FF0000"/>
                </a:solidFill>
              </a:rPr>
              <a:t>1</a:t>
            </a:r>
            <a:r>
              <a:rPr lang="sl-SI" altLang="sl-SI" dirty="0" smtClean="0">
                <a:solidFill>
                  <a:srgbClr val="FF0000"/>
                </a:solidFill>
              </a:rPr>
              <a:t>/n</a:t>
            </a:r>
            <a:r>
              <a:rPr lang="sl-SI" altLang="sl-SI" baseline="-25000" dirty="0" smtClean="0">
                <a:solidFill>
                  <a:srgbClr val="FF0000"/>
                </a:solidFill>
              </a:rPr>
              <a:t>2</a:t>
            </a:r>
            <a:r>
              <a:rPr lang="sl-SI" altLang="sl-SI" dirty="0" smtClean="0"/>
              <a:t> </a:t>
            </a:r>
          </a:p>
          <a:p>
            <a:pPr algn="ctr" defTabSz="912813">
              <a:buNone/>
            </a:pPr>
            <a:endParaRPr lang="sl-SI" altLang="sl-SI" dirty="0" smtClean="0"/>
          </a:p>
          <a:p>
            <a:pPr defTabSz="912813"/>
            <a:r>
              <a:rPr lang="sl-SI" altLang="sl-SI" dirty="0" smtClean="0"/>
              <a:t>i - prestavno razmerje </a:t>
            </a:r>
          </a:p>
          <a:p>
            <a:pPr defTabSz="912813"/>
            <a:r>
              <a:rPr lang="sl-SI" altLang="sl-SI" dirty="0" smtClean="0"/>
              <a:t>z</a:t>
            </a:r>
            <a:r>
              <a:rPr lang="sl-SI" altLang="sl-SI" baseline="-25000" dirty="0" smtClean="0"/>
              <a:t>1</a:t>
            </a:r>
            <a:r>
              <a:rPr lang="sl-SI" altLang="sl-SI" dirty="0" smtClean="0"/>
              <a:t> - število zob gonilnega zobnika </a:t>
            </a:r>
          </a:p>
          <a:p>
            <a:pPr defTabSz="912813"/>
            <a:r>
              <a:rPr lang="sl-SI" altLang="sl-SI" dirty="0" smtClean="0"/>
              <a:t>z</a:t>
            </a:r>
            <a:r>
              <a:rPr lang="sl-SI" altLang="sl-SI" baseline="-25000" dirty="0" smtClean="0"/>
              <a:t>2</a:t>
            </a:r>
            <a:r>
              <a:rPr lang="sl-SI" altLang="sl-SI" dirty="0" smtClean="0"/>
              <a:t> - število zob gnanega zobnika</a:t>
            </a:r>
          </a:p>
          <a:p>
            <a:pPr defTabSz="912813"/>
            <a:r>
              <a:rPr lang="sl-SI" altLang="sl-SI" dirty="0" smtClean="0"/>
              <a:t>n</a:t>
            </a:r>
            <a:r>
              <a:rPr lang="sl-SI" altLang="sl-SI" baseline="-25000" dirty="0" smtClean="0"/>
              <a:t>1 </a:t>
            </a:r>
            <a:r>
              <a:rPr lang="sl-SI" altLang="sl-SI" dirty="0" smtClean="0"/>
              <a:t>-</a:t>
            </a:r>
            <a:r>
              <a:rPr lang="sl-SI" altLang="sl-SI" baseline="-25000" dirty="0" smtClean="0"/>
              <a:t> </a:t>
            </a:r>
            <a:r>
              <a:rPr lang="sl-SI" altLang="sl-SI" dirty="0" smtClean="0"/>
              <a:t>število</a:t>
            </a:r>
            <a:r>
              <a:rPr lang="sl-SI" altLang="sl-SI" baseline="-25000" dirty="0" smtClean="0"/>
              <a:t> </a:t>
            </a:r>
            <a:r>
              <a:rPr lang="sl-SI" altLang="sl-SI" dirty="0" smtClean="0"/>
              <a:t>vrtljajev gonilne gredi</a:t>
            </a:r>
          </a:p>
          <a:p>
            <a:pPr defTabSz="912813"/>
            <a:r>
              <a:rPr lang="sl-SI" altLang="sl-SI" dirty="0" smtClean="0"/>
              <a:t>n</a:t>
            </a:r>
            <a:r>
              <a:rPr lang="sl-SI" altLang="sl-SI" baseline="-25000" dirty="0" smtClean="0"/>
              <a:t>2 </a:t>
            </a:r>
            <a:r>
              <a:rPr lang="sl-SI" altLang="sl-SI" dirty="0" smtClean="0"/>
              <a:t>-</a:t>
            </a:r>
            <a:r>
              <a:rPr lang="sl-SI" altLang="sl-SI" baseline="-25000" dirty="0" smtClean="0"/>
              <a:t> </a:t>
            </a:r>
            <a:r>
              <a:rPr lang="sl-SI" altLang="sl-SI" dirty="0" smtClean="0"/>
              <a:t>število</a:t>
            </a:r>
            <a:r>
              <a:rPr lang="sl-SI" altLang="sl-SI" baseline="-25000" dirty="0" smtClean="0"/>
              <a:t> </a:t>
            </a:r>
            <a:r>
              <a:rPr lang="sl-SI" altLang="sl-SI" dirty="0" smtClean="0"/>
              <a:t>vrtljajev gnane gredi</a:t>
            </a:r>
          </a:p>
        </p:txBody>
      </p:sp>
    </p:spTree>
    <p:extLst>
      <p:ext uri="{BB962C8B-B14F-4D97-AF65-F5344CB8AC3E}">
        <p14:creationId xmlns:p14="http://schemas.microsoft.com/office/powerpoint/2010/main" val="2819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OCR GCSE (9-1) Physics A (Gateway Science) J249/03 SA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41219" y="477101"/>
            <a:ext cx="5796000" cy="39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Ratio Gear Stock Illustrations – 150 Ratio Gear Stock ...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887" y="477101"/>
            <a:ext cx="2725261" cy="22649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613138" y="5293271"/>
            <a:ext cx="4858618" cy="8708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813">
              <a:spcBef>
                <a:spcPts val="513"/>
              </a:spcBef>
              <a:buFont typeface="Arial" panose="020B0604020202020204" pitchFamily="34" charset="0"/>
              <a:buNone/>
            </a:pPr>
            <a:r>
              <a:rPr lang="sl-SI" altLang="sl-SI" dirty="0" smtClean="0"/>
              <a:t>Izračunaj prestavno razmerje zobnika X in Y. </a:t>
            </a:r>
          </a:p>
          <a:p>
            <a:pPr defTabSz="912813"/>
            <a:endParaRPr lang="sl-SI" altLang="sl-SI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64886" y="3259820"/>
            <a:ext cx="3785282" cy="19550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813">
              <a:spcBef>
                <a:spcPts val="513"/>
              </a:spcBef>
              <a:buFont typeface="Arial" panose="020B0604020202020204" pitchFamily="34" charset="0"/>
              <a:buNone/>
            </a:pPr>
            <a:r>
              <a:rPr lang="sl-SI" altLang="sl-SI" dirty="0" smtClean="0"/>
              <a:t>Rdeči zobnik se zavrti 2x, modri enkrat. Prestavno razmerje je 2:1. (preštejemo število zob)</a:t>
            </a:r>
          </a:p>
          <a:p>
            <a:pPr marL="0" indent="0" defTabSz="912813">
              <a:buNone/>
            </a:pPr>
            <a:r>
              <a:rPr lang="sl-SI" altLang="sl-SI" dirty="0">
                <a:solidFill>
                  <a:srgbClr val="FF0000"/>
                </a:solidFill>
              </a:rPr>
              <a:t>i = </a:t>
            </a:r>
            <a:r>
              <a:rPr lang="sl-SI" altLang="sl-SI" dirty="0" smtClean="0">
                <a:solidFill>
                  <a:srgbClr val="FF0000"/>
                </a:solidFill>
              </a:rPr>
              <a:t>20/10=2/1=2:1</a:t>
            </a:r>
            <a:endParaRPr lang="sl-SI" altLang="sl-SI" dirty="0"/>
          </a:p>
        </p:txBody>
      </p:sp>
      <p:sp>
        <p:nvSpPr>
          <p:cNvPr id="2" name="Pravokotnik 1"/>
          <p:cNvSpPr/>
          <p:nvPr/>
        </p:nvSpPr>
        <p:spPr>
          <a:xfrm>
            <a:off x="8431162" y="4469901"/>
            <a:ext cx="1860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sz="3200" dirty="0">
                <a:solidFill>
                  <a:srgbClr val="FF0000"/>
                </a:solidFill>
              </a:rPr>
              <a:t>i = z</a:t>
            </a:r>
            <a:r>
              <a:rPr lang="sl-SI" altLang="sl-SI" sz="3200" baseline="-25000" dirty="0">
                <a:solidFill>
                  <a:srgbClr val="FF0000"/>
                </a:solidFill>
              </a:rPr>
              <a:t>2</a:t>
            </a:r>
            <a:r>
              <a:rPr lang="sl-SI" altLang="sl-SI" sz="3200" dirty="0">
                <a:solidFill>
                  <a:srgbClr val="FF0000"/>
                </a:solidFill>
              </a:rPr>
              <a:t>/z</a:t>
            </a:r>
            <a:r>
              <a:rPr lang="sl-SI" altLang="sl-SI" sz="3200" baseline="-25000" dirty="0">
                <a:solidFill>
                  <a:srgbClr val="FF0000"/>
                </a:solidFill>
              </a:rPr>
              <a:t>1 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42791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962" y="181005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962" y="3380015"/>
            <a:ext cx="3970546" cy="296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7181" y="3152125"/>
            <a:ext cx="4275676" cy="319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374469" y="70181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sl-SI" altLang="sl-SI" sz="2800" dirty="0"/>
              <a:t>Zobniki so narejeni iz kovin ali umetnih mas. Med seboj se razlikujejo po obliki zob in po postavitvi gredi (ravni zobje, poševni, puščičasti).</a:t>
            </a:r>
          </a:p>
        </p:txBody>
      </p:sp>
    </p:spTree>
    <p:extLst>
      <p:ext uri="{BB962C8B-B14F-4D97-AF65-F5344CB8AC3E}">
        <p14:creationId xmlns:p14="http://schemas.microsoft.com/office/powerpoint/2010/main" val="271578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http://cdn.makezine.com/make/blogs/blog.makezine.com/upload/2010/06/my_10_favorite_mechanical_animation/07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84" y="2420982"/>
            <a:ext cx="3203243" cy="360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296091" y="252549"/>
            <a:ext cx="11329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 smtClean="0"/>
              <a:t>ZOBNIŠKO GONILO/ZOBNIŠKI PRENOS</a:t>
            </a:r>
            <a:endParaRPr lang="sl-SI" sz="4400" dirty="0"/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98109" y="3202730"/>
            <a:ext cx="3827834" cy="2339126"/>
          </a:xfrm>
          <a:prstGeom prst="rect">
            <a:avLst/>
          </a:prstGeo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8164" y="1399118"/>
            <a:ext cx="4206008" cy="23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6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79389"/>
            <a:ext cx="8748713" cy="62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37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2"/>
          <p:cNvSpPr txBox="1">
            <a:spLocks/>
          </p:cNvSpPr>
          <p:nvPr/>
        </p:nvSpPr>
        <p:spPr>
          <a:xfrm>
            <a:off x="250825" y="260350"/>
            <a:ext cx="8642350" cy="6481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sl-SI" smtClean="0"/>
              <a:t>POLŽASTA GONILA </a:t>
            </a:r>
          </a:p>
          <a:p>
            <a:pPr marL="0" indent="0">
              <a:buFontTx/>
              <a:buNone/>
              <a:defRPr/>
            </a:pPr>
            <a:endParaRPr lang="sl-SI" smtClean="0"/>
          </a:p>
          <a:p>
            <a:pPr>
              <a:defRPr/>
            </a:pPr>
            <a:r>
              <a:rPr lang="sl-SI" smtClean="0"/>
              <a:t>gredi sta mimobežni, največkrat pod pravim kotom</a:t>
            </a:r>
          </a:p>
          <a:p>
            <a:pPr>
              <a:defRPr/>
            </a:pPr>
            <a:r>
              <a:rPr lang="sl-SI" smtClean="0"/>
              <a:t>zobje polža so oviti okrog valja v obliki vijačnice</a:t>
            </a:r>
          </a:p>
          <a:p>
            <a:pPr>
              <a:defRPr/>
            </a:pPr>
            <a:r>
              <a:rPr lang="sl-SI" smtClean="0">
                <a:solidFill>
                  <a:srgbClr val="FF0000"/>
                </a:solidFill>
              </a:rPr>
              <a:t>gonilni del je vedno polž</a:t>
            </a:r>
          </a:p>
          <a:p>
            <a:pPr>
              <a:defRPr/>
            </a:pPr>
            <a:r>
              <a:rPr lang="sl-SI" smtClean="0"/>
              <a:t>čim večje je polžasto gonilo, tem počasneje se vrti</a:t>
            </a:r>
          </a:p>
          <a:p>
            <a:pPr>
              <a:defRPr/>
            </a:pPr>
            <a:r>
              <a:rPr lang="sl-SI" smtClean="0"/>
              <a:t>polž se zavrti 1 krat, gnani zobnik se premakne za en zob</a:t>
            </a:r>
          </a:p>
          <a:p>
            <a:pPr>
              <a:defRPr/>
            </a:pPr>
            <a:r>
              <a:rPr lang="sl-SI" smtClean="0"/>
              <a:t>gnani zobnik v tem zobniškem paru ne moremo zavrteti (preveliko trenje, obraba zobniškega para)</a:t>
            </a:r>
          </a:p>
          <a:p>
            <a:pPr>
              <a:defRPr/>
            </a:pPr>
            <a:r>
              <a:rPr lang="sl-SI" smtClean="0"/>
              <a:t>nahaja se v ročnem električnem mešalcu</a:t>
            </a:r>
            <a:endParaRPr lang="sl-SI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6657" y="1296806"/>
            <a:ext cx="16192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0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111" y="1999434"/>
            <a:ext cx="3686175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84" y="3332934"/>
            <a:ext cx="11144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3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3163" y="3228159"/>
            <a:ext cx="27051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1062446" y="536329"/>
            <a:ext cx="9387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ea typeface="Times New Roman" panose="02020603050405020304" pitchFamily="18" charset="0"/>
              </a:rPr>
              <a:t>Polžasti zobniki so zobniki v obliki vijakov.</a:t>
            </a:r>
            <a:r>
              <a:rPr lang="sl-SI" sz="2400" dirty="0">
                <a:ea typeface="Times New Roman" panose="02020603050405020304" pitchFamily="18" charset="0"/>
              </a:rPr>
              <a:t> Zaradi vrste posebnih lastnosti se polžast zobniški prenos vsakodnevno uporablja v številnih napravah.</a:t>
            </a:r>
          </a:p>
        </p:txBody>
      </p:sp>
    </p:spTree>
    <p:extLst>
      <p:ext uri="{BB962C8B-B14F-4D97-AF65-F5344CB8AC3E}">
        <p14:creationId xmlns:p14="http://schemas.microsoft.com/office/powerpoint/2010/main" val="59081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679" y="2443842"/>
            <a:ext cx="2667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633" y="2867705"/>
            <a:ext cx="4514850" cy="1819275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975360" y="566057"/>
            <a:ext cx="891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Zobata letev – kot med osjo in letvijo je 90 ⁰</a:t>
            </a:r>
            <a:endParaRPr lang="sl-SI" sz="2800" dirty="0"/>
          </a:p>
        </p:txBody>
      </p:sp>
      <p:sp>
        <p:nvSpPr>
          <p:cNvPr id="6" name="Pravokotnik 5"/>
          <p:cNvSpPr/>
          <p:nvPr/>
        </p:nvSpPr>
        <p:spPr>
          <a:xfrm>
            <a:off x="1281438" y="5578231"/>
            <a:ext cx="9112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altLang="sl-SI" sz="2800" dirty="0"/>
              <a:t>Pri gonilu z zobato letvijo se zobnik vrti, letev se giblje premo.</a:t>
            </a:r>
          </a:p>
        </p:txBody>
      </p:sp>
    </p:spTree>
    <p:extLst>
      <p:ext uri="{BB962C8B-B14F-4D97-AF65-F5344CB8AC3E}">
        <p14:creationId xmlns:p14="http://schemas.microsoft.com/office/powerpoint/2010/main" val="282224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404813"/>
            <a:ext cx="7772400" cy="658812"/>
          </a:xfrm>
        </p:spPr>
        <p:txBody>
          <a:bodyPr>
            <a:noAutofit/>
          </a:bodyPr>
          <a:lstStyle/>
          <a:p>
            <a:pPr algn="ctr" defTabSz="912813"/>
            <a:r>
              <a:rPr lang="sl-SI" altLang="sl-SI" dirty="0" smtClean="0">
                <a:latin typeface="+mn-lt"/>
              </a:rPr>
              <a:t>GONILA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5726" y="1412875"/>
            <a:ext cx="9059137" cy="1079500"/>
          </a:xfrm>
        </p:spPr>
        <p:txBody>
          <a:bodyPr>
            <a:noAutofit/>
          </a:bodyPr>
          <a:lstStyle/>
          <a:p>
            <a:pPr defTabSz="912813"/>
            <a:r>
              <a:rPr lang="sl-SI" altLang="sl-SI" dirty="0"/>
              <a:t>So vmesni člen med pogonskim in gnanim strojem.</a:t>
            </a:r>
          </a:p>
          <a:p>
            <a:pPr defTabSz="912813"/>
            <a:r>
              <a:rPr lang="sl-SI" altLang="sl-SI" dirty="0"/>
              <a:t>Prenašajo moč in služijo prenosu gibanja med gredmi. </a:t>
            </a:r>
          </a:p>
        </p:txBody>
      </p:sp>
      <p:graphicFrame>
        <p:nvGraphicFramePr>
          <p:cNvPr id="14340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3052444"/>
              </p:ext>
            </p:extLst>
          </p:nvPr>
        </p:nvGraphicFramePr>
        <p:xfrm>
          <a:off x="1685925" y="2852693"/>
          <a:ext cx="8820150" cy="381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Bitmap Image" r:id="rId3" imgW="9876190" imgH="4266667" progId="Paint.Picture">
                  <p:embed/>
                </p:oleObj>
              </mc:Choice>
              <mc:Fallback>
                <p:oleObj name="Bitmap Image" r:id="rId3" imgW="9876190" imgH="4266667" progId="Paint.Picture">
                  <p:embed/>
                  <p:pic>
                    <p:nvPicPr>
                      <p:cNvPr id="1434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5925" y="2852693"/>
                        <a:ext cx="8820150" cy="381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08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grada vsebine 2"/>
          <p:cNvSpPr>
            <a:spLocks noGrp="1"/>
          </p:cNvSpPr>
          <p:nvPr>
            <p:ph idx="1"/>
          </p:nvPr>
        </p:nvSpPr>
        <p:spPr>
          <a:xfrm>
            <a:off x="444137" y="348343"/>
            <a:ext cx="11234057" cy="6139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altLang="sl-SI" b="1" dirty="0"/>
              <a:t>Zobniška gonila</a:t>
            </a:r>
            <a:r>
              <a:rPr lang="sl-SI" altLang="sl-SI" dirty="0"/>
              <a:t> so sestavljena iz enega ali več zobniških parov, ki so v ubiranju (premikajo se zob za zob). </a:t>
            </a:r>
            <a:endParaRPr lang="sl-SI" altLang="sl-SI" dirty="0" smtClean="0"/>
          </a:p>
          <a:p>
            <a:pPr marL="0" indent="0">
              <a:buNone/>
            </a:pPr>
            <a:r>
              <a:rPr lang="sl-SI" altLang="sl-SI" dirty="0" smtClean="0"/>
              <a:t>So </a:t>
            </a:r>
            <a:r>
              <a:rPr lang="sl-SI" altLang="sl-SI" dirty="0"/>
              <a:t>pomembna pri gradnji strojnih naprav. </a:t>
            </a:r>
            <a:endParaRPr lang="sl-SI" altLang="sl-SI" dirty="0" smtClean="0"/>
          </a:p>
          <a:p>
            <a:pPr marL="0" indent="0">
              <a:buNone/>
            </a:pPr>
            <a:endParaRPr lang="sl-SI" altLang="sl-SI" dirty="0" smtClean="0"/>
          </a:p>
          <a:p>
            <a:pPr marL="0" indent="0">
              <a:buNone/>
            </a:pPr>
            <a:r>
              <a:rPr lang="sl-SI" altLang="sl-SI" dirty="0" smtClean="0"/>
              <a:t>Primerna </a:t>
            </a:r>
            <a:r>
              <a:rPr lang="sl-SI" altLang="sl-SI" dirty="0"/>
              <a:t>so za prenos majhnih in večjih moči, pri tem pa imajo dober izkoristek. </a:t>
            </a:r>
            <a:endParaRPr lang="sl-SI" altLang="sl-SI" dirty="0" smtClean="0"/>
          </a:p>
          <a:p>
            <a:pPr marL="0" indent="0">
              <a:buNone/>
            </a:pPr>
            <a:endParaRPr lang="sl-SI" altLang="sl-SI" dirty="0" smtClean="0"/>
          </a:p>
          <a:p>
            <a:pPr marL="0" indent="0">
              <a:buNone/>
            </a:pPr>
            <a:r>
              <a:rPr lang="sl-SI" altLang="sl-SI" dirty="0" smtClean="0"/>
              <a:t>Prenašanje </a:t>
            </a:r>
            <a:r>
              <a:rPr lang="sl-SI" altLang="sl-SI" dirty="0"/>
              <a:t>gibanja omogoča posebna oblika koles. </a:t>
            </a:r>
            <a:endParaRPr lang="sl-SI" altLang="sl-SI" dirty="0" smtClean="0"/>
          </a:p>
          <a:p>
            <a:pPr marL="0" indent="0">
              <a:buNone/>
            </a:pPr>
            <a:r>
              <a:rPr lang="sl-SI" altLang="sl-SI" dirty="0" smtClean="0"/>
              <a:t>Zobniki </a:t>
            </a:r>
            <a:r>
              <a:rPr lang="sl-SI" altLang="sl-SI" dirty="0"/>
              <a:t>so najpogosteje uporabljena vrsta gonil, saj lahko med gredmi prenašajo velike obremenitve. </a:t>
            </a:r>
            <a:endParaRPr lang="sl-SI" altLang="sl-SI" dirty="0" smtClean="0"/>
          </a:p>
          <a:p>
            <a:pPr marL="0" indent="0">
              <a:buNone/>
            </a:pPr>
            <a:endParaRPr lang="sl-SI" altLang="sl-SI" dirty="0" smtClean="0"/>
          </a:p>
          <a:p>
            <a:pPr marL="0" indent="0">
              <a:buNone/>
            </a:pPr>
            <a:r>
              <a:rPr lang="sl-SI" altLang="sl-SI" dirty="0" smtClean="0"/>
              <a:t>Glede </a:t>
            </a:r>
            <a:r>
              <a:rPr lang="sl-SI" altLang="sl-SI" dirty="0"/>
              <a:t>na obliko delimo zobnike na valjaste, stožčaste, polžaste in zobate letve.</a:t>
            </a:r>
          </a:p>
          <a:p>
            <a:pPr marL="0" indent="0">
              <a:buNone/>
            </a:pPr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64501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101" y="0"/>
            <a:ext cx="85344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101" y="2771775"/>
            <a:ext cx="864393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2135188" y="6165851"/>
            <a:ext cx="737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Vir: http://lace.uni-mb.si/Strojni_elementi_ging/Stozcasti%20zobniki.pdf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3487738" y="3767818"/>
            <a:ext cx="6444207" cy="1837939"/>
            <a:chOff x="3792538" y="981075"/>
            <a:chExt cx="6444207" cy="1837939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538" y="981075"/>
              <a:ext cx="125730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Skupina 6"/>
            <p:cNvGrpSpPr/>
            <p:nvPr/>
          </p:nvGrpSpPr>
          <p:grpSpPr>
            <a:xfrm>
              <a:off x="5529014" y="1133089"/>
              <a:ext cx="4707731" cy="1685925"/>
              <a:chOff x="5738019" y="1052514"/>
              <a:chExt cx="4707731" cy="1685925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8019" y="1052514"/>
                <a:ext cx="1562100" cy="1685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1576002"/>
                <a:ext cx="24574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7280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01190" y="1125538"/>
            <a:ext cx="4824548" cy="5327650"/>
          </a:xfrm>
        </p:spPr>
        <p:txBody>
          <a:bodyPr/>
          <a:lstStyle/>
          <a:p>
            <a:pPr defTabSz="912813">
              <a:buNone/>
            </a:pPr>
            <a:r>
              <a:rPr lang="sl-SI" altLang="sl-SI" dirty="0" smtClean="0">
                <a:solidFill>
                  <a:srgbClr val="FF0000"/>
                </a:solidFill>
              </a:rPr>
              <a:t>Dobre lastnosti</a:t>
            </a:r>
            <a:r>
              <a:rPr lang="sl-SI" altLang="sl-SI" dirty="0" smtClean="0"/>
              <a:t> </a:t>
            </a:r>
            <a:r>
              <a:rPr lang="sl-SI" altLang="sl-SI" dirty="0" smtClean="0">
                <a:solidFill>
                  <a:srgbClr val="FF0000"/>
                </a:solidFill>
              </a:rPr>
              <a:t>:</a:t>
            </a:r>
          </a:p>
          <a:p>
            <a:pPr defTabSz="912813"/>
            <a:r>
              <a:rPr lang="sl-SI" altLang="sl-SI" dirty="0" smtClean="0"/>
              <a:t>velika natančnost vodenja, </a:t>
            </a:r>
          </a:p>
          <a:p>
            <a:pPr defTabSz="912813"/>
            <a:r>
              <a:rPr lang="sl-SI" altLang="sl-SI" dirty="0" smtClean="0"/>
              <a:t>natančna prestavna razmerja,</a:t>
            </a:r>
          </a:p>
          <a:p>
            <a:pPr defTabSz="912813"/>
            <a:r>
              <a:rPr lang="sl-SI" altLang="sl-SI" dirty="0" smtClean="0"/>
              <a:t>možnost prenosa velikih sil med gredmi, </a:t>
            </a:r>
          </a:p>
          <a:p>
            <a:pPr defTabSz="912813"/>
            <a:r>
              <a:rPr lang="sl-SI" altLang="sl-SI" dirty="0" smtClean="0"/>
              <a:t>velika zdržljivost, </a:t>
            </a:r>
          </a:p>
          <a:p>
            <a:pPr defTabSz="912813"/>
            <a:r>
              <a:rPr lang="sl-SI" altLang="sl-SI" dirty="0" smtClean="0"/>
              <a:t>majhne izgube pri prenosu energije,</a:t>
            </a:r>
          </a:p>
          <a:p>
            <a:pPr defTabSz="912813"/>
            <a:r>
              <a:rPr lang="sl-SI" altLang="sl-SI" dirty="0" smtClean="0"/>
              <a:t>dolga življenjska doba,</a:t>
            </a:r>
          </a:p>
          <a:p>
            <a:pPr defTabSz="912813"/>
            <a:r>
              <a:rPr lang="sl-SI" altLang="sl-SI" dirty="0" smtClean="0"/>
              <a:t>strnjenost konstrukcije </a:t>
            </a:r>
          </a:p>
          <a:p>
            <a:pPr defTabSz="912813"/>
            <a:endParaRPr lang="sl-SI" altLang="sl-SI" dirty="0" smtClean="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600826" y="1125538"/>
            <a:ext cx="4850945" cy="5040312"/>
          </a:xfrm>
        </p:spPr>
        <p:txBody>
          <a:bodyPr/>
          <a:lstStyle/>
          <a:p>
            <a:pPr defTabSz="912813">
              <a:buNone/>
            </a:pPr>
            <a:r>
              <a:rPr lang="sl-SI" altLang="sl-SI" dirty="0" smtClean="0">
                <a:solidFill>
                  <a:schemeClr val="accent2"/>
                </a:solidFill>
              </a:rPr>
              <a:t>Slabe lastnosti :</a:t>
            </a:r>
          </a:p>
          <a:p>
            <a:pPr defTabSz="912813"/>
            <a:r>
              <a:rPr lang="sl-SI" altLang="sl-SI" dirty="0" smtClean="0"/>
              <a:t>zahtevna izdelava,</a:t>
            </a:r>
          </a:p>
          <a:p>
            <a:pPr defTabSz="912813"/>
            <a:r>
              <a:rPr lang="sl-SI" altLang="sl-SI" dirty="0" smtClean="0"/>
              <a:t>dražji, </a:t>
            </a:r>
          </a:p>
          <a:p>
            <a:pPr defTabSz="912813"/>
            <a:r>
              <a:rPr lang="sl-SI" altLang="sl-SI" dirty="0" smtClean="0"/>
              <a:t>velika možnost obrabe, </a:t>
            </a:r>
          </a:p>
          <a:p>
            <a:pPr defTabSz="912813"/>
            <a:r>
              <a:rPr lang="sl-SI" altLang="sl-SI" dirty="0" smtClean="0"/>
              <a:t>zahtevno vzdrževanje, </a:t>
            </a:r>
          </a:p>
          <a:p>
            <a:pPr defTabSz="912813"/>
            <a:r>
              <a:rPr lang="sl-SI" altLang="sl-SI" dirty="0" smtClean="0"/>
              <a:t>vibracije so velike,</a:t>
            </a:r>
          </a:p>
          <a:p>
            <a:pPr defTabSz="912813"/>
            <a:r>
              <a:rPr lang="sl-SI" altLang="sl-SI" dirty="0" smtClean="0"/>
              <a:t>pri nenadnem povečanju obremenitve obstaja nevarnost zloma zoba </a:t>
            </a:r>
          </a:p>
          <a:p>
            <a:pPr defTabSz="912813"/>
            <a:endParaRPr lang="sl-SI" altLang="sl-SI" dirty="0" smtClean="0"/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title"/>
          </p:nvPr>
        </p:nvSpPr>
        <p:spPr>
          <a:xfrm>
            <a:off x="2065338" y="243840"/>
            <a:ext cx="7772400" cy="731838"/>
          </a:xfrm>
          <a:noFill/>
        </p:spPr>
        <p:txBody>
          <a:bodyPr/>
          <a:lstStyle/>
          <a:p>
            <a:pPr algn="ctr" defTabSz="912813"/>
            <a:r>
              <a:rPr lang="sl-SI" altLang="sl-SI" sz="4000" dirty="0">
                <a:solidFill>
                  <a:srgbClr val="CC00CC"/>
                </a:solidFill>
              </a:rPr>
              <a:t>ZOBNIŠKI PRENOS</a:t>
            </a:r>
          </a:p>
        </p:txBody>
      </p:sp>
    </p:spTree>
    <p:extLst>
      <p:ext uri="{BB962C8B-B14F-4D97-AF65-F5344CB8AC3E}">
        <p14:creationId xmlns:p14="http://schemas.microsoft.com/office/powerpoint/2010/main" val="14996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053943" y="365125"/>
            <a:ext cx="4961708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sl-SI" altLang="sl-SI" sz="2800" dirty="0" smtClean="0">
                <a:latin typeface="+mn-lt"/>
              </a:rPr>
              <a:t>Zobniška gonila – smer vrtenja</a:t>
            </a:r>
            <a:endParaRPr lang="en-US" altLang="sl-SI" sz="2800" dirty="0" smtClean="0">
              <a:latin typeface="+mn-lt"/>
            </a:endParaRPr>
          </a:p>
        </p:txBody>
      </p:sp>
      <p:pic>
        <p:nvPicPr>
          <p:cNvPr id="88067" name="Picture 3" descr="neimenovana54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3" r="65853" b="66603"/>
          <a:stretch/>
        </p:blipFill>
        <p:spPr>
          <a:xfrm>
            <a:off x="9066903" y="1690688"/>
            <a:ext cx="2788023" cy="43357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6279" y="3175500"/>
            <a:ext cx="2857500" cy="316230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322217" y="615180"/>
            <a:ext cx="5320938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Zobnik je valjasto ali stožčasto telo, ki ima po obodu zobe. </a:t>
            </a:r>
            <a:r>
              <a:rPr lang="sl-S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Zobniki so postavljeni eni poleg drugega in tako prenašajo gibanje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Zobniška gonila so primerna za prenos tako majhnih kot največjih moči z zelo dobrim izkoristkom. Zavzemajo malo prostora, lego zobniškega gonila pa lahko prilagodimo potrebam stroja.</a:t>
            </a:r>
          </a:p>
        </p:txBody>
      </p:sp>
      <p:pic>
        <p:nvPicPr>
          <p:cNvPr id="6" name="Picture 4" descr="https://bestanimations.com/Science/Gears/loadinggears/loading-gears-animation-6-4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631330" y="3951759"/>
            <a:ext cx="2105180" cy="236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40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0179" y="2525485"/>
            <a:ext cx="5342005" cy="2558143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87085" y="1045028"/>
            <a:ext cx="6496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V katero smer se bo zavrtel rumeni zobnik?</a:t>
            </a:r>
          </a:p>
          <a:p>
            <a:r>
              <a:rPr lang="sl-SI" sz="2800" dirty="0" smtClean="0"/>
              <a:t>Kateri zobnik se vrti najhitreje?</a:t>
            </a:r>
          </a:p>
          <a:p>
            <a:r>
              <a:rPr lang="sl-SI" sz="2800" dirty="0" smtClean="0"/>
              <a:t>Kako hitro se vrti rumeni zobnik?</a:t>
            </a:r>
          </a:p>
          <a:p>
            <a:endParaRPr lang="sl-SI" sz="2800" dirty="0"/>
          </a:p>
        </p:txBody>
      </p:sp>
      <p:pic>
        <p:nvPicPr>
          <p:cNvPr id="6" name="Slika 5" descr="&#10;                                                                                                            Contest Entry #                                        15&#10;                                     for                                         Animated gif of spinning gears/cogs&#10;                                    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628312" y="1836418"/>
            <a:ext cx="5479687" cy="3618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3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319911" y="2418819"/>
            <a:ext cx="6635932" cy="3971109"/>
            <a:chOff x="1410789" y="1994262"/>
            <a:chExt cx="6635932" cy="397110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1" t="19185" r="62608" b="5435"/>
            <a:stretch/>
          </p:blipFill>
          <p:spPr bwMode="auto">
            <a:xfrm>
              <a:off x="1410789" y="1994262"/>
              <a:ext cx="2969622" cy="397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PoljeZBesedilom 4"/>
            <p:cNvSpPr txBox="1"/>
            <p:nvPr/>
          </p:nvSpPr>
          <p:spPr>
            <a:xfrm>
              <a:off x="4380411" y="3291839"/>
              <a:ext cx="366631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 smtClean="0"/>
                <a:t>Gonilna/pogonska gred</a:t>
              </a:r>
            </a:p>
            <a:p>
              <a:endParaRPr lang="sl-SI" sz="2800" dirty="0"/>
            </a:p>
            <a:p>
              <a:r>
                <a:rPr lang="sl-SI" sz="2800" dirty="0" smtClean="0"/>
                <a:t>Gnana gred</a:t>
              </a:r>
              <a:endParaRPr lang="sl-SI" sz="2800" dirty="0"/>
            </a:p>
          </p:txBody>
        </p:sp>
      </p:grpSp>
      <p:sp>
        <p:nvSpPr>
          <p:cNvPr id="7" name="PoljeZBesedilom 6"/>
          <p:cNvSpPr txBox="1"/>
          <p:nvPr/>
        </p:nvSpPr>
        <p:spPr>
          <a:xfrm>
            <a:off x="406996" y="1732407"/>
            <a:ext cx="2795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Ročni vrtalni stroj</a:t>
            </a:r>
            <a:endParaRPr lang="sl-SI" sz="28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2567" y="3213462"/>
            <a:ext cx="4285783" cy="3232014"/>
          </a:xfrm>
          <a:prstGeom prst="rect">
            <a:avLst/>
          </a:prstGeom>
          <a:noFill/>
        </p:spPr>
      </p:pic>
      <p:sp>
        <p:nvSpPr>
          <p:cNvPr id="9" name="Pravokotnik 8"/>
          <p:cNvSpPr/>
          <p:nvPr/>
        </p:nvSpPr>
        <p:spPr>
          <a:xfrm>
            <a:off x="8337577" y="1516964"/>
            <a:ext cx="3095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813">
              <a:spcBef>
                <a:spcPts val="513"/>
              </a:spcBef>
            </a:pPr>
            <a:r>
              <a:rPr lang="sl-SI" altLang="sl-SI" sz="2800" dirty="0" smtClean="0"/>
              <a:t>Zobniški prenos pri vrtalnem stroju</a:t>
            </a:r>
            <a:endParaRPr lang="sl-SI" altLang="sl-SI" sz="2800" dirty="0"/>
          </a:p>
        </p:txBody>
      </p:sp>
      <p:sp>
        <p:nvSpPr>
          <p:cNvPr id="2" name="Pravokotnik 1"/>
          <p:cNvSpPr/>
          <p:nvPr/>
        </p:nvSpPr>
        <p:spPr>
          <a:xfrm>
            <a:off x="1053737" y="266840"/>
            <a:ext cx="102674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Oglje si slike zobniških prenosov in </a:t>
            </a:r>
            <a:r>
              <a:rPr lang="sl-SI" altLang="sl-SI" sz="2800" dirty="0"/>
              <a:t>pojasni namen zobniških prenosov v napravah in strojih.</a:t>
            </a:r>
          </a:p>
        </p:txBody>
      </p:sp>
    </p:spTree>
    <p:extLst>
      <p:ext uri="{BB962C8B-B14F-4D97-AF65-F5344CB8AC3E}">
        <p14:creationId xmlns:p14="http://schemas.microsoft.com/office/powerpoint/2010/main" val="40197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01190" y="2965269"/>
            <a:ext cx="3785282" cy="1955074"/>
          </a:xfrm>
        </p:spPr>
        <p:txBody>
          <a:bodyPr/>
          <a:lstStyle/>
          <a:p>
            <a:pPr marL="0" indent="0" defTabSz="912813">
              <a:spcBef>
                <a:spcPts val="513"/>
              </a:spcBef>
              <a:buNone/>
            </a:pPr>
            <a:r>
              <a:rPr lang="sl-SI" altLang="sl-SI" dirty="0"/>
              <a:t>Zobniški par, s katerim zmanjšamo število vrtljajev pri mešalcu </a:t>
            </a:r>
            <a:r>
              <a:rPr lang="sl-SI" altLang="sl-SI" dirty="0" smtClean="0"/>
              <a:t>betona.</a:t>
            </a:r>
            <a:endParaRPr lang="sl-SI" altLang="sl-SI" dirty="0"/>
          </a:p>
          <a:p>
            <a:pPr defTabSz="912813"/>
            <a:endParaRPr lang="sl-SI" altLang="sl-SI" dirty="0"/>
          </a:p>
        </p:txBody>
      </p:sp>
      <p:pic>
        <p:nvPicPr>
          <p:cNvPr id="2048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3476" y="2060575"/>
            <a:ext cx="5508625" cy="4154488"/>
          </a:xfrm>
          <a:noFill/>
        </p:spPr>
      </p:pic>
    </p:spTree>
    <p:extLst>
      <p:ext uri="{BB962C8B-B14F-4D97-AF65-F5344CB8AC3E}">
        <p14:creationId xmlns:p14="http://schemas.microsoft.com/office/powerpoint/2010/main" val="403043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554</Words>
  <Application>Microsoft Office PowerPoint</Application>
  <PresentationFormat>Širokozaslonsko</PresentationFormat>
  <Paragraphs>71</Paragraphs>
  <Slides>17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4" baseType="lpstr">
      <vt:lpstr>Arial</vt:lpstr>
      <vt:lpstr>Bradley Hand ITC</vt:lpstr>
      <vt:lpstr>Calibri</vt:lpstr>
      <vt:lpstr>Calibri Light</vt:lpstr>
      <vt:lpstr>Times New Roman</vt:lpstr>
      <vt:lpstr>Officeova tema</vt:lpstr>
      <vt:lpstr>Bitmap Image</vt:lpstr>
      <vt:lpstr>GONILA V STROJIH IN NAPRAVAH </vt:lpstr>
      <vt:lpstr>GONILA</vt:lpstr>
      <vt:lpstr>PowerPointova predstavitev</vt:lpstr>
      <vt:lpstr>PowerPointova predstavitev</vt:lpstr>
      <vt:lpstr>ZOBNIŠKI PRENOS</vt:lpstr>
      <vt:lpstr>Zobniška gonila – smer vrtenja</vt:lpstr>
      <vt:lpstr>PowerPointova predstavitev</vt:lpstr>
      <vt:lpstr>PowerPointova predstavitev</vt:lpstr>
      <vt:lpstr>PowerPointova predstavitev</vt:lpstr>
      <vt:lpstr>Prestavno razmerje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GONILA V STROJIH IN NAPRAVAH</dc:title>
  <dc:creator>učitelj</dc:creator>
  <cp:lastModifiedBy>kvadraten krog</cp:lastModifiedBy>
  <cp:revision>13</cp:revision>
  <dcterms:created xsi:type="dcterms:W3CDTF">2020-04-29T21:28:52Z</dcterms:created>
  <dcterms:modified xsi:type="dcterms:W3CDTF">2020-05-22T06:44:47Z</dcterms:modified>
</cp:coreProperties>
</file>