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7" r:id="rId2"/>
  </p:sldMasterIdLst>
  <p:sldIdLst>
    <p:sldId id="257" r:id="rId3"/>
    <p:sldId id="258" r:id="rId4"/>
    <p:sldId id="256" r:id="rId5"/>
    <p:sldId id="271" r:id="rId6"/>
    <p:sldId id="265" r:id="rId7"/>
    <p:sldId id="268" r:id="rId8"/>
    <p:sldId id="272" r:id="rId9"/>
    <p:sldId id="275" r:id="rId10"/>
    <p:sldId id="27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ECFF"/>
    <a:srgbClr val="FF9900"/>
    <a:srgbClr val="FF7C8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4660"/>
  </p:normalViewPr>
  <p:slideViewPr>
    <p:cSldViewPr snapToGrid="0">
      <p:cViewPr varScale="1">
        <p:scale>
          <a:sx n="88" d="100"/>
          <a:sy n="88" d="100"/>
        </p:scale>
        <p:origin x="5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4-21T09:26:51.451"/>
    </inkml:context>
    <inkml:brush xml:id="br0">
      <inkml:brushProperty name="width" value="0.05292" units="cm"/>
      <inkml:brushProperty name="height" value="0.05292" units="cm"/>
      <inkml:brushProperty name="color" value="#FF0000"/>
    </inkml:brush>
  </inkml:definitions>
  <inkml:trace contextRef="#ctx0" brushRef="#br0">15487 10301 0,'-18'0'235,"18"-35"-220,18 17-15,17-17 16,-17 17-1,35-35 1,-18 18 0,18-18-1,-18 18 1,53 0 0,-52-1-1,34 19-15,18-36 16,-52 35-1,17 18 1,52-53 0,-16 0-1,-19 36 1,18-36 0,36 17-1,-1-16 1,-17-1-1,0 17 1,18-17 0,-1 36-1,-52-18-15,105-18 16,-88 17 0,-17 36-16,140-53 15,-52 18 1,-18-18-1,-17 36 17,-18-19-17,-18 19 1,-18-36 0,18 53-1,18-36 1,0 1-1,-18 35 1,-17-17-16,52-19 16,-70 36-1,18-17-15,35-36 16,-18 53 0,18-36-1,-18 36 1,-18-17-1,36 17 17,-35-18-17,52 1 1,-70 17 0,35 0-1,-52-36-15,52 36 16,-35-17-16,-36 17 15,107-53 17,-89 53-17,0-18 1,18 18 0,36-18-1,-54-17 1,53 17-1,18-17 1,-36 35 15,-52 0-31,35 0 16,-35 0-16,35 0 16,-18-35-1,71 35 1,17 0-1,-35-18 1,53 18 0,18 0-1,18 0 1,-19 0 0,-52 0-1,-18 0 1,-35 0-1,0 0 17,18-35-17,-18 35 1,35 0 0,-18-18-1,-17 1 1,0 17-1,0 0 1,18-18 0,-36 18-1,18-18 1,-35 1 0,34 17-1,-16 0 110,-19-18-125,1 1 16,0-1-1,-1 18 1,1 0 0,17 0-16,18-18 15,-35 18 1,-1 0 0,36-17-1,36-1 1,-54 0-1,0 18 1,0 0 0,-17-17 15,0 17 0,-1 0-15,1-18 15,0 0 0,17 18-15,0-35 0,-17 18 15,-1 17 0,1-18-31,-18 0 31,18 18-15,-1 0 0,-17-17-16,18 17 15,0-18 1,-1 0-1,1 18 439,-1 0-439,1-17 1,0-1-1,-36 18 735,0 0-734,1 0-16,-18 18 47,17-18 15,-17 17-46,17-17 0,0 0-1,1 18 110,-1 0 0,-35-18-109,36 0 15,-1 0-31,0 0 31,1 0 48,-1 0-64,0 0 1,1 0-16,-19 0 15,1 0 1,0 0 0,17 0-1,1 0 110,-1 0-109</inkml:trace>
  <inkml:trace contextRef="#ctx0" brushRef="#br0" timeOffset="2537.1311">23865 7973 0,'0'17'188,"0"1"-172,-35 17-1,17-17 1,18 0-1,-52 17 1,52-17 0,0-1-1,-18-17 1,0 18 15,18-1 47,0 1-62,0 0-16,0-1 16,0 1-1,-35 17 1,17-17-1,18 17 17,-17-17-17,17-1 32,0 1-31,0 0 15,-18-1-15,18 1 124,0 0-108,0-1-17,-18-17 1,18 18-1</inkml:trace>
  <inkml:trace contextRef="#ctx0" brushRef="#br0" timeOffset="6260.6343">24095 8096 0,'17'0'172,"1"18"-156,17 17-1,1 0 1,-1 18 0,18-17-1,-18-1 1,0-35-1,18 35 1,-18-17 0,36-1-1,-18 1 1,18 17 0,17-35-1,-35 0 16,-18 18-31,0-18 16,18 0-16,-35 0 16,88 0 15,-54 0-15,54 0-1,53 0 1,-18 0-1,-17 0 1,-19 0 0,1 0-1,0 0 1,-53-18-16,71-35 16,-89 18-1,0 35-15,18-35 16,0 0 15,0-1-15,17-34-1,54-1 1,176-123 0,-177 88-1,71 1 1,0-1-1,-35 18 1,-141 52-16,87-52 16,-34 53-1,-18-1-15,53-52 16,0 0 0,-1 0-1,19-18 1,35-17 15,-1 17-15,19-18-1,-71 18 1,-1 1 0,37-36-1,52-54 1,-106 125-16,88-106 15,-105 123-15,17 0 16,-17-18 0,34-35-1,-52 71 1,18-18 0,-18 53 30,-53-18 17,0-17-16,17 35-16,-17-17 0,18-1 16,0 0-31,-1 18-1,1-17-15,0-1 16,17-17 0,-18 17-1,1 18 220</inkml:trace>
  <inkml:trace contextRef="#ctx0" brushRef="#br0" timeOffset="7676.2978">30180 5221 0,'-53'18'297,"53"-1"-281,-17-17 0,-19 18-1,36 0 1,0-1-1,-17-17 1,-1 0 0,0 18-1,1 0 1,-1-18 0,-17 0-1,0 35 1,17-18-1,-17 19 1,17-36 47,0 0-63,-17 0 31,17 0-16,-17 17 1,18 1 0,-1-18 15,-17 0-15,-1 0-1,19 0 1,-1 0-1,0 0 1,1 0 15</inkml:trace>
  <inkml:trace contextRef="#ctx0" brushRef="#br0" timeOffset="12899.8231">30198 5133 0,'0'18'234,"0"-1"-218,0 1-16,0 17 15,0 0 1,-18 18 0,-17-17-1,35-1 1,0 0 15,0-17-15,0-1-1,-35 19 1,35-19 0,0 19-1,-18-1 1,18-17 0,-18 34-1,18-34 32,0 0-47,-17-1 16,17 1 31,0 0-32,0-1 1,-18 36-1,18-35 17,-18-1 15,18 1-16,0 0 156,0-1-171,0 1 15,0 17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7425E7D6-310B-4C16-AE63-E14C50579BF6}" type="datetimeFigureOut">
              <a:rPr lang="sl-SI" smtClean="0"/>
              <a:t>30. 04. 2020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99958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30. 04. 2020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412318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30. 04. 2020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9096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30. 04. 2020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91353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30. 04. 2020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9171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30. 04. 2020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369391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425E7D6-310B-4C16-AE63-E14C50579BF6}" type="datetimeFigureOut">
              <a:rPr lang="sl-SI" smtClean="0"/>
              <a:t>30. 04. 2020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188664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425E7D6-310B-4C16-AE63-E14C50579BF6}" type="datetimeFigureOut">
              <a:rPr lang="sl-SI" smtClean="0"/>
              <a:t>30. 04. 2020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4226229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7425E7D6-310B-4C16-AE63-E14C50579BF6}" type="datetimeFigureOut">
              <a:rPr lang="sl-SI" smtClean="0"/>
              <a:t>30. 04. 2020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3023804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425E7D6-310B-4C16-AE63-E14C50579BF6}" type="datetimeFigureOut">
              <a:rPr lang="sl-SI" smtClean="0"/>
              <a:t>30. 04. 2020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3541221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7425E7D6-310B-4C16-AE63-E14C50579BF6}" type="datetimeFigureOut">
              <a:rPr lang="sl-SI" smtClean="0"/>
              <a:t>30. 04. 2020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426008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425E7D6-310B-4C16-AE63-E14C50579BF6}" type="datetimeFigureOut">
              <a:rPr lang="sl-SI" smtClean="0"/>
              <a:t>30. 04. 2020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052537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7425E7D6-310B-4C16-AE63-E14C50579BF6}" type="datetimeFigureOut">
              <a:rPr lang="sl-SI" smtClean="0"/>
              <a:t>30. 04. 2020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483793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7425E7D6-310B-4C16-AE63-E14C50579BF6}" type="datetimeFigureOut">
              <a:rPr lang="sl-SI" smtClean="0"/>
              <a:t>30. 04. 2020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405285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7425E7D6-310B-4C16-AE63-E14C50579BF6}" type="datetimeFigureOut">
              <a:rPr lang="sl-SI" smtClean="0"/>
              <a:t>30. 04. 2020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164284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7425E7D6-310B-4C16-AE63-E14C50579BF6}" type="datetimeFigureOut">
              <a:rPr lang="sl-SI" smtClean="0"/>
              <a:t>30. 04. 2020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785384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7425E7D6-310B-4C16-AE63-E14C50579BF6}" type="datetimeFigureOut">
              <a:rPr lang="sl-SI" smtClean="0"/>
              <a:t>30. 04. 2020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981912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7425E7D6-310B-4C16-AE63-E14C50579BF6}" type="datetimeFigureOut">
              <a:rPr lang="sl-SI" smtClean="0"/>
              <a:t>30. 04. 2020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295475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425E7D6-310B-4C16-AE63-E14C50579BF6}" type="datetimeFigureOut">
              <a:rPr lang="sl-SI" smtClean="0"/>
              <a:t>30. 04. 2020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558306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425E7D6-310B-4C16-AE63-E14C50579BF6}" type="datetimeFigureOut">
              <a:rPr lang="sl-SI" smtClean="0"/>
              <a:t>30. 04. 2020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24696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30. 04. 2020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58463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7425E7D6-310B-4C16-AE63-E14C50579BF6}" type="datetimeFigureOut">
              <a:rPr lang="sl-SI" smtClean="0"/>
              <a:t>30. 04. 2020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92381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7425E7D6-310B-4C16-AE63-E14C50579BF6}" type="datetimeFigureOut">
              <a:rPr lang="sl-SI" smtClean="0"/>
              <a:t>30. 04. 2020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00303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7425E7D6-310B-4C16-AE63-E14C50579BF6}" type="datetimeFigureOut">
              <a:rPr lang="sl-SI" smtClean="0"/>
              <a:t>30. 04. 2020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026585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5E7D6-310B-4C16-AE63-E14C50579BF6}" type="datetimeFigureOut">
              <a:rPr lang="sl-SI" smtClean="0"/>
              <a:t>30. 04. 2020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45238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7425E7D6-310B-4C16-AE63-E14C50579BF6}" type="datetimeFigureOut">
              <a:rPr lang="sl-SI" smtClean="0"/>
              <a:t>30. 04. 2020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49705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7425E7D6-310B-4C16-AE63-E14C50579BF6}" type="datetimeFigureOut">
              <a:rPr lang="sl-SI" smtClean="0"/>
              <a:t>30. 04. 2020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970851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25E7D6-310B-4C16-AE63-E14C50579BF6}" type="datetimeFigureOut">
              <a:rPr lang="sl-SI" smtClean="0"/>
              <a:t>30. 04. 2020</a:t>
            </a:fld>
            <a:endParaRPr lang="sl-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7DCF763-7953-4AFA-9EE0-C980EABC6481}" type="slidenum">
              <a:rPr lang="sl-SI" smtClean="0"/>
              <a:t>‹#›</a:t>
            </a:fld>
            <a:endParaRPr lang="sl-SI"/>
          </a:p>
        </p:txBody>
      </p:sp>
    </p:spTree>
    <p:extLst>
      <p:ext uri="{BB962C8B-B14F-4D97-AF65-F5344CB8AC3E}">
        <p14:creationId xmlns:p14="http://schemas.microsoft.com/office/powerpoint/2010/main" val="14483485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5E7D6-310B-4C16-AE63-E14C50579BF6}" type="datetimeFigureOut">
              <a:rPr lang="sl-SI" smtClean="0"/>
              <a:t>30. 04. 2020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CF763-7953-4AFA-9EE0-C980EABC6481}" type="slidenum">
              <a:rPr lang="sl-SI" smtClean="0"/>
              <a:t>‹#›</a:t>
            </a:fld>
            <a:endParaRPr lang="sl-SI"/>
          </a:p>
        </p:txBody>
      </p:sp>
    </p:spTree>
    <p:extLst>
      <p:ext uri="{BB962C8B-B14F-4D97-AF65-F5344CB8AC3E}">
        <p14:creationId xmlns:p14="http://schemas.microsoft.com/office/powerpoint/2010/main" val="375561203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izikalne.simulacije.si/2015/10/31/enosmerni-elektricni-krog/N"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9419" y="1776548"/>
            <a:ext cx="9772952" cy="2610893"/>
          </a:xfrm>
        </p:spPr>
        <p:txBody>
          <a:bodyPr>
            <a:normAutofit/>
          </a:bodyPr>
          <a:lstStyle/>
          <a:p>
            <a:pPr algn="ctr"/>
            <a:r>
              <a:rPr lang="sl-SI"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Jokerman" panose="04090605060D06020702" pitchFamily="82" charset="0"/>
              </a:rPr>
              <a:t>Prevodniki in izolatorji</a:t>
            </a:r>
            <a:endParaRPr lang="sl-SI" sz="8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Jokerman" panose="04090605060D06020702" pitchFamily="82" charset="0"/>
            </a:endParaRPr>
          </a:p>
        </p:txBody>
      </p:sp>
      <p:sp>
        <p:nvSpPr>
          <p:cNvPr id="3" name="Označba mesta besedila 2"/>
          <p:cNvSpPr>
            <a:spLocks noGrp="1"/>
          </p:cNvSpPr>
          <p:nvPr>
            <p:ph type="body" idx="1"/>
          </p:nvPr>
        </p:nvSpPr>
        <p:spPr/>
        <p:txBody>
          <a:bodyPr>
            <a:normAutofit/>
          </a:bodyPr>
          <a:lstStyle/>
          <a:p>
            <a:pPr algn="ctr"/>
            <a:r>
              <a:rPr lang="sl-SI"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TIT 7</a:t>
            </a:r>
            <a:endParaRPr lang="sl-SI"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8682" y="1846681"/>
            <a:ext cx="1403866" cy="1403866"/>
          </a:xfrm>
          <a:prstGeom prst="rect">
            <a:avLst/>
          </a:prstGeom>
          <a:effectLst>
            <a:softEdge rad="635000"/>
          </a:effectLst>
        </p:spPr>
      </p:pic>
      <p:pic>
        <p:nvPicPr>
          <p:cNvPr id="5" name="Slika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1761" y="5343830"/>
            <a:ext cx="762559" cy="842281"/>
          </a:xfrm>
          <a:prstGeom prst="rect">
            <a:avLst/>
          </a:prstGeom>
          <a:effectLst>
            <a:softEdge rad="317500"/>
          </a:effectLst>
        </p:spPr>
      </p:pic>
      <p:pic>
        <p:nvPicPr>
          <p:cNvPr id="6" name="Slika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19469" y="4015649"/>
            <a:ext cx="563079" cy="563079"/>
          </a:xfrm>
          <a:prstGeom prst="rect">
            <a:avLst/>
          </a:prstGeom>
          <a:effectLst>
            <a:softEdge rad="12700"/>
          </a:effectLst>
        </p:spPr>
      </p:pic>
    </p:spTree>
    <p:extLst>
      <p:ext uri="{BB962C8B-B14F-4D97-AF65-F5344CB8AC3E}">
        <p14:creationId xmlns:p14="http://schemas.microsoft.com/office/powerpoint/2010/main" val="4140250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1451" y="365125"/>
            <a:ext cx="11052349" cy="1325563"/>
          </a:xfrm>
        </p:spPr>
        <p:txBody>
          <a:bodyPr/>
          <a:lstStyle/>
          <a:p>
            <a:r>
              <a:rPr lang="sl-SI" dirty="0" smtClean="0"/>
              <a:t> </a:t>
            </a:r>
            <a:endParaRPr lang="sl-SI" dirty="0"/>
          </a:p>
        </p:txBody>
      </p:sp>
      <p:grpSp>
        <p:nvGrpSpPr>
          <p:cNvPr id="11" name="Skupina 10"/>
          <p:cNvGrpSpPr/>
          <p:nvPr/>
        </p:nvGrpSpPr>
        <p:grpSpPr>
          <a:xfrm>
            <a:off x="656490" y="492320"/>
            <a:ext cx="11116828" cy="6017585"/>
            <a:chOff x="1353177" y="-637650"/>
            <a:chExt cx="11116828" cy="6017585"/>
          </a:xfrm>
        </p:grpSpPr>
        <p:sp>
          <p:nvSpPr>
            <p:cNvPr id="4" name="Pravokotnik 3"/>
            <p:cNvSpPr/>
            <p:nvPr/>
          </p:nvSpPr>
          <p:spPr>
            <a:xfrm>
              <a:off x="1353177" y="-637650"/>
              <a:ext cx="11116828" cy="3426194"/>
            </a:xfrm>
            <a:prstGeom prst="rect">
              <a:avLst/>
            </a:prstGeom>
          </p:spPr>
          <p:txBody>
            <a:bodyPr wrap="square">
              <a:spAutoFit/>
            </a:bodyPr>
            <a:lstStyle/>
            <a:p>
              <a:pPr>
                <a:lnSpc>
                  <a:spcPct val="107000"/>
                </a:lnSpc>
                <a:spcAft>
                  <a:spcPts val="800"/>
                </a:spcAft>
              </a:pPr>
              <a:r>
                <a:rPr lang="sl-SI" sz="3200" dirty="0" smtClean="0">
                  <a:latin typeface="Calibri" panose="020F0502020204030204" pitchFamily="34" charset="0"/>
                  <a:ea typeface="Calibri" panose="020F0502020204030204" pitchFamily="34" charset="0"/>
                  <a:cs typeface="Times New Roman" panose="02020603050405020304" pitchFamily="18" charset="0"/>
                </a:rPr>
                <a:t>Nadaljujemo. Spoznavamo </a:t>
              </a:r>
              <a:r>
                <a:rPr lang="sl-SI" sz="3200" dirty="0" smtClean="0">
                  <a:solidFill>
                    <a:srgbClr val="009900"/>
                  </a:solidFill>
                  <a:latin typeface="Calibri" panose="020F0502020204030204" pitchFamily="34" charset="0"/>
                  <a:ea typeface="Calibri" panose="020F0502020204030204" pitchFamily="34" charset="0"/>
                  <a:cs typeface="Times New Roman" panose="02020603050405020304" pitchFamily="18" charset="0"/>
                </a:rPr>
                <a:t>prevodnike in izolatorje </a:t>
              </a:r>
              <a:r>
                <a:rPr lang="sl-SI" sz="3200" dirty="0" smtClean="0">
                  <a:latin typeface="Calibri" panose="020F0502020204030204" pitchFamily="34" charset="0"/>
                  <a:ea typeface="Calibri" panose="020F0502020204030204" pitchFamily="34" charset="0"/>
                  <a:cs typeface="Times New Roman" panose="02020603050405020304" pitchFamily="18" charset="0"/>
                </a:rPr>
                <a:t>ter </a:t>
              </a:r>
              <a:r>
                <a:rPr lang="sl-SI" sz="3200" dirty="0" smtClean="0">
                  <a:solidFill>
                    <a:srgbClr val="009900"/>
                  </a:solidFill>
                  <a:latin typeface="Calibri" panose="020F0502020204030204" pitchFamily="34" charset="0"/>
                  <a:ea typeface="Calibri" panose="020F0502020204030204" pitchFamily="34" charset="0"/>
                  <a:cs typeface="Times New Roman" panose="02020603050405020304" pitchFamily="18" charset="0"/>
                </a:rPr>
                <a:t>zaporedno vezavo treh žarnic</a:t>
              </a:r>
              <a:r>
                <a:rPr lang="sl-SI" sz="3200"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3200" dirty="0" smtClean="0">
                  <a:latin typeface="Calibri" panose="020F0502020204030204" pitchFamily="34" charset="0"/>
                  <a:ea typeface="Calibri" panose="020F0502020204030204" pitchFamily="34" charset="0"/>
                  <a:cs typeface="Times New Roman" panose="02020603050405020304" pitchFamily="18" charset="0"/>
                </a:rPr>
                <a:t>Na </a:t>
              </a:r>
              <a:r>
                <a:rPr lang="sl-SI" sz="3200" dirty="0">
                  <a:latin typeface="Calibri" panose="020F0502020204030204" pitchFamily="34" charset="0"/>
                  <a:ea typeface="Calibri" panose="020F0502020204030204" pitchFamily="34" charset="0"/>
                  <a:cs typeface="Times New Roman" panose="02020603050405020304" pitchFamily="18" charset="0"/>
                </a:rPr>
                <a:t>spletni povezavi </a:t>
              </a:r>
              <a:r>
                <a:rPr lang="sl-SI" sz="3200" dirty="0" smtClean="0">
                  <a:latin typeface="Calibri" panose="020F0502020204030204" pitchFamily="34" charset="0"/>
                  <a:ea typeface="Calibri" panose="020F0502020204030204" pitchFamily="34" charset="0"/>
                  <a:cs typeface="Times New Roman" panose="02020603050405020304" pitchFamily="18" charset="0"/>
                </a:rPr>
                <a:t>spodaj se boste naučili vezati prevodnike in izolatorje v električni krog.</a:t>
              </a:r>
              <a:r>
                <a:rPr lang="sl-SI"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Če se pokaže </a:t>
              </a:r>
              <a:r>
                <a:rPr lang="sl-SI" sz="3200" dirty="0">
                  <a:latin typeface="Calibri" panose="020F0502020204030204" pitchFamily="34" charset="0"/>
                  <a:ea typeface="Calibri" panose="020F0502020204030204" pitchFamily="34" charset="0"/>
                  <a:cs typeface="Times New Roman" panose="02020603050405020304" pitchFamily="18" charset="0"/>
                </a:rPr>
                <a:t>POŠEVNI MET </a:t>
              </a:r>
              <a:r>
                <a:rPr lang="sl-SI"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namesto ENOSMERNI ELEKTRIČNI KROG, povezavo </a:t>
              </a:r>
              <a:r>
                <a:rPr lang="sl-SI" sz="32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kopirajte </a:t>
              </a:r>
              <a:r>
                <a:rPr lang="sl-SI"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v </a:t>
              </a:r>
              <a:r>
                <a:rPr lang="sl-SI"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google</a:t>
              </a:r>
              <a:r>
                <a:rPr lang="sl-SI"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sl-SI"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3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t>
              </a:r>
              <a:r>
                <a:rPr lang="sl-SI" sz="3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a:t>
              </a:r>
              <a:r>
                <a:rPr lang="sl-SI" sz="3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fizikalne.simulacije.si/2015/10/31/enosmerni-elektricni-krog/</a:t>
              </a:r>
            </a:p>
          </p:txBody>
        </p:sp>
        <p:sp>
          <p:nvSpPr>
            <p:cNvPr id="5" name="Puščica dol 4"/>
            <p:cNvSpPr/>
            <p:nvPr/>
          </p:nvSpPr>
          <p:spPr>
            <a:xfrm>
              <a:off x="4072930" y="2726348"/>
              <a:ext cx="539262" cy="527843"/>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uščica dol 6"/>
            <p:cNvSpPr/>
            <p:nvPr/>
          </p:nvSpPr>
          <p:spPr>
            <a:xfrm>
              <a:off x="4072930" y="4050591"/>
              <a:ext cx="539262" cy="527843"/>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oljeZBesedilom 7"/>
            <p:cNvSpPr txBox="1"/>
            <p:nvPr/>
          </p:nvSpPr>
          <p:spPr>
            <a:xfrm>
              <a:off x="1550794" y="3254191"/>
              <a:ext cx="5583533" cy="584775"/>
            </a:xfrm>
            <a:prstGeom prst="rect">
              <a:avLst/>
            </a:prstGeom>
            <a:noFill/>
          </p:spPr>
          <p:txBody>
            <a:bodyPr wrap="square" rtlCol="0">
              <a:spAutoFit/>
            </a:bodyPr>
            <a:lstStyle/>
            <a:p>
              <a:r>
                <a:rPr lang="sl-SI" sz="3200" dirty="0"/>
                <a:t>ENOSMERNI ELEKTRIČNI KROG</a:t>
              </a:r>
            </a:p>
          </p:txBody>
        </p:sp>
        <p:sp>
          <p:nvSpPr>
            <p:cNvPr id="9" name="PoljeZBesedilom 8"/>
            <p:cNvSpPr txBox="1"/>
            <p:nvPr/>
          </p:nvSpPr>
          <p:spPr>
            <a:xfrm>
              <a:off x="3295859" y="4795160"/>
              <a:ext cx="2049863" cy="584775"/>
            </a:xfrm>
            <a:prstGeom prst="rect">
              <a:avLst/>
            </a:prstGeom>
            <a:noFill/>
          </p:spPr>
          <p:txBody>
            <a:bodyPr wrap="square" rtlCol="0">
              <a:spAutoFit/>
            </a:bodyPr>
            <a:lstStyle/>
            <a:p>
              <a:r>
                <a:rPr lang="sl-SI" sz="3200" dirty="0" smtClean="0"/>
                <a:t>klikni </a:t>
              </a:r>
              <a:r>
                <a:rPr lang="sl-SI" sz="3200" dirty="0"/>
                <a:t>uvod</a:t>
              </a:r>
            </a:p>
          </p:txBody>
        </p:sp>
      </p:grpSp>
      <p:pic>
        <p:nvPicPr>
          <p:cNvPr id="10" name="Slika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8390" y="4578434"/>
            <a:ext cx="3210710" cy="1615014"/>
          </a:xfrm>
          <a:prstGeom prst="rect">
            <a:avLst/>
          </a:prstGeom>
        </p:spPr>
      </p:pic>
    </p:spTree>
    <p:extLst>
      <p:ext uri="{BB962C8B-B14F-4D97-AF65-F5344CB8AC3E}">
        <p14:creationId xmlns:p14="http://schemas.microsoft.com/office/powerpoint/2010/main" val="3776518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873" y="151058"/>
            <a:ext cx="8341965" cy="6502291"/>
          </a:xfrm>
          <a:prstGeom prst="rect">
            <a:avLst/>
          </a:prstGeom>
        </p:spPr>
      </p:pic>
      <p:sp>
        <p:nvSpPr>
          <p:cNvPr id="5" name="PoljeZBesedilom 4"/>
          <p:cNvSpPr txBox="1"/>
          <p:nvPr/>
        </p:nvSpPr>
        <p:spPr>
          <a:xfrm>
            <a:off x="2338248" y="997141"/>
            <a:ext cx="3056709" cy="1200329"/>
          </a:xfrm>
          <a:prstGeom prst="rect">
            <a:avLst/>
          </a:prstGeom>
          <a:solidFill>
            <a:schemeClr val="accent1">
              <a:lumMod val="20000"/>
              <a:lumOff val="80000"/>
            </a:schemeClr>
          </a:solidFill>
        </p:spPr>
        <p:txBody>
          <a:bodyPr wrap="square" rtlCol="0">
            <a:spAutoFit/>
          </a:bodyPr>
          <a:lstStyle/>
          <a:p>
            <a:r>
              <a:rPr lang="sl-SI" dirty="0"/>
              <a:t>Najprej </a:t>
            </a:r>
            <a:r>
              <a:rPr lang="sl-SI" dirty="0" smtClean="0">
                <a:solidFill>
                  <a:srgbClr val="C00000"/>
                </a:solidFill>
              </a:rPr>
              <a:t>ponovi</a:t>
            </a:r>
            <a:r>
              <a:rPr lang="sl-SI" dirty="0" smtClean="0"/>
              <a:t> sestavne </a:t>
            </a:r>
            <a:r>
              <a:rPr lang="sl-SI" dirty="0"/>
              <a:t>dele (elemente) električnega kroga). Najdeš jih na levi strani</a:t>
            </a:r>
            <a:r>
              <a:rPr lang="sl-SI" dirty="0" smtClean="0"/>
              <a:t>. </a:t>
            </a:r>
            <a:endParaRPr lang="sl-SI" dirty="0"/>
          </a:p>
        </p:txBody>
      </p:sp>
      <p:sp>
        <p:nvSpPr>
          <p:cNvPr id="7" name="PoljeZBesedilom 6"/>
          <p:cNvSpPr txBox="1"/>
          <p:nvPr/>
        </p:nvSpPr>
        <p:spPr>
          <a:xfrm>
            <a:off x="2063929" y="3043552"/>
            <a:ext cx="8708574" cy="923330"/>
          </a:xfrm>
          <a:prstGeom prst="rect">
            <a:avLst/>
          </a:prstGeom>
          <a:solidFill>
            <a:schemeClr val="tx2">
              <a:lumMod val="20000"/>
              <a:lumOff val="80000"/>
            </a:schemeClr>
          </a:solidFill>
        </p:spPr>
        <p:txBody>
          <a:bodyPr wrap="square" rtlCol="0">
            <a:spAutoFit/>
          </a:bodyPr>
          <a:lstStyle/>
          <a:p>
            <a:r>
              <a:rPr lang="sl-SI" i="1" dirty="0"/>
              <a:t>Element postaviš na delovno mizo tako, da z levo tipko klikneš na </a:t>
            </a:r>
            <a:r>
              <a:rPr lang="sl-SI" i="1" dirty="0" smtClean="0"/>
              <a:t>element (držiš tipko) </a:t>
            </a:r>
            <a:r>
              <a:rPr lang="sl-SI" i="1" dirty="0"/>
              <a:t>in ga prestaviš na mizo </a:t>
            </a:r>
            <a:r>
              <a:rPr lang="sl-SI" i="1" dirty="0" smtClean="0"/>
              <a:t>na željeno mesto in spustiš (podobno </a:t>
            </a:r>
            <a:r>
              <a:rPr lang="sl-SI" i="1" dirty="0"/>
              <a:t>kot pri programu Edison). </a:t>
            </a:r>
            <a:endParaRPr lang="sl-SI" i="1" dirty="0" smtClean="0"/>
          </a:p>
          <a:p>
            <a:r>
              <a:rPr lang="sl-SI" i="1" dirty="0" smtClean="0"/>
              <a:t>Elemente premikaš po plošči tako, da klikneš na element, zadržiš in premakneš.</a:t>
            </a:r>
            <a:endParaRPr lang="sl-SI" dirty="0"/>
          </a:p>
        </p:txBody>
      </p:sp>
      <p:sp>
        <p:nvSpPr>
          <p:cNvPr id="8" name="PoljeZBesedilom 7"/>
          <p:cNvSpPr txBox="1"/>
          <p:nvPr/>
        </p:nvSpPr>
        <p:spPr>
          <a:xfrm>
            <a:off x="1489166" y="4428884"/>
            <a:ext cx="10136777" cy="923330"/>
          </a:xfrm>
          <a:prstGeom prst="rect">
            <a:avLst/>
          </a:prstGeom>
          <a:solidFill>
            <a:schemeClr val="accent4">
              <a:lumMod val="20000"/>
              <a:lumOff val="80000"/>
            </a:schemeClr>
          </a:solidFill>
        </p:spPr>
        <p:txBody>
          <a:bodyPr wrap="square" rtlCol="0">
            <a:spAutoFit/>
          </a:bodyPr>
          <a:lstStyle/>
          <a:p>
            <a:r>
              <a:rPr lang="sl-SI" i="1" dirty="0" smtClean="0"/>
              <a:t>Vodnike </a:t>
            </a:r>
            <a:r>
              <a:rPr lang="sl-SI" i="1" dirty="0"/>
              <a:t>(žičke) narišeš tako, da </a:t>
            </a:r>
            <a:r>
              <a:rPr lang="sl-SI" i="1" dirty="0" smtClean="0"/>
              <a:t>vodnik preneseš in ga postaviš na en krogec elementa in povlečeš do krogca drugega elementa. Potem vzameš drugi vodnik in ponavljaš, da vse elemente povežeš med seboj. Prižgeš stikalo. Če si pravilno povezal, žarnica sveti. Stikalo in baterijo lahko obračaš, če klikneš na element.</a:t>
            </a:r>
          </a:p>
        </p:txBody>
      </p:sp>
      <p:sp>
        <p:nvSpPr>
          <p:cNvPr id="9" name="PoljeZBesedilom 8"/>
          <p:cNvSpPr txBox="1"/>
          <p:nvPr/>
        </p:nvSpPr>
        <p:spPr>
          <a:xfrm>
            <a:off x="8856617" y="486189"/>
            <a:ext cx="2351314" cy="1323439"/>
          </a:xfrm>
          <a:prstGeom prst="rect">
            <a:avLst/>
          </a:prstGeom>
          <a:solidFill>
            <a:srgbClr val="FF7C80"/>
          </a:solidFill>
          <a:effectLst>
            <a:softEdge rad="127000"/>
          </a:effectLst>
        </p:spPr>
        <p:txBody>
          <a:bodyPr wrap="square" rtlCol="0">
            <a:spAutoFit/>
          </a:bodyPr>
          <a:lstStyle/>
          <a:p>
            <a:pPr algn="ctr"/>
            <a:r>
              <a:rPr lang="sl-SI" sz="4000" dirty="0" smtClean="0"/>
              <a:t> OSVEŽI       SPOMIN!</a:t>
            </a:r>
            <a:endParaRPr lang="sl-SI" sz="4000" dirty="0"/>
          </a:p>
        </p:txBody>
      </p:sp>
      <p:sp>
        <p:nvSpPr>
          <p:cNvPr id="10" name="Oblaček s puščico levo 9"/>
          <p:cNvSpPr/>
          <p:nvPr/>
        </p:nvSpPr>
        <p:spPr>
          <a:xfrm>
            <a:off x="8290560" y="5556143"/>
            <a:ext cx="3396343" cy="864423"/>
          </a:xfrm>
          <a:prstGeom prst="leftArrowCallout">
            <a:avLst>
              <a:gd name="adj1" fmla="val 29124"/>
              <a:gd name="adj2" fmla="val 33248"/>
              <a:gd name="adj3" fmla="val 43558"/>
              <a:gd name="adj4" fmla="val 8350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smtClean="0">
                <a:solidFill>
                  <a:schemeClr val="tx1"/>
                </a:solidFill>
              </a:rPr>
              <a:t>S klikom na ta znak zbrišeš vse, kar si sestavil in začneš znova. </a:t>
            </a:r>
            <a:endParaRPr lang="sl-SI" dirty="0">
              <a:solidFill>
                <a:schemeClr val="tx1"/>
              </a:solidFill>
            </a:endParaRPr>
          </a:p>
        </p:txBody>
      </p:sp>
    </p:spTree>
    <p:extLst>
      <p:ext uri="{BB962C8B-B14F-4D97-AF65-F5344CB8AC3E}">
        <p14:creationId xmlns:p14="http://schemas.microsoft.com/office/powerpoint/2010/main" val="193337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526867" y="1776821"/>
            <a:ext cx="4654733" cy="2246769"/>
          </a:xfrm>
          <a:prstGeom prst="rect">
            <a:avLst/>
          </a:prstGeom>
          <a:solidFill>
            <a:schemeClr val="accent4">
              <a:lumMod val="40000"/>
              <a:lumOff val="60000"/>
            </a:schemeClr>
          </a:solidFill>
        </p:spPr>
        <p:txBody>
          <a:bodyPr wrap="square" rtlCol="0">
            <a:spAutoFit/>
          </a:bodyPr>
          <a:lstStyle/>
          <a:p>
            <a:r>
              <a:rPr lang="sl-SI" sz="2800" dirty="0" smtClean="0"/>
              <a:t>S klikom na puščico levo spodaj dobiš še več elementov (sponka, radirka …). S klikom na puščico zgoraj se vrneš nazaj.</a:t>
            </a:r>
            <a:endParaRPr lang="sl-SI" sz="2800" dirty="0"/>
          </a:p>
        </p:txBody>
      </p:sp>
      <p:sp>
        <p:nvSpPr>
          <p:cNvPr id="5" name="PoljeZBesedilom 4"/>
          <p:cNvSpPr txBox="1"/>
          <p:nvPr/>
        </p:nvSpPr>
        <p:spPr>
          <a:xfrm>
            <a:off x="1645920" y="348343"/>
            <a:ext cx="8473440" cy="646331"/>
          </a:xfrm>
          <a:prstGeom prst="rect">
            <a:avLst/>
          </a:prstGeom>
          <a:noFill/>
        </p:spPr>
        <p:txBody>
          <a:bodyPr wrap="square" rtlCol="0">
            <a:spAutoFit/>
          </a:bodyPr>
          <a:lstStyle/>
          <a:p>
            <a:pPr algn="ctr"/>
            <a:r>
              <a:rPr lang="sl-SI" sz="3600" dirty="0" smtClean="0"/>
              <a:t>PREVODNIKI IN IZOLATORJI</a:t>
            </a:r>
            <a:endParaRPr lang="sl-SI" sz="3600" dirty="0"/>
          </a:p>
        </p:txBody>
      </p:sp>
      <p:pic>
        <p:nvPicPr>
          <p:cNvPr id="10" name="Slika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399" y="1527047"/>
            <a:ext cx="6271532" cy="4640934"/>
          </a:xfrm>
          <a:prstGeom prst="rect">
            <a:avLst/>
          </a:prstGeom>
        </p:spPr>
      </p:pic>
      <p:sp>
        <p:nvSpPr>
          <p:cNvPr id="12" name="Smeško 11"/>
          <p:cNvSpPr/>
          <p:nvPr/>
        </p:nvSpPr>
        <p:spPr>
          <a:xfrm>
            <a:off x="4319451" y="1898469"/>
            <a:ext cx="304800" cy="322217"/>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l-SI"/>
          </a:p>
        </p:txBody>
      </p:sp>
      <p:sp>
        <p:nvSpPr>
          <p:cNvPr id="13" name="Smeško 12"/>
          <p:cNvSpPr/>
          <p:nvPr/>
        </p:nvSpPr>
        <p:spPr>
          <a:xfrm>
            <a:off x="5978434" y="5334000"/>
            <a:ext cx="304800" cy="322217"/>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l-SI"/>
          </a:p>
        </p:txBody>
      </p:sp>
      <p:sp>
        <p:nvSpPr>
          <p:cNvPr id="14" name="Smeško 13"/>
          <p:cNvSpPr/>
          <p:nvPr/>
        </p:nvSpPr>
        <p:spPr>
          <a:xfrm>
            <a:off x="3196046" y="3701373"/>
            <a:ext cx="304800" cy="322217"/>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15" name="Smeško 14"/>
          <p:cNvSpPr/>
          <p:nvPr/>
        </p:nvSpPr>
        <p:spPr>
          <a:xfrm>
            <a:off x="5978434" y="1204830"/>
            <a:ext cx="304800" cy="322217"/>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208167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610235"/>
          </a:xfrm>
        </p:spPr>
        <p:txBody>
          <a:bodyPr>
            <a:normAutofit fontScale="90000"/>
          </a:bodyPr>
          <a:lstStyle/>
          <a:p>
            <a:r>
              <a:rPr lang="sl-SI" dirty="0" smtClean="0"/>
              <a:t>Vaja </a:t>
            </a:r>
            <a:endParaRPr lang="sl-SI" dirty="0"/>
          </a:p>
        </p:txBody>
      </p:sp>
      <p:sp>
        <p:nvSpPr>
          <p:cNvPr id="3" name="Označba mesta vsebine 2"/>
          <p:cNvSpPr>
            <a:spLocks noGrp="1"/>
          </p:cNvSpPr>
          <p:nvPr>
            <p:ph idx="1"/>
          </p:nvPr>
        </p:nvSpPr>
        <p:spPr>
          <a:xfrm>
            <a:off x="437607" y="991430"/>
            <a:ext cx="10515600" cy="4859383"/>
          </a:xfrm>
        </p:spPr>
        <p:txBody>
          <a:bodyPr>
            <a:normAutofit lnSpcReduction="10000"/>
          </a:bodyPr>
          <a:lstStyle/>
          <a:p>
            <a:pPr marL="514350" indent="-514350">
              <a:buAutoNum type="arabicPeriod"/>
            </a:pPr>
            <a:r>
              <a:rPr lang="sl-SI" dirty="0" smtClean="0"/>
              <a:t>Ponovi. </a:t>
            </a:r>
          </a:p>
          <a:p>
            <a:pPr marL="0" indent="0">
              <a:buNone/>
            </a:pPr>
            <a:r>
              <a:rPr lang="sl-SI" dirty="0" smtClean="0">
                <a:solidFill>
                  <a:srgbClr val="FF0000"/>
                </a:solidFill>
              </a:rPr>
              <a:t>S pomočjo simulacije sestavi sklenjen električni krog </a:t>
            </a:r>
          </a:p>
          <a:p>
            <a:pPr marL="0" indent="0">
              <a:buNone/>
            </a:pPr>
            <a:r>
              <a:rPr lang="sl-SI" dirty="0" smtClean="0">
                <a:solidFill>
                  <a:srgbClr val="FF0000"/>
                </a:solidFill>
              </a:rPr>
              <a:t>s stikalom.</a:t>
            </a:r>
          </a:p>
          <a:p>
            <a:pPr marL="0" indent="0">
              <a:buNone/>
            </a:pPr>
            <a:r>
              <a:rPr lang="sl-SI" dirty="0" smtClean="0"/>
              <a:t>Kdaj govorimo o enosmernem električnem toku? </a:t>
            </a:r>
          </a:p>
          <a:p>
            <a:pPr marL="0" indent="0">
              <a:buNone/>
            </a:pPr>
            <a:r>
              <a:rPr lang="sl-SI" dirty="0" smtClean="0"/>
              <a:t>Dobro si oglej sklenjen električni krog.</a:t>
            </a:r>
          </a:p>
          <a:p>
            <a:pPr marL="0" indent="0">
              <a:buNone/>
            </a:pPr>
            <a:endParaRPr lang="sl-SI" dirty="0"/>
          </a:p>
          <a:p>
            <a:pPr marL="0" lvl="0" indent="0">
              <a:buNone/>
            </a:pPr>
            <a:r>
              <a:rPr lang="sl-SI" dirty="0" smtClean="0"/>
              <a:t>2. </a:t>
            </a:r>
            <a:r>
              <a:rPr lang="sl-SI" dirty="0" smtClean="0">
                <a:solidFill>
                  <a:srgbClr val="FF0000"/>
                </a:solidFill>
              </a:rPr>
              <a:t>Izolatorji </a:t>
            </a:r>
            <a:r>
              <a:rPr lang="sl-SI" dirty="0">
                <a:solidFill>
                  <a:srgbClr val="FF0000"/>
                </a:solidFill>
              </a:rPr>
              <a:t>in </a:t>
            </a:r>
            <a:r>
              <a:rPr lang="sl-SI" dirty="0" smtClean="0">
                <a:solidFill>
                  <a:srgbClr val="FF0000"/>
                </a:solidFill>
              </a:rPr>
              <a:t>prevodniki</a:t>
            </a:r>
            <a:endParaRPr lang="sl-SI" dirty="0">
              <a:solidFill>
                <a:srgbClr val="FF0000"/>
              </a:solidFill>
            </a:endParaRPr>
          </a:p>
          <a:p>
            <a:pPr marL="0" indent="0">
              <a:buNone/>
            </a:pPr>
            <a:r>
              <a:rPr lang="sl-SI" dirty="0"/>
              <a:t>V električni krog vstavljaj različne </a:t>
            </a:r>
            <a:r>
              <a:rPr lang="sl-SI" dirty="0" smtClean="0"/>
              <a:t>snovi/predmete</a:t>
            </a:r>
            <a:r>
              <a:rPr lang="sl-SI" dirty="0"/>
              <a:t>, ki so ti na voljo (radirka, sponka, kovanec </a:t>
            </a:r>
            <a:r>
              <a:rPr lang="sl-SI" dirty="0" smtClean="0"/>
              <a:t>…). Ugotovi, kdaj žarnica sveti in kdaj ne.</a:t>
            </a:r>
            <a:endParaRPr lang="sl-SI" dirty="0"/>
          </a:p>
          <a:p>
            <a:pPr marL="0" indent="0">
              <a:buNone/>
            </a:pPr>
            <a:r>
              <a:rPr lang="sl-SI" dirty="0" smtClean="0"/>
              <a:t>Kaj si ugotovil?</a:t>
            </a:r>
            <a:endParaRPr lang="sl-SI" dirty="0"/>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9517" y="1174310"/>
            <a:ext cx="3410997" cy="2524138"/>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Rokopis 4"/>
              <p14:cNvContentPartPr/>
              <p14:nvPr/>
            </p14:nvContentPartPr>
            <p14:xfrm>
              <a:off x="5577549" y="2300726"/>
              <a:ext cx="5302800" cy="1860840"/>
            </p14:xfrm>
          </p:contentPart>
        </mc:Choice>
        <mc:Fallback xmlns="">
          <p:pic>
            <p:nvPicPr>
              <p:cNvPr id="5" name="Rokopis 4"/>
              <p:cNvPicPr/>
              <p:nvPr/>
            </p:nvPicPr>
            <p:blipFill>
              <a:blip r:embed="rId4"/>
              <a:stretch>
                <a:fillRect/>
              </a:stretch>
            </p:blipFill>
            <p:spPr>
              <a:xfrm>
                <a:off x="5568189" y="2291366"/>
                <a:ext cx="5321520" cy="1879560"/>
              </a:xfrm>
              <a:prstGeom prst="rect">
                <a:avLst/>
              </a:prstGeom>
            </p:spPr>
          </p:pic>
        </mc:Fallback>
      </mc:AlternateContent>
    </p:spTree>
    <p:extLst>
      <p:ext uri="{BB962C8B-B14F-4D97-AF65-F5344CB8AC3E}">
        <p14:creationId xmlns:p14="http://schemas.microsoft.com/office/powerpoint/2010/main" val="3343316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46908" y="256221"/>
            <a:ext cx="10515600" cy="989105"/>
          </a:xfrm>
        </p:spPr>
        <p:txBody>
          <a:bodyPr>
            <a:normAutofit/>
          </a:bodyPr>
          <a:lstStyle/>
          <a:p>
            <a:r>
              <a:rPr lang="sl-SI" dirty="0" smtClean="0"/>
              <a:t>Iz vaj, ki sem jih opravil sem spoznal</a:t>
            </a:r>
            <a:endParaRPr lang="sl-SI" dirty="0"/>
          </a:p>
        </p:txBody>
      </p:sp>
      <p:sp>
        <p:nvSpPr>
          <p:cNvPr id="3" name="Označba mesta vsebine 2"/>
          <p:cNvSpPr>
            <a:spLocks noGrp="1"/>
          </p:cNvSpPr>
          <p:nvPr>
            <p:ph idx="1"/>
          </p:nvPr>
        </p:nvSpPr>
        <p:spPr>
          <a:xfrm>
            <a:off x="237307" y="1329235"/>
            <a:ext cx="11214463" cy="4758055"/>
          </a:xfrm>
        </p:spPr>
        <p:txBody>
          <a:bodyPr>
            <a:normAutofit/>
          </a:bodyPr>
          <a:lstStyle/>
          <a:p>
            <a:pPr marL="0" indent="0">
              <a:buNone/>
            </a:pPr>
            <a:r>
              <a:rPr lang="sl-SI" dirty="0" smtClean="0"/>
              <a:t>Električni tok je usmerjeno gibanje nosilcev (delcev)</a:t>
            </a:r>
            <a:r>
              <a:rPr lang="sl-SI" dirty="0"/>
              <a:t> </a:t>
            </a:r>
            <a:r>
              <a:rPr lang="sl-SI" dirty="0" smtClean="0"/>
              <a:t>električnega naboja. </a:t>
            </a:r>
          </a:p>
          <a:p>
            <a:pPr marL="0" indent="0">
              <a:buNone/>
            </a:pPr>
            <a:r>
              <a:rPr lang="sl-SI" dirty="0" smtClean="0"/>
              <a:t>Enosmerni tok teče vedno v eni smeri, od + k -.</a:t>
            </a:r>
          </a:p>
          <a:p>
            <a:pPr marL="0" indent="0">
              <a:buNone/>
            </a:pPr>
            <a:r>
              <a:rPr lang="sl-SI" dirty="0" smtClean="0">
                <a:solidFill>
                  <a:srgbClr val="FF0000"/>
                </a:solidFill>
              </a:rPr>
              <a:t>Če teče električni tok po neki snovi npr. po kovini, pravimo, da snov (kovina) prevaja električni tok.</a:t>
            </a:r>
          </a:p>
          <a:p>
            <a:pPr marL="0" indent="0">
              <a:buNone/>
            </a:pPr>
            <a:endParaRPr lang="sl-SI" dirty="0">
              <a:solidFill>
                <a:srgbClr val="FF0000"/>
              </a:solidFill>
            </a:endParaRPr>
          </a:p>
          <a:p>
            <a:pPr marL="0" indent="0">
              <a:buNone/>
            </a:pPr>
            <a:r>
              <a:rPr lang="sl-SI" dirty="0" smtClean="0"/>
              <a:t>Snovi, ki električni tok prevajajo, so </a:t>
            </a:r>
            <a:r>
              <a:rPr lang="sl-SI" dirty="0" smtClean="0">
                <a:solidFill>
                  <a:srgbClr val="FF0000"/>
                </a:solidFill>
              </a:rPr>
              <a:t>električni prevodniki</a:t>
            </a:r>
            <a:r>
              <a:rPr lang="sl-SI" dirty="0" smtClean="0"/>
              <a:t>. Te snovi imajo veliko število prostih elektronov (kovine, grafit).</a:t>
            </a:r>
          </a:p>
          <a:p>
            <a:pPr marL="0" indent="0">
              <a:buNone/>
            </a:pPr>
            <a:r>
              <a:rPr lang="sl-SI" dirty="0"/>
              <a:t>Snovi, skozi katere ne teče električni tok, imenujemo </a:t>
            </a:r>
            <a:r>
              <a:rPr lang="sl-SI" dirty="0">
                <a:solidFill>
                  <a:srgbClr val="FF0000"/>
                </a:solidFill>
              </a:rPr>
              <a:t>električni izolatorji</a:t>
            </a:r>
            <a:r>
              <a:rPr lang="sl-SI" dirty="0" smtClean="0"/>
              <a:t>.</a:t>
            </a:r>
          </a:p>
          <a:p>
            <a:pPr marL="0" indent="0">
              <a:buNone/>
            </a:pPr>
            <a:r>
              <a:rPr lang="sl-SI" dirty="0" smtClean="0"/>
              <a:t> (les, stiropor, plastika, papir, guma).</a:t>
            </a:r>
            <a:endParaRPr lang="sl-SI" dirty="0"/>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3148" y="5347063"/>
            <a:ext cx="1229360" cy="922020"/>
          </a:xfrm>
          <a:prstGeom prst="rect">
            <a:avLst/>
          </a:prstGeom>
          <a:effectLst>
            <a:softEdge rad="317500"/>
          </a:effectLst>
        </p:spPr>
      </p:pic>
    </p:spTree>
    <p:extLst>
      <p:ext uri="{BB962C8B-B14F-4D97-AF65-F5344CB8AC3E}">
        <p14:creationId xmlns:p14="http://schemas.microsoft.com/office/powerpoint/2010/main" val="3362146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615657"/>
          </a:xfrm>
        </p:spPr>
        <p:txBody>
          <a:bodyPr>
            <a:normAutofit fontScale="90000"/>
          </a:bodyPr>
          <a:lstStyle/>
          <a:p>
            <a:pPr algn="ctr"/>
            <a:r>
              <a:rPr lang="sl-SI" dirty="0" smtClean="0"/>
              <a:t>Zaporedna vezava treh žarnic</a:t>
            </a:r>
            <a:endParaRPr lang="sl-SI" dirty="0"/>
          </a:p>
        </p:txBody>
      </p:sp>
      <p:grpSp>
        <p:nvGrpSpPr>
          <p:cNvPr id="13" name="Skupina 12"/>
          <p:cNvGrpSpPr/>
          <p:nvPr/>
        </p:nvGrpSpPr>
        <p:grpSpPr>
          <a:xfrm>
            <a:off x="2290354" y="2938602"/>
            <a:ext cx="7940310" cy="3919398"/>
            <a:chOff x="1743621" y="1632105"/>
            <a:chExt cx="8478335" cy="4622922"/>
          </a:xfrm>
        </p:grpSpPr>
        <p:pic>
          <p:nvPicPr>
            <p:cNvPr id="4" name="Slika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43621" y="1893967"/>
              <a:ext cx="8478335" cy="4361060"/>
            </a:xfrm>
            <a:prstGeom prst="rect">
              <a:avLst/>
            </a:prstGeom>
          </p:spPr>
        </p:pic>
        <p:sp>
          <p:nvSpPr>
            <p:cNvPr id="8" name="PoljeZBesedilom 7"/>
            <p:cNvSpPr txBox="1"/>
            <p:nvPr/>
          </p:nvSpPr>
          <p:spPr>
            <a:xfrm>
              <a:off x="3250474" y="3416493"/>
              <a:ext cx="1615440" cy="523220"/>
            </a:xfrm>
            <a:prstGeom prst="rect">
              <a:avLst/>
            </a:prstGeom>
            <a:solidFill>
              <a:schemeClr val="bg1"/>
            </a:solidFill>
          </p:spPr>
          <p:txBody>
            <a:bodyPr wrap="square" rtlCol="0">
              <a:spAutoFit/>
            </a:bodyPr>
            <a:lstStyle/>
            <a:p>
              <a:r>
                <a:rPr lang="sl-SI" sz="2800" dirty="0" smtClean="0"/>
                <a:t>BATERIJA</a:t>
              </a:r>
              <a:endParaRPr lang="sl-SI" sz="2800" dirty="0"/>
            </a:p>
          </p:txBody>
        </p:sp>
        <p:sp>
          <p:nvSpPr>
            <p:cNvPr id="9" name="PoljeZBesedilom 8"/>
            <p:cNvSpPr txBox="1"/>
            <p:nvPr/>
          </p:nvSpPr>
          <p:spPr>
            <a:xfrm>
              <a:off x="8103595" y="2693123"/>
              <a:ext cx="1584961" cy="523220"/>
            </a:xfrm>
            <a:prstGeom prst="rect">
              <a:avLst/>
            </a:prstGeom>
            <a:solidFill>
              <a:schemeClr val="bg1"/>
            </a:solidFill>
          </p:spPr>
          <p:txBody>
            <a:bodyPr wrap="square" rtlCol="0">
              <a:spAutoFit/>
            </a:bodyPr>
            <a:lstStyle/>
            <a:p>
              <a:r>
                <a:rPr lang="sl-SI" sz="2800" dirty="0" smtClean="0"/>
                <a:t>ŽARNICA    </a:t>
              </a:r>
              <a:endParaRPr lang="sl-SI" sz="2800" dirty="0"/>
            </a:p>
          </p:txBody>
        </p:sp>
        <p:sp>
          <p:nvSpPr>
            <p:cNvPr id="10" name="PoljeZBesedilom 9"/>
            <p:cNvSpPr txBox="1"/>
            <p:nvPr/>
          </p:nvSpPr>
          <p:spPr>
            <a:xfrm>
              <a:off x="3934491" y="1632105"/>
              <a:ext cx="1551838" cy="617137"/>
            </a:xfrm>
            <a:prstGeom prst="rect">
              <a:avLst/>
            </a:prstGeom>
            <a:solidFill>
              <a:schemeClr val="bg1"/>
            </a:solidFill>
          </p:spPr>
          <p:txBody>
            <a:bodyPr wrap="square" rtlCol="0">
              <a:spAutoFit/>
            </a:bodyPr>
            <a:lstStyle/>
            <a:p>
              <a:r>
                <a:rPr lang="sl-SI" sz="2800" dirty="0" smtClean="0"/>
                <a:t>STIKALO</a:t>
              </a:r>
              <a:endParaRPr lang="sl-SI" sz="2800" dirty="0"/>
            </a:p>
          </p:txBody>
        </p:sp>
        <p:sp>
          <p:nvSpPr>
            <p:cNvPr id="11" name="PoljeZBesedilom 10"/>
            <p:cNvSpPr txBox="1"/>
            <p:nvPr/>
          </p:nvSpPr>
          <p:spPr>
            <a:xfrm>
              <a:off x="3439886" y="4393474"/>
              <a:ext cx="1584961" cy="523220"/>
            </a:xfrm>
            <a:prstGeom prst="rect">
              <a:avLst/>
            </a:prstGeom>
            <a:solidFill>
              <a:schemeClr val="bg1"/>
            </a:solidFill>
          </p:spPr>
          <p:txBody>
            <a:bodyPr wrap="square" rtlCol="0">
              <a:spAutoFit/>
            </a:bodyPr>
            <a:lstStyle/>
            <a:p>
              <a:r>
                <a:rPr lang="sl-SI" sz="2800" dirty="0" smtClean="0"/>
                <a:t>ŽARNICA    </a:t>
              </a:r>
              <a:endParaRPr lang="sl-SI" sz="2800" dirty="0"/>
            </a:p>
          </p:txBody>
        </p:sp>
        <p:sp>
          <p:nvSpPr>
            <p:cNvPr id="12" name="PoljeZBesedilom 11"/>
            <p:cNvSpPr txBox="1"/>
            <p:nvPr/>
          </p:nvSpPr>
          <p:spPr>
            <a:xfrm>
              <a:off x="8103596" y="4001063"/>
              <a:ext cx="1584961" cy="523220"/>
            </a:xfrm>
            <a:prstGeom prst="rect">
              <a:avLst/>
            </a:prstGeom>
            <a:solidFill>
              <a:schemeClr val="bg1"/>
            </a:solidFill>
          </p:spPr>
          <p:txBody>
            <a:bodyPr wrap="square" rtlCol="0">
              <a:spAutoFit/>
            </a:bodyPr>
            <a:lstStyle/>
            <a:p>
              <a:r>
                <a:rPr lang="sl-SI" sz="2800" dirty="0" smtClean="0"/>
                <a:t>ŽARNICA    </a:t>
              </a:r>
              <a:endParaRPr lang="sl-SI" sz="2800" dirty="0"/>
            </a:p>
          </p:txBody>
        </p:sp>
      </p:grpSp>
      <p:sp>
        <p:nvSpPr>
          <p:cNvPr id="14" name="PoljeZBesedilom 13"/>
          <p:cNvSpPr txBox="1"/>
          <p:nvPr/>
        </p:nvSpPr>
        <p:spPr>
          <a:xfrm>
            <a:off x="579120" y="1361254"/>
            <a:ext cx="11033760" cy="1384995"/>
          </a:xfrm>
          <a:prstGeom prst="rect">
            <a:avLst/>
          </a:prstGeom>
          <a:noFill/>
        </p:spPr>
        <p:txBody>
          <a:bodyPr wrap="square" rtlCol="0">
            <a:spAutoFit/>
          </a:bodyPr>
          <a:lstStyle/>
          <a:p>
            <a:r>
              <a:rPr lang="sl-SI" sz="2800" dirty="0" smtClean="0"/>
              <a:t>V električni krog poveži </a:t>
            </a:r>
            <a:r>
              <a:rPr lang="sl-SI" sz="2800" dirty="0" smtClean="0">
                <a:solidFill>
                  <a:srgbClr val="FF0000"/>
                </a:solidFill>
              </a:rPr>
              <a:t>elemente kot prikazuje </a:t>
            </a:r>
            <a:r>
              <a:rPr lang="sl-SI" sz="2800" dirty="0" smtClean="0"/>
              <a:t>slika spodaj (shema električnega kroga). Prižgi stikalo in opazuj žarnice. Čemu služi stikalo v tem primeru? </a:t>
            </a:r>
            <a:endParaRPr lang="sl-SI" sz="2800" dirty="0"/>
          </a:p>
        </p:txBody>
      </p:sp>
    </p:spTree>
    <p:extLst>
      <p:ext uri="{BB962C8B-B14F-4D97-AF65-F5344CB8AC3E}">
        <p14:creationId xmlns:p14="http://schemas.microsoft.com/office/powerpoint/2010/main" val="3211007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48807" y="2617901"/>
            <a:ext cx="2996896" cy="3098395"/>
          </a:xfrm>
          <a:prstGeom prst="rect">
            <a:avLst/>
          </a:prstGeom>
        </p:spPr>
      </p:pic>
      <p:sp>
        <p:nvSpPr>
          <p:cNvPr id="8" name="Naslov 1"/>
          <p:cNvSpPr txBox="1">
            <a:spLocks/>
          </p:cNvSpPr>
          <p:nvPr/>
        </p:nvSpPr>
        <p:spPr>
          <a:xfrm>
            <a:off x="138202" y="3446708"/>
            <a:ext cx="4192891" cy="4575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dirty="0" smtClean="0">
                <a:latin typeface="+mn-lt"/>
              </a:rPr>
              <a:t>Razloži, kaj prikazujeta sliki</a:t>
            </a:r>
            <a:r>
              <a:rPr lang="sl-SI" sz="2800" dirty="0">
                <a:latin typeface="+mn-lt"/>
              </a:rPr>
              <a:t>.</a:t>
            </a:r>
          </a:p>
        </p:txBody>
      </p:sp>
      <p:sp>
        <p:nvSpPr>
          <p:cNvPr id="9" name="PoljeZBesedilom 8"/>
          <p:cNvSpPr txBox="1"/>
          <p:nvPr/>
        </p:nvSpPr>
        <p:spPr>
          <a:xfrm>
            <a:off x="5382970" y="2149966"/>
            <a:ext cx="1131795" cy="369332"/>
          </a:xfrm>
          <a:prstGeom prst="rect">
            <a:avLst/>
          </a:prstGeom>
          <a:noFill/>
        </p:spPr>
        <p:txBody>
          <a:bodyPr wrap="square" rtlCol="0">
            <a:spAutoFit/>
          </a:bodyPr>
          <a:lstStyle/>
          <a:p>
            <a:r>
              <a:rPr lang="sl-SI" dirty="0" smtClean="0"/>
              <a:t>Slika A</a:t>
            </a:r>
            <a:endParaRPr lang="sl-SI" dirty="0"/>
          </a:p>
        </p:txBody>
      </p:sp>
      <p:sp>
        <p:nvSpPr>
          <p:cNvPr id="10" name="PoljeZBesedilom 9"/>
          <p:cNvSpPr txBox="1"/>
          <p:nvPr/>
        </p:nvSpPr>
        <p:spPr>
          <a:xfrm>
            <a:off x="9055889" y="2149966"/>
            <a:ext cx="914400" cy="369332"/>
          </a:xfrm>
          <a:prstGeom prst="rect">
            <a:avLst/>
          </a:prstGeom>
          <a:noFill/>
        </p:spPr>
        <p:txBody>
          <a:bodyPr wrap="square" rtlCol="0">
            <a:spAutoFit/>
          </a:bodyPr>
          <a:lstStyle/>
          <a:p>
            <a:r>
              <a:rPr lang="sl-SI" dirty="0" smtClean="0"/>
              <a:t>Slika B</a:t>
            </a:r>
            <a:endParaRPr lang="sl-SI" dirty="0"/>
          </a:p>
        </p:txBody>
      </p:sp>
      <p:sp>
        <p:nvSpPr>
          <p:cNvPr id="11" name="Pravokotnik 10"/>
          <p:cNvSpPr/>
          <p:nvPr/>
        </p:nvSpPr>
        <p:spPr>
          <a:xfrm>
            <a:off x="454303" y="334084"/>
            <a:ext cx="11185904" cy="1815882"/>
          </a:xfrm>
          <a:prstGeom prst="rect">
            <a:avLst/>
          </a:prstGeom>
        </p:spPr>
        <p:txBody>
          <a:bodyPr wrap="square">
            <a:spAutoFit/>
          </a:bodyPr>
          <a:lstStyle/>
          <a:p>
            <a:r>
              <a:rPr lang="sl-SI" sz="2800" dirty="0"/>
              <a:t>Dodaj še dvoje stikal tako, da bo imela vsaka žarnica svojega. Prižgi eno žarnico. Kaj opaziš? </a:t>
            </a:r>
            <a:r>
              <a:rPr lang="sl-SI" sz="2800" dirty="0" smtClean="0"/>
              <a:t>Postopno prižgi vse tri žarnice. Kdaj </a:t>
            </a:r>
            <a:r>
              <a:rPr lang="sl-SI" sz="2800" dirty="0"/>
              <a:t>steče električni tok v tem primeru? Kdaj svetijo žarnice? </a:t>
            </a:r>
            <a:r>
              <a:rPr lang="sl-SI" sz="2800" dirty="0" smtClean="0"/>
              <a:t>Kako močno svetijo?</a:t>
            </a:r>
          </a:p>
          <a:p>
            <a:endParaRPr lang="sl-SI" sz="2800" dirty="0"/>
          </a:p>
        </p:txBody>
      </p:sp>
      <p:pic>
        <p:nvPicPr>
          <p:cNvPr id="2" name="Slika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3417" y="2617901"/>
            <a:ext cx="3934773" cy="3098396"/>
          </a:xfrm>
          <a:prstGeom prst="rect">
            <a:avLst/>
          </a:prstGeom>
        </p:spPr>
      </p:pic>
      <p:sp>
        <p:nvSpPr>
          <p:cNvPr id="3" name="Pravokotnik 2"/>
          <p:cNvSpPr/>
          <p:nvPr/>
        </p:nvSpPr>
        <p:spPr>
          <a:xfrm>
            <a:off x="243841" y="5648081"/>
            <a:ext cx="11747862" cy="1015663"/>
          </a:xfrm>
          <a:prstGeom prst="rect">
            <a:avLst/>
          </a:prstGeom>
        </p:spPr>
        <p:txBody>
          <a:bodyPr wrap="square">
            <a:spAutoFit/>
          </a:bodyPr>
          <a:lstStyle/>
          <a:p>
            <a:r>
              <a:rPr lang="sl-SI" sz="2000" dirty="0"/>
              <a:t>Kolikšna je napetost na posamezni </a:t>
            </a:r>
            <a:r>
              <a:rPr lang="sl-SI" sz="2000" dirty="0" smtClean="0"/>
              <a:t>žarnici, če </a:t>
            </a:r>
            <a:r>
              <a:rPr lang="sl-SI" sz="2000" dirty="0"/>
              <a:t>tri žarnice vežemo </a:t>
            </a:r>
            <a:r>
              <a:rPr lang="sl-SI" sz="2000" dirty="0" smtClean="0"/>
              <a:t>zaporedno?</a:t>
            </a:r>
            <a:endParaRPr lang="sl-SI" sz="2000" dirty="0"/>
          </a:p>
          <a:p>
            <a:r>
              <a:rPr lang="sl-SI" sz="2000" dirty="0"/>
              <a:t>Če so žarnice enake, se napetost na žarnicah prerazporedi in je na vsaki tretjina vrednosti napetosti na bateriji. </a:t>
            </a:r>
            <a:r>
              <a:rPr lang="sl-SI" sz="2000" dirty="0" smtClean="0"/>
              <a:t>(slika </a:t>
            </a:r>
            <a:r>
              <a:rPr lang="sl-SI" sz="2000" dirty="0"/>
              <a:t>B)</a:t>
            </a:r>
          </a:p>
        </p:txBody>
      </p:sp>
    </p:spTree>
    <p:extLst>
      <p:ext uri="{BB962C8B-B14F-4D97-AF65-F5344CB8AC3E}">
        <p14:creationId xmlns:p14="http://schemas.microsoft.com/office/powerpoint/2010/main" val="3593537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Spoznal sem</a:t>
            </a:r>
            <a:endParaRPr lang="sl-SI" dirty="0"/>
          </a:p>
        </p:txBody>
      </p:sp>
      <p:sp>
        <p:nvSpPr>
          <p:cNvPr id="3" name="Označba mesta vsebine 2"/>
          <p:cNvSpPr>
            <a:spLocks noGrp="1"/>
          </p:cNvSpPr>
          <p:nvPr>
            <p:ph idx="1"/>
          </p:nvPr>
        </p:nvSpPr>
        <p:spPr/>
        <p:txBody>
          <a:bodyPr>
            <a:normAutofit/>
          </a:bodyPr>
          <a:lstStyle/>
          <a:p>
            <a:r>
              <a:rPr lang="sl-SI" sz="3200" dirty="0" smtClean="0"/>
              <a:t>Pri zaporedni vezavi žarnic se napetost porazdeli na vse tri žarnice.</a:t>
            </a:r>
          </a:p>
          <a:p>
            <a:r>
              <a:rPr lang="sl-SI" sz="3200" dirty="0" smtClean="0"/>
              <a:t>V tem krogu je dovolj samo eno stikalo. Vsa tri stikala morajo biti prižgana, da žarnice svetijo.</a:t>
            </a:r>
          </a:p>
          <a:p>
            <a:r>
              <a:rPr lang="sl-SI" sz="3200" dirty="0" smtClean="0"/>
              <a:t>*Če imaš še čas, izmeri napetost med žarnicami.</a:t>
            </a:r>
          </a:p>
          <a:p>
            <a:endParaRPr lang="sl-SI" sz="3200" dirty="0"/>
          </a:p>
          <a:p>
            <a:endParaRPr lang="sl-SI" sz="3200" dirty="0" smtClean="0"/>
          </a:p>
          <a:p>
            <a:pPr marL="0" indent="0">
              <a:buNone/>
            </a:pPr>
            <a:r>
              <a:rPr lang="sl-SI" sz="3200" dirty="0" smtClean="0"/>
              <a:t>Učno snov si prepiši v zvezek.</a:t>
            </a:r>
            <a:endParaRPr lang="sl-SI" sz="3200" dirty="0"/>
          </a:p>
        </p:txBody>
      </p:sp>
      <p:pic>
        <p:nvPicPr>
          <p:cNvPr id="5" name="Slik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2869" y="5391933"/>
            <a:ext cx="920932" cy="1013220"/>
          </a:xfrm>
          <a:prstGeom prst="rect">
            <a:avLst/>
          </a:prstGeom>
        </p:spPr>
      </p:pic>
    </p:spTree>
    <p:extLst>
      <p:ext uri="{BB962C8B-B14F-4D97-AF65-F5344CB8AC3E}">
        <p14:creationId xmlns:p14="http://schemas.microsoft.com/office/powerpoint/2010/main" val="3808275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515</TotalTime>
  <Words>574</Words>
  <Application>Microsoft Office PowerPoint</Application>
  <PresentationFormat>Širokozaslonsko</PresentationFormat>
  <Paragraphs>54</Paragraphs>
  <Slides>9</Slides>
  <Notes>0</Notes>
  <HiddenSlides>0</HiddenSlides>
  <MMClips>0</MMClips>
  <ScaleCrop>false</ScaleCrop>
  <HeadingPairs>
    <vt:vector size="6" baseType="variant">
      <vt:variant>
        <vt:lpstr>Uporabljene pisave</vt:lpstr>
      </vt:variant>
      <vt:variant>
        <vt:i4>7</vt:i4>
      </vt:variant>
      <vt:variant>
        <vt:lpstr>Tema</vt:lpstr>
      </vt:variant>
      <vt:variant>
        <vt:i4>2</vt:i4>
      </vt:variant>
      <vt:variant>
        <vt:lpstr>Naslovi diapozitivov</vt:lpstr>
      </vt:variant>
      <vt:variant>
        <vt:i4>9</vt:i4>
      </vt:variant>
    </vt:vector>
  </HeadingPairs>
  <TitlesOfParts>
    <vt:vector size="18" baseType="lpstr">
      <vt:lpstr>Arial</vt:lpstr>
      <vt:lpstr>Calibri</vt:lpstr>
      <vt:lpstr>Calibri Light</vt:lpstr>
      <vt:lpstr>Jokerman</vt:lpstr>
      <vt:lpstr>Times New Roman</vt:lpstr>
      <vt:lpstr>Trebuchet MS</vt:lpstr>
      <vt:lpstr>Wingdings 3</vt:lpstr>
      <vt:lpstr>Gladko</vt:lpstr>
      <vt:lpstr>Officeova tema</vt:lpstr>
      <vt:lpstr>Prevodniki in izolatorji</vt:lpstr>
      <vt:lpstr> </vt:lpstr>
      <vt:lpstr>PowerPointova predstavitev</vt:lpstr>
      <vt:lpstr>PowerPointova predstavitev</vt:lpstr>
      <vt:lpstr>Vaja </vt:lpstr>
      <vt:lpstr>Iz vaj, ki sem jih opravil sem spoznal</vt:lpstr>
      <vt:lpstr>Zaporedna vezava treh žarnic</vt:lpstr>
      <vt:lpstr>PowerPointova predstavitev</vt:lpstr>
      <vt:lpstr>Spoznal sem</vt:lpstr>
    </vt:vector>
  </TitlesOfParts>
  <Company>MIZS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učitelj</dc:creator>
  <cp:lastModifiedBy>učitelj</cp:lastModifiedBy>
  <cp:revision>56</cp:revision>
  <dcterms:created xsi:type="dcterms:W3CDTF">2020-04-05T17:23:25Z</dcterms:created>
  <dcterms:modified xsi:type="dcterms:W3CDTF">2020-04-30T08:28:08Z</dcterms:modified>
</cp:coreProperties>
</file>