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Lst>
  <p:sldIdLst>
    <p:sldId id="257" r:id="rId3"/>
    <p:sldId id="258" r:id="rId4"/>
    <p:sldId id="256" r:id="rId5"/>
    <p:sldId id="272" r:id="rId6"/>
    <p:sldId id="280" r:id="rId7"/>
    <p:sldId id="277" r:id="rId8"/>
    <p:sldId id="287" r:id="rId9"/>
    <p:sldId id="286" r:id="rId10"/>
    <p:sldId id="29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napToGrid="0">
      <p:cViewPr varScale="1">
        <p:scale>
          <a:sx n="115" d="100"/>
          <a:sy n="115" d="100"/>
        </p:scale>
        <p:origin x="36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99585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12318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9096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1353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917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369391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18866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26229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023804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354122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26008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52537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8379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7425E7D6-310B-4C16-AE63-E14C50579BF6}" type="datetimeFigureOut">
              <a:rPr lang="sl-SI" smtClean="0"/>
              <a:t>22. 05. 2020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405285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7425E7D6-310B-4C16-AE63-E14C50579BF6}" type="datetimeFigureOut">
              <a:rPr lang="sl-SI" smtClean="0"/>
              <a:t>22. 05. 2020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164284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7425E7D6-310B-4C16-AE63-E14C50579BF6}" type="datetimeFigureOut">
              <a:rPr lang="sl-SI" smtClean="0"/>
              <a:t>22. 05. 2020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785384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981912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9547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55830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246963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425E7D6-310B-4C16-AE63-E14C50579BF6}" type="datetimeFigureOut">
              <a:rPr lang="sl-SI" smtClean="0"/>
              <a:t>22. 05. 2020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5846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92381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425E7D6-310B-4C16-AE63-E14C50579BF6}" type="datetimeFigureOut">
              <a:rPr lang="sl-SI" smtClean="0"/>
              <a:t>22. 05. 2020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00303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425E7D6-310B-4C16-AE63-E14C50579BF6}" type="datetimeFigureOut">
              <a:rPr lang="sl-SI" smtClean="0"/>
              <a:t>22. 05. 2020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1026585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5E7D6-310B-4C16-AE63-E14C50579BF6}" type="datetimeFigureOut">
              <a:rPr lang="sl-SI" smtClean="0"/>
              <a:t>22. 05. 2020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452387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249705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425E7D6-310B-4C16-AE63-E14C50579BF6}" type="datetimeFigureOut">
              <a:rPr lang="sl-SI" smtClean="0"/>
              <a:t>22. 05. 2020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DCF763-7953-4AFA-9EE0-C980EABC6481}" type="slidenum">
              <a:rPr lang="sl-SI" smtClean="0"/>
              <a:t>‹#›</a:t>
            </a:fld>
            <a:endParaRPr lang="sl-SI"/>
          </a:p>
        </p:txBody>
      </p:sp>
    </p:spTree>
    <p:extLst>
      <p:ext uri="{BB962C8B-B14F-4D97-AF65-F5344CB8AC3E}">
        <p14:creationId xmlns:p14="http://schemas.microsoft.com/office/powerpoint/2010/main" val="9708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5E7D6-310B-4C16-AE63-E14C50579BF6}" type="datetimeFigureOut">
              <a:rPr lang="sl-SI" smtClean="0"/>
              <a:t>22. 05. 2020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14483485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5E7D6-310B-4C16-AE63-E14C50579BF6}" type="datetimeFigureOut">
              <a:rPr lang="sl-SI" smtClean="0"/>
              <a:t>22. 05. 2020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CF763-7953-4AFA-9EE0-C980EABC6481}" type="slidenum">
              <a:rPr lang="sl-SI" smtClean="0"/>
              <a:t>‹#›</a:t>
            </a:fld>
            <a:endParaRPr lang="sl-SI"/>
          </a:p>
        </p:txBody>
      </p:sp>
    </p:spTree>
    <p:extLst>
      <p:ext uri="{BB962C8B-B14F-4D97-AF65-F5344CB8AC3E}">
        <p14:creationId xmlns:p14="http://schemas.microsoft.com/office/powerpoint/2010/main" val="375561203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izikalne.simulacije.si/2015/10/31/enosmerni-elektricni-krog/N"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9751" y="1227908"/>
            <a:ext cx="10022820" cy="2610893"/>
          </a:xfrm>
        </p:spPr>
        <p:txBody>
          <a:bodyPr>
            <a:normAutofit/>
          </a:bodyPr>
          <a:lstStyle/>
          <a:p>
            <a:pPr algn="ctr"/>
            <a:r>
              <a:rPr lang="sl-SI"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okerman" panose="04090605060D06020702" pitchFamily="82" charset="0"/>
              </a:rPr>
              <a:t>Vzporedna vezava treh žarnic</a:t>
            </a:r>
            <a:endParaRPr lang="sl-SI"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Jokerman" panose="04090605060D06020702" pitchFamily="82" charset="0"/>
            </a:endParaRPr>
          </a:p>
        </p:txBody>
      </p:sp>
      <p:sp>
        <p:nvSpPr>
          <p:cNvPr id="3" name="Označba mesta besedila 2"/>
          <p:cNvSpPr>
            <a:spLocks noGrp="1"/>
          </p:cNvSpPr>
          <p:nvPr>
            <p:ph type="body" idx="1"/>
          </p:nvPr>
        </p:nvSpPr>
        <p:spPr/>
        <p:txBody>
          <a:bodyPr>
            <a:normAutofit/>
          </a:bodyPr>
          <a:lstStyle/>
          <a:p>
            <a:pPr algn="ctr"/>
            <a:r>
              <a:rPr lang="sl-SI" sz="4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TIT 7</a:t>
            </a:r>
            <a:endParaRPr lang="sl-SI"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82578" y="3838801"/>
            <a:ext cx="2226845" cy="2435613"/>
          </a:xfrm>
          <a:prstGeom prst="rect">
            <a:avLst/>
          </a:prstGeom>
          <a:effectLst>
            <a:softEdge rad="31750"/>
          </a:effectLst>
        </p:spPr>
      </p:pic>
    </p:spTree>
    <p:extLst>
      <p:ext uri="{BB962C8B-B14F-4D97-AF65-F5344CB8AC3E}">
        <p14:creationId xmlns:p14="http://schemas.microsoft.com/office/powerpoint/2010/main" val="414025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1451" y="365125"/>
            <a:ext cx="11052349" cy="1325563"/>
          </a:xfrm>
        </p:spPr>
        <p:txBody>
          <a:bodyPr/>
          <a:lstStyle/>
          <a:p>
            <a:r>
              <a:rPr lang="sl-SI" dirty="0" smtClean="0"/>
              <a:t> </a:t>
            </a:r>
            <a:endParaRPr lang="sl-SI" dirty="0"/>
          </a:p>
        </p:txBody>
      </p:sp>
      <p:grpSp>
        <p:nvGrpSpPr>
          <p:cNvPr id="11" name="Skupina 10"/>
          <p:cNvGrpSpPr/>
          <p:nvPr/>
        </p:nvGrpSpPr>
        <p:grpSpPr>
          <a:xfrm>
            <a:off x="656490" y="492320"/>
            <a:ext cx="11116828" cy="6017585"/>
            <a:chOff x="1353177" y="-637650"/>
            <a:chExt cx="11116828" cy="6017585"/>
          </a:xfrm>
        </p:grpSpPr>
        <p:sp>
          <p:nvSpPr>
            <p:cNvPr id="4" name="Pravokotnik 3"/>
            <p:cNvSpPr/>
            <p:nvPr/>
          </p:nvSpPr>
          <p:spPr>
            <a:xfrm>
              <a:off x="1353177" y="-637650"/>
              <a:ext cx="11116828" cy="4125232"/>
            </a:xfrm>
            <a:prstGeom prst="rect">
              <a:avLst/>
            </a:prstGeom>
          </p:spPr>
          <p:txBody>
            <a:bodyPr wrap="square">
              <a:spAutoFit/>
            </a:bodyPr>
            <a:lstStyle/>
            <a:p>
              <a:pPr>
                <a:lnSpc>
                  <a:spcPct val="107000"/>
                </a:lnSpc>
                <a:spcAft>
                  <a:spcPts val="800"/>
                </a:spcAft>
              </a:pPr>
              <a:r>
                <a:rPr lang="sl-SI" sz="2400" dirty="0" smtClean="0">
                  <a:latin typeface="Calibri" panose="020F0502020204030204" pitchFamily="34" charset="0"/>
                  <a:ea typeface="Calibri" panose="020F0502020204030204" pitchFamily="34" charset="0"/>
                  <a:cs typeface="Times New Roman" panose="02020603050405020304" pitchFamily="18" charset="0"/>
                </a:rPr>
                <a:t>Nadaljujemo. Učimo se </a:t>
              </a:r>
              <a:r>
                <a:rPr lang="sl-SI" sz="2400" dirty="0" smtClean="0">
                  <a:solidFill>
                    <a:srgbClr val="009900"/>
                  </a:solidFill>
                  <a:latin typeface="Calibri" panose="020F0502020204030204" pitchFamily="34" charset="0"/>
                  <a:ea typeface="Calibri" panose="020F0502020204030204" pitchFamily="34" charset="0"/>
                  <a:cs typeface="Times New Roman" panose="02020603050405020304" pitchFamily="18" charset="0"/>
                </a:rPr>
                <a:t>vzporedno vezati tri žarnice </a:t>
              </a:r>
              <a:r>
                <a:rPr lang="sl-SI" sz="2400" dirty="0" smtClean="0">
                  <a:latin typeface="Calibri" panose="020F0502020204030204" pitchFamily="34" charset="0"/>
                  <a:ea typeface="Calibri" panose="020F0502020204030204" pitchFamily="34" charset="0"/>
                  <a:cs typeface="Times New Roman" panose="02020603050405020304" pitchFamily="18" charset="0"/>
                </a:rPr>
                <a:t>v električni krog. V električni krog povežemo tudi tri stikala tako, da prižgemo vsako žarnico posebej. Opazujemo, kaj se dogaja, če prižgemo samo eno stikalo …</a:t>
              </a:r>
            </a:p>
            <a:p>
              <a:pPr>
                <a:lnSpc>
                  <a:spcPct val="107000"/>
                </a:lnSpc>
                <a:spcAft>
                  <a:spcPts val="800"/>
                </a:spcAft>
              </a:pPr>
              <a:r>
                <a:rPr lang="sl-SI" sz="2400" dirty="0" smtClean="0">
                  <a:latin typeface="Calibri" panose="020F0502020204030204" pitchFamily="34" charset="0"/>
                  <a:ea typeface="Calibri" panose="020F0502020204030204" pitchFamily="34" charset="0"/>
                  <a:cs typeface="Times New Roman" panose="02020603050405020304" pitchFamily="18" charset="0"/>
                </a:rPr>
                <a:t>Spletna povezava:</a:t>
              </a:r>
            </a:p>
            <a:p>
              <a:pPr>
                <a:lnSpc>
                  <a:spcPct val="107000"/>
                </a:lnSpc>
                <a:spcAft>
                  <a:spcPts val="800"/>
                </a:spcAft>
              </a:pP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t>
              </a:r>
              <a:r>
                <a:rPr lang="sl-SI" sz="3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fizikalne.simulacije.si/2015/10/31/enosmerni-elektricni-krog/</a:t>
              </a:r>
            </a:p>
            <a:p>
              <a:pPr>
                <a:lnSpc>
                  <a:spcPct val="107000"/>
                </a:lnSpc>
                <a:spcAft>
                  <a:spcPts val="800"/>
                </a:spcAft>
              </a:pP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Če se pokaže </a:t>
              </a:r>
              <a:r>
                <a:rPr lang="sl-SI" sz="2800" dirty="0">
                  <a:latin typeface="Calibri" panose="020F0502020204030204" pitchFamily="34" charset="0"/>
                  <a:ea typeface="Calibri" panose="020F0502020204030204" pitchFamily="34" charset="0"/>
                  <a:cs typeface="Times New Roman" panose="02020603050405020304" pitchFamily="18" charset="0"/>
                </a:rPr>
                <a:t>POŠEVNI MET </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namesto ENOSMERNI ELEKTRIČNI KROG, povezavo </a:t>
              </a:r>
              <a:r>
                <a:rPr lang="sl-SI" sz="2800"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kopirajte </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v </a:t>
              </a:r>
              <a:r>
                <a:rPr lang="sl-SI" sz="28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google</a:t>
              </a:r>
              <a:r>
                <a:rPr lang="sl-SI"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sl-SI"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3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ndParaRPr>
            </a:p>
          </p:txBody>
        </p:sp>
        <p:sp>
          <p:nvSpPr>
            <p:cNvPr id="5" name="Puščica dol 4"/>
            <p:cNvSpPr/>
            <p:nvPr/>
          </p:nvSpPr>
          <p:spPr>
            <a:xfrm>
              <a:off x="4072930" y="2726348"/>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Puščica dol 6"/>
            <p:cNvSpPr/>
            <p:nvPr/>
          </p:nvSpPr>
          <p:spPr>
            <a:xfrm>
              <a:off x="4072930" y="4050591"/>
              <a:ext cx="539262" cy="527843"/>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oljeZBesedilom 7"/>
            <p:cNvSpPr txBox="1"/>
            <p:nvPr/>
          </p:nvSpPr>
          <p:spPr>
            <a:xfrm>
              <a:off x="1550794" y="3254191"/>
              <a:ext cx="5583533" cy="584775"/>
            </a:xfrm>
            <a:prstGeom prst="rect">
              <a:avLst/>
            </a:prstGeom>
            <a:noFill/>
          </p:spPr>
          <p:txBody>
            <a:bodyPr wrap="square" rtlCol="0">
              <a:spAutoFit/>
            </a:bodyPr>
            <a:lstStyle/>
            <a:p>
              <a:r>
                <a:rPr lang="sl-SI" sz="3200" dirty="0"/>
                <a:t>ENOSMERNI ELEKTRIČNI KROG</a:t>
              </a:r>
            </a:p>
          </p:txBody>
        </p:sp>
        <p:sp>
          <p:nvSpPr>
            <p:cNvPr id="9" name="PoljeZBesedilom 8"/>
            <p:cNvSpPr txBox="1"/>
            <p:nvPr/>
          </p:nvSpPr>
          <p:spPr>
            <a:xfrm>
              <a:off x="3295859" y="4795160"/>
              <a:ext cx="2049863" cy="584775"/>
            </a:xfrm>
            <a:prstGeom prst="rect">
              <a:avLst/>
            </a:prstGeom>
            <a:noFill/>
          </p:spPr>
          <p:txBody>
            <a:bodyPr wrap="square" rtlCol="0">
              <a:spAutoFit/>
            </a:bodyPr>
            <a:lstStyle/>
            <a:p>
              <a:r>
                <a:rPr lang="sl-SI" sz="3200" dirty="0" smtClean="0"/>
                <a:t>klikni </a:t>
              </a:r>
              <a:r>
                <a:rPr lang="sl-SI" sz="3200" dirty="0"/>
                <a:t>uvod</a:t>
              </a:r>
            </a:p>
          </p:txBody>
        </p:sp>
      </p:grpSp>
      <p:pic>
        <p:nvPicPr>
          <p:cNvPr id="10" name="Slika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8390" y="4578434"/>
            <a:ext cx="3210710" cy="1615014"/>
          </a:xfrm>
          <a:prstGeom prst="rect">
            <a:avLst/>
          </a:prstGeom>
        </p:spPr>
      </p:pic>
    </p:spTree>
    <p:extLst>
      <p:ext uri="{BB962C8B-B14F-4D97-AF65-F5344CB8AC3E}">
        <p14:creationId xmlns:p14="http://schemas.microsoft.com/office/powerpoint/2010/main" val="3776518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873" y="151058"/>
            <a:ext cx="8341965" cy="6502291"/>
          </a:xfrm>
          <a:prstGeom prst="rect">
            <a:avLst/>
          </a:prstGeom>
        </p:spPr>
      </p:pic>
      <p:sp>
        <p:nvSpPr>
          <p:cNvPr id="5" name="PoljeZBesedilom 4"/>
          <p:cNvSpPr txBox="1"/>
          <p:nvPr/>
        </p:nvSpPr>
        <p:spPr>
          <a:xfrm>
            <a:off x="2338248" y="997141"/>
            <a:ext cx="3056709" cy="1200329"/>
          </a:xfrm>
          <a:prstGeom prst="rect">
            <a:avLst/>
          </a:prstGeom>
          <a:solidFill>
            <a:schemeClr val="accent1">
              <a:lumMod val="20000"/>
              <a:lumOff val="80000"/>
            </a:schemeClr>
          </a:solidFill>
        </p:spPr>
        <p:txBody>
          <a:bodyPr wrap="square" rtlCol="0">
            <a:spAutoFit/>
          </a:bodyPr>
          <a:lstStyle/>
          <a:p>
            <a:r>
              <a:rPr lang="sl-SI" dirty="0"/>
              <a:t>Najprej </a:t>
            </a:r>
            <a:r>
              <a:rPr lang="sl-SI" dirty="0" smtClean="0">
                <a:solidFill>
                  <a:srgbClr val="C00000"/>
                </a:solidFill>
              </a:rPr>
              <a:t>ponovi</a:t>
            </a:r>
            <a:r>
              <a:rPr lang="sl-SI" dirty="0" smtClean="0"/>
              <a:t> sestavne </a:t>
            </a:r>
            <a:r>
              <a:rPr lang="sl-SI" dirty="0"/>
              <a:t>dele (elemente) električnega kroga). Najdeš jih na levi strani</a:t>
            </a:r>
            <a:r>
              <a:rPr lang="sl-SI" dirty="0" smtClean="0"/>
              <a:t>. </a:t>
            </a:r>
            <a:endParaRPr lang="sl-SI" dirty="0"/>
          </a:p>
        </p:txBody>
      </p:sp>
      <p:sp>
        <p:nvSpPr>
          <p:cNvPr id="7" name="PoljeZBesedilom 6"/>
          <p:cNvSpPr txBox="1"/>
          <p:nvPr/>
        </p:nvSpPr>
        <p:spPr>
          <a:xfrm>
            <a:off x="2063929" y="3043552"/>
            <a:ext cx="8708574" cy="923330"/>
          </a:xfrm>
          <a:prstGeom prst="rect">
            <a:avLst/>
          </a:prstGeom>
          <a:solidFill>
            <a:schemeClr val="tx2">
              <a:lumMod val="20000"/>
              <a:lumOff val="80000"/>
            </a:schemeClr>
          </a:solidFill>
        </p:spPr>
        <p:txBody>
          <a:bodyPr wrap="square" rtlCol="0">
            <a:spAutoFit/>
          </a:bodyPr>
          <a:lstStyle/>
          <a:p>
            <a:r>
              <a:rPr lang="sl-SI" i="1" dirty="0"/>
              <a:t>Element postaviš na delovno mizo tako, da z levo tipko klikneš na </a:t>
            </a:r>
            <a:r>
              <a:rPr lang="sl-SI" i="1" dirty="0" smtClean="0"/>
              <a:t>element (držiš tipko) </a:t>
            </a:r>
            <a:r>
              <a:rPr lang="sl-SI" i="1" dirty="0"/>
              <a:t>in ga prestaviš na mizo </a:t>
            </a:r>
            <a:r>
              <a:rPr lang="sl-SI" i="1" dirty="0" smtClean="0"/>
              <a:t>na željeno mesto in spustiš (podobno </a:t>
            </a:r>
            <a:r>
              <a:rPr lang="sl-SI" i="1" dirty="0"/>
              <a:t>kot pri programu Edison). </a:t>
            </a:r>
            <a:endParaRPr lang="sl-SI" i="1" dirty="0" smtClean="0"/>
          </a:p>
          <a:p>
            <a:r>
              <a:rPr lang="sl-SI" i="1" dirty="0" smtClean="0"/>
              <a:t>Elemente premikaš po plošči tako, da klikneš na element, zadržiš in premakneš.</a:t>
            </a:r>
            <a:endParaRPr lang="sl-SI" dirty="0"/>
          </a:p>
        </p:txBody>
      </p:sp>
      <p:sp>
        <p:nvSpPr>
          <p:cNvPr id="8" name="PoljeZBesedilom 7"/>
          <p:cNvSpPr txBox="1"/>
          <p:nvPr/>
        </p:nvSpPr>
        <p:spPr>
          <a:xfrm>
            <a:off x="1489166" y="4428884"/>
            <a:ext cx="10136777" cy="923330"/>
          </a:xfrm>
          <a:prstGeom prst="rect">
            <a:avLst/>
          </a:prstGeom>
          <a:solidFill>
            <a:schemeClr val="accent4">
              <a:lumMod val="20000"/>
              <a:lumOff val="80000"/>
            </a:schemeClr>
          </a:solidFill>
        </p:spPr>
        <p:txBody>
          <a:bodyPr wrap="square" rtlCol="0">
            <a:spAutoFit/>
          </a:bodyPr>
          <a:lstStyle/>
          <a:p>
            <a:r>
              <a:rPr lang="sl-SI" i="1" dirty="0" smtClean="0"/>
              <a:t>Vodnike </a:t>
            </a:r>
            <a:r>
              <a:rPr lang="sl-SI" i="1" dirty="0"/>
              <a:t>(žičke) narišeš tako, da </a:t>
            </a:r>
            <a:r>
              <a:rPr lang="sl-SI" i="1" dirty="0" smtClean="0"/>
              <a:t>vodnik preneseš in ga postaviš na en krogec elementa in povlečeš do krogca drugega elementa. Potem vzameš drugi vodnik in ponavljaš, da vse elemente povežeš med seboj. Prižgeš stikalo. Če si pravilno povezal, žarnica sveti. Stikalo in baterijo lahko obračaš, če klikneš na element.</a:t>
            </a:r>
          </a:p>
        </p:txBody>
      </p:sp>
      <p:sp>
        <p:nvSpPr>
          <p:cNvPr id="9" name="PoljeZBesedilom 8"/>
          <p:cNvSpPr txBox="1"/>
          <p:nvPr/>
        </p:nvSpPr>
        <p:spPr>
          <a:xfrm>
            <a:off x="8856617" y="486189"/>
            <a:ext cx="2351314" cy="1323439"/>
          </a:xfrm>
          <a:prstGeom prst="rect">
            <a:avLst/>
          </a:prstGeom>
          <a:solidFill>
            <a:srgbClr val="FF7C80"/>
          </a:solidFill>
          <a:effectLst>
            <a:softEdge rad="127000"/>
          </a:effectLst>
        </p:spPr>
        <p:txBody>
          <a:bodyPr wrap="square" rtlCol="0">
            <a:spAutoFit/>
          </a:bodyPr>
          <a:lstStyle/>
          <a:p>
            <a:pPr algn="ctr"/>
            <a:r>
              <a:rPr lang="sl-SI" sz="4000" dirty="0" smtClean="0"/>
              <a:t> OSVEŽI       SPOMIN!</a:t>
            </a:r>
            <a:endParaRPr lang="sl-SI" sz="4000" dirty="0"/>
          </a:p>
        </p:txBody>
      </p:sp>
      <p:sp>
        <p:nvSpPr>
          <p:cNvPr id="10" name="Oblaček s puščico levo 9"/>
          <p:cNvSpPr/>
          <p:nvPr/>
        </p:nvSpPr>
        <p:spPr>
          <a:xfrm>
            <a:off x="8290560" y="5556143"/>
            <a:ext cx="3396343" cy="864423"/>
          </a:xfrm>
          <a:prstGeom prst="leftArrowCallout">
            <a:avLst>
              <a:gd name="adj1" fmla="val 29124"/>
              <a:gd name="adj2" fmla="val 33248"/>
              <a:gd name="adj3" fmla="val 43558"/>
              <a:gd name="adj4" fmla="val 83504"/>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smtClean="0">
                <a:solidFill>
                  <a:schemeClr val="tx1"/>
                </a:solidFill>
              </a:rPr>
              <a:t>S klikom na ta znak zbrišeš vse, kar si sestavil in začneš znova. </a:t>
            </a:r>
            <a:endParaRPr lang="sl-SI" dirty="0">
              <a:solidFill>
                <a:schemeClr val="tx1"/>
              </a:solidFill>
            </a:endParaRPr>
          </a:p>
        </p:txBody>
      </p:sp>
    </p:spTree>
    <p:extLst>
      <p:ext uri="{BB962C8B-B14F-4D97-AF65-F5344CB8AC3E}">
        <p14:creationId xmlns:p14="http://schemas.microsoft.com/office/powerpoint/2010/main" val="19333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15657"/>
          </a:xfrm>
        </p:spPr>
        <p:txBody>
          <a:bodyPr>
            <a:normAutofit fontScale="90000"/>
          </a:bodyPr>
          <a:lstStyle/>
          <a:p>
            <a:pPr algn="ctr"/>
            <a:r>
              <a:rPr lang="sl-SI" dirty="0" smtClean="0"/>
              <a:t>Vzporedna vezava treh žarnic</a:t>
            </a:r>
            <a:endParaRPr lang="sl-SI" dirty="0"/>
          </a:p>
        </p:txBody>
      </p:sp>
      <p:sp>
        <p:nvSpPr>
          <p:cNvPr id="14" name="PoljeZBesedilom 13"/>
          <p:cNvSpPr txBox="1"/>
          <p:nvPr/>
        </p:nvSpPr>
        <p:spPr>
          <a:xfrm>
            <a:off x="644434" y="1053737"/>
            <a:ext cx="8107680" cy="3970318"/>
          </a:xfrm>
          <a:prstGeom prst="rect">
            <a:avLst/>
          </a:prstGeom>
          <a:noFill/>
        </p:spPr>
        <p:txBody>
          <a:bodyPr wrap="square" rtlCol="0">
            <a:spAutoFit/>
          </a:bodyPr>
          <a:lstStyle/>
          <a:p>
            <a:r>
              <a:rPr lang="sl-SI" sz="2800" dirty="0" smtClean="0"/>
              <a:t>V električni krog poveži </a:t>
            </a:r>
            <a:r>
              <a:rPr lang="sl-SI" sz="2800" dirty="0" smtClean="0">
                <a:solidFill>
                  <a:srgbClr val="FF0000"/>
                </a:solidFill>
              </a:rPr>
              <a:t>tri žarnice, stikalo in baterijo </a:t>
            </a:r>
            <a:r>
              <a:rPr lang="sl-SI" sz="2800" dirty="0" smtClean="0"/>
              <a:t>(slika desno). Prižgi/ugasni stikalo in opazuj žarnice. Čemu služi stikalo v tem primeru? </a:t>
            </a:r>
          </a:p>
          <a:p>
            <a:r>
              <a:rPr lang="sl-SI" sz="2800" dirty="0" smtClean="0"/>
              <a:t>Dodaj še dvoje stikal tako, da bo imela vsaka žarnica svojega (slika spodaj). </a:t>
            </a:r>
          </a:p>
          <a:p>
            <a:r>
              <a:rPr lang="sl-SI" sz="2800" dirty="0" smtClean="0"/>
              <a:t>Prižgi eno žarnico. Kaj opaziš? </a:t>
            </a:r>
            <a:r>
              <a:rPr lang="sl-SI" sz="2800" dirty="0"/>
              <a:t>Prižgi </a:t>
            </a:r>
            <a:r>
              <a:rPr lang="sl-SI" sz="2800" dirty="0" smtClean="0"/>
              <a:t>še drugo in tretje stikalo. </a:t>
            </a:r>
            <a:r>
              <a:rPr lang="sl-SI" sz="2800" dirty="0"/>
              <a:t>Kdaj </a:t>
            </a:r>
            <a:r>
              <a:rPr lang="sl-SI" sz="2800" dirty="0" smtClean="0"/>
              <a:t>steče električni tok v tem primeru? Kdaj svetijo žarnice? Kako svetijo žarnice?</a:t>
            </a:r>
          </a:p>
          <a:p>
            <a:r>
              <a:rPr lang="sl-SI" sz="2800" dirty="0" smtClean="0"/>
              <a:t>Poigraj se s stikali – prižgi 2., 3., 1.</a:t>
            </a:r>
            <a:endParaRPr lang="sl-SI" sz="2800" dirty="0"/>
          </a:p>
        </p:txBody>
      </p:sp>
      <p:pic>
        <p:nvPicPr>
          <p:cNvPr id="3" name="Slika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72451" y="1053736"/>
            <a:ext cx="2043612" cy="3483429"/>
          </a:xfrm>
          <a:prstGeom prst="rect">
            <a:avLst/>
          </a:prstGeom>
        </p:spPr>
      </p:pic>
      <p:sp>
        <p:nvSpPr>
          <p:cNvPr id="5" name="Pravokotnik 4"/>
          <p:cNvSpPr/>
          <p:nvPr/>
        </p:nvSpPr>
        <p:spPr>
          <a:xfrm>
            <a:off x="8072671" y="5066945"/>
            <a:ext cx="3498843" cy="369332"/>
          </a:xfrm>
          <a:prstGeom prst="rect">
            <a:avLst/>
          </a:prstGeom>
        </p:spPr>
        <p:txBody>
          <a:bodyPr wrap="none">
            <a:spAutoFit/>
          </a:bodyPr>
          <a:lstStyle/>
          <a:p>
            <a:r>
              <a:rPr lang="sl-SI" dirty="0"/>
              <a:t>Ali vse žarnice svetijo enako svetlo?</a:t>
            </a:r>
          </a:p>
        </p:txBody>
      </p:sp>
      <p:pic>
        <p:nvPicPr>
          <p:cNvPr id="6" name="Slika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9252" y="5173234"/>
            <a:ext cx="3371850" cy="1352550"/>
          </a:xfrm>
          <a:prstGeom prst="rect">
            <a:avLst/>
          </a:prstGeom>
        </p:spPr>
      </p:pic>
    </p:spTree>
    <p:extLst>
      <p:ext uri="{BB962C8B-B14F-4D97-AF65-F5344CB8AC3E}">
        <p14:creationId xmlns:p14="http://schemas.microsoft.com/office/powerpoint/2010/main" val="3211007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rotWithShape="1">
          <a:blip r:embed="rId2" cstate="email">
            <a:extLst>
              <a:ext uri="{28A0092B-C50C-407E-A947-70E740481C1C}">
                <a14:useLocalDpi xmlns:a14="http://schemas.microsoft.com/office/drawing/2010/main"/>
              </a:ext>
            </a:extLst>
          </a:blip>
          <a:srcRect l="-3157"/>
          <a:stretch/>
        </p:blipFill>
        <p:spPr>
          <a:xfrm>
            <a:off x="1467393" y="1477618"/>
            <a:ext cx="8965476" cy="4668015"/>
          </a:xfrm>
          <a:prstGeom prst="rect">
            <a:avLst/>
          </a:prstGeom>
        </p:spPr>
      </p:pic>
      <p:sp>
        <p:nvSpPr>
          <p:cNvPr id="8" name="Naslov 7"/>
          <p:cNvSpPr>
            <a:spLocks noGrp="1"/>
          </p:cNvSpPr>
          <p:nvPr>
            <p:ph type="title"/>
          </p:nvPr>
        </p:nvSpPr>
        <p:spPr/>
        <p:txBody>
          <a:bodyPr>
            <a:normAutofit/>
          </a:bodyPr>
          <a:lstStyle/>
          <a:p>
            <a:r>
              <a:rPr lang="sl-SI" sz="3200" dirty="0" smtClean="0"/>
              <a:t>Na podlagi osvojenih znanj, opiši razliko med vzporedno in zaporedno vezavo.</a:t>
            </a:r>
            <a:endParaRPr lang="sl-SI" sz="3200" dirty="0"/>
          </a:p>
        </p:txBody>
      </p:sp>
    </p:spTree>
    <p:extLst>
      <p:ext uri="{BB962C8B-B14F-4D97-AF65-F5344CB8AC3E}">
        <p14:creationId xmlns:p14="http://schemas.microsoft.com/office/powerpoint/2010/main" val="1088544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44983" y="818330"/>
            <a:ext cx="7321323" cy="4883470"/>
          </a:xfrm>
          <a:prstGeom prst="rect">
            <a:avLst/>
          </a:prstGeom>
        </p:spPr>
      </p:pic>
      <p:sp>
        <p:nvSpPr>
          <p:cNvPr id="2" name="Pravokotnik 1"/>
          <p:cNvSpPr/>
          <p:nvPr/>
        </p:nvSpPr>
        <p:spPr>
          <a:xfrm>
            <a:off x="388278" y="2193716"/>
            <a:ext cx="3330282" cy="1754326"/>
          </a:xfrm>
          <a:prstGeom prst="rect">
            <a:avLst/>
          </a:prstGeom>
        </p:spPr>
        <p:txBody>
          <a:bodyPr wrap="square">
            <a:spAutoFit/>
          </a:bodyPr>
          <a:lstStyle/>
          <a:p>
            <a:r>
              <a:rPr lang="sl-SI" sz="3600" dirty="0"/>
              <a:t>Če imaš </a:t>
            </a:r>
            <a:r>
              <a:rPr lang="sl-SI" sz="3600" dirty="0" smtClean="0"/>
              <a:t>čas, </a:t>
            </a:r>
            <a:r>
              <a:rPr lang="sl-SI" sz="3600" dirty="0"/>
              <a:t>izmeri napetost med žarnicami.</a:t>
            </a:r>
          </a:p>
        </p:txBody>
      </p:sp>
    </p:spTree>
    <p:extLst>
      <p:ext uri="{BB962C8B-B14F-4D97-AF65-F5344CB8AC3E}">
        <p14:creationId xmlns:p14="http://schemas.microsoft.com/office/powerpoint/2010/main" val="3205620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23000"/>
          </a:schemeClr>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7685" y="326027"/>
            <a:ext cx="7296150" cy="6362700"/>
          </a:xfrm>
          <a:prstGeom prst="rect">
            <a:avLst/>
          </a:prstGeom>
        </p:spPr>
      </p:pic>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7163" y="5111906"/>
            <a:ext cx="1585255" cy="1188941"/>
          </a:xfrm>
          <a:prstGeom prst="rect">
            <a:avLst/>
          </a:prstGeom>
        </p:spPr>
      </p:pic>
      <p:sp>
        <p:nvSpPr>
          <p:cNvPr id="4" name="PoljeZBesedilom 3"/>
          <p:cNvSpPr txBox="1"/>
          <p:nvPr/>
        </p:nvSpPr>
        <p:spPr>
          <a:xfrm>
            <a:off x="477981" y="2537881"/>
            <a:ext cx="3667991" cy="1938992"/>
          </a:xfrm>
          <a:prstGeom prst="rect">
            <a:avLst/>
          </a:prstGeom>
          <a:noFill/>
        </p:spPr>
        <p:txBody>
          <a:bodyPr wrap="square" rtlCol="0">
            <a:spAutoFit/>
          </a:bodyPr>
          <a:lstStyle/>
          <a:p>
            <a:r>
              <a:rPr lang="sl-SI" sz="2400" dirty="0" smtClean="0"/>
              <a:t>Uspelo mi je pravilno (vzporedno) povezati tri žarnice v električni krog tako,  da prižgem vsako  žarnico s svojim stikalom.</a:t>
            </a:r>
            <a:endParaRPr lang="sl-SI" sz="2400" dirty="0"/>
          </a:p>
        </p:txBody>
      </p:sp>
    </p:spTree>
    <p:extLst>
      <p:ext uri="{BB962C8B-B14F-4D97-AF65-F5344CB8AC3E}">
        <p14:creationId xmlns:p14="http://schemas.microsoft.com/office/powerpoint/2010/main" val="336612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653142" y="338184"/>
            <a:ext cx="10624460" cy="5872887"/>
            <a:chOff x="783770" y="651693"/>
            <a:chExt cx="9902992" cy="5033587"/>
          </a:xfrm>
        </p:grpSpPr>
        <p:sp>
          <p:nvSpPr>
            <p:cNvPr id="3" name="Pravokotnik 2"/>
            <p:cNvSpPr/>
            <p:nvPr/>
          </p:nvSpPr>
          <p:spPr>
            <a:xfrm>
              <a:off x="783770" y="651693"/>
              <a:ext cx="6096000" cy="3033607"/>
            </a:xfrm>
            <a:prstGeom prst="rect">
              <a:avLst/>
            </a:prstGeom>
            <a:solidFill>
              <a:schemeClr val="accent1">
                <a:lumMod val="20000"/>
                <a:lumOff val="80000"/>
              </a:schemeClr>
            </a:solidFill>
          </p:spPr>
          <p:txBody>
            <a:bodyPr>
              <a:spAutoFit/>
            </a:bodyPr>
            <a:lstStyle/>
            <a:p>
              <a:r>
                <a:rPr lang="sl-SI" sz="3200" dirty="0">
                  <a:ea typeface="Segoe UI Symbol" panose="020B0502040204020203" pitchFamily="34" charset="0"/>
                </a:rPr>
                <a:t>Pri vzporedni vezavi </a:t>
              </a:r>
              <a:r>
                <a:rPr lang="sl-SI" sz="3200" dirty="0" smtClean="0">
                  <a:ea typeface="Segoe UI Symbol" panose="020B0502040204020203" pitchFamily="34" charset="0"/>
                </a:rPr>
                <a:t>vežemo v</a:t>
              </a:r>
              <a:r>
                <a:rPr lang="sl-SI" sz="3200" b="1" dirty="0" smtClean="0">
                  <a:ea typeface="Segoe UI Symbol" panose="020B0502040204020203" pitchFamily="34" charset="0"/>
                </a:rPr>
                <a:t>oltmeter</a:t>
              </a:r>
              <a:r>
                <a:rPr lang="sl-SI" sz="3200" dirty="0" smtClean="0">
                  <a:ea typeface="Segoe UI Symbol" panose="020B0502040204020203" pitchFamily="34" charset="0"/>
                </a:rPr>
                <a:t>  </a:t>
              </a:r>
              <a:r>
                <a:rPr lang="sl-SI" sz="3200" dirty="0">
                  <a:ea typeface="Segoe UI Symbol" panose="020B0502040204020203" pitchFamily="34" charset="0"/>
                </a:rPr>
                <a:t>v el. krog </a:t>
              </a:r>
              <a:r>
                <a:rPr lang="sl-SI" sz="3200" b="1" dirty="0">
                  <a:ea typeface="Segoe UI Symbol" panose="020B0502040204020203" pitchFamily="34" charset="0"/>
                </a:rPr>
                <a:t>vzporedno</a:t>
              </a:r>
              <a:r>
                <a:rPr lang="sl-SI" sz="3200" dirty="0">
                  <a:ea typeface="Segoe UI Symbol" panose="020B0502040204020203" pitchFamily="34" charset="0"/>
                </a:rPr>
                <a:t> – to pomeni, da je napetost vsepovsod enaka, tok se pa porazdeli glede na upor. </a:t>
              </a:r>
              <a:r>
                <a:rPr lang="sl-SI" sz="3200" dirty="0" smtClean="0">
                  <a:ea typeface="Segoe UI Symbol" panose="020B0502040204020203" pitchFamily="34" charset="0"/>
                </a:rPr>
                <a:t>Komplicirano? Ni, takoj boste razumeli, če vam podam praktičen primer:</a:t>
              </a:r>
              <a:endParaRPr lang="sl-SI" sz="3200" dirty="0">
                <a:ea typeface="Segoe UI Symbol" panose="020B0502040204020203" pitchFamily="34" charset="0"/>
              </a:endParaRPr>
            </a:p>
          </p:txBody>
        </p:sp>
        <p:sp>
          <p:nvSpPr>
            <p:cNvPr id="2" name="Pravokotnik 1"/>
            <p:cNvSpPr/>
            <p:nvPr/>
          </p:nvSpPr>
          <p:spPr>
            <a:xfrm>
              <a:off x="2837424" y="3390290"/>
              <a:ext cx="7849338" cy="2294990"/>
            </a:xfrm>
            <a:prstGeom prst="rect">
              <a:avLst/>
            </a:prstGeom>
            <a:solidFill>
              <a:schemeClr val="accent4">
                <a:lumMod val="20000"/>
                <a:lumOff val="80000"/>
              </a:schemeClr>
            </a:solidFill>
          </p:spPr>
          <p:txBody>
            <a:bodyPr wrap="square">
              <a:spAutoFit/>
            </a:bodyPr>
            <a:lstStyle/>
            <a:p>
              <a:r>
                <a:rPr lang="sl-SI" sz="2800" dirty="0" smtClean="0">
                  <a:ea typeface="Times New Roman" panose="02020603050405020304" pitchFamily="18" charset="0"/>
                </a:rPr>
                <a:t>Imamo tri </a:t>
              </a:r>
              <a:r>
                <a:rPr lang="sl-SI" sz="2800" dirty="0">
                  <a:ea typeface="Times New Roman" panose="02020603050405020304" pitchFamily="18" charset="0"/>
                </a:rPr>
                <a:t>vzporedno vezane enake  žarnice. Napetost vira </a:t>
              </a:r>
              <a:r>
                <a:rPr lang="sl-SI" sz="2800" dirty="0" smtClean="0">
                  <a:ea typeface="Times New Roman" panose="02020603050405020304" pitchFamily="18" charset="0"/>
                </a:rPr>
                <a:t>je </a:t>
              </a:r>
              <a:r>
                <a:rPr lang="sl-SI" sz="2800" dirty="0">
                  <a:ea typeface="Times New Roman" panose="02020603050405020304" pitchFamily="18" charset="0"/>
                </a:rPr>
                <a:t>6 V. Na katerikoli žarnici, kamorkoli vzporedno vežemo voltmeter, bo ta pokazal vrednost 6 V. Recimo, da od vira teče tok 3 A. </a:t>
              </a:r>
              <a:r>
                <a:rPr lang="sl-SI" sz="2800" b="1" dirty="0">
                  <a:ea typeface="Times New Roman" panose="02020603050405020304" pitchFamily="18" charset="0"/>
                </a:rPr>
                <a:t>Tok se pa porazdeli. </a:t>
              </a:r>
              <a:r>
                <a:rPr lang="sl-SI" sz="2800" dirty="0">
                  <a:ea typeface="Times New Roman" panose="02020603050405020304" pitchFamily="18" charset="0"/>
                </a:rPr>
                <a:t>Ker so žarnice enake, bo skozi prvo  tekel tok 1 A, skozi drugo 1 A in skozi tretjo tudi 1 A.</a:t>
              </a:r>
            </a:p>
          </p:txBody>
        </p:sp>
      </p:grpSp>
    </p:spTree>
    <p:extLst>
      <p:ext uri="{BB962C8B-B14F-4D97-AF65-F5344CB8AC3E}">
        <p14:creationId xmlns:p14="http://schemas.microsoft.com/office/powerpoint/2010/main" val="165330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sz="half" idx="1"/>
          </p:nvPr>
        </p:nvSpPr>
        <p:spPr>
          <a:xfrm>
            <a:off x="529999" y="248593"/>
            <a:ext cx="4947693" cy="5695407"/>
          </a:xfrm>
          <a:solidFill>
            <a:schemeClr val="accent4">
              <a:lumMod val="20000"/>
              <a:lumOff val="80000"/>
            </a:schemeClr>
          </a:solidFill>
        </p:spPr>
        <p:txBody>
          <a:bodyPr>
            <a:normAutofit/>
          </a:bodyPr>
          <a:lstStyle/>
          <a:p>
            <a:pPr>
              <a:spcBef>
                <a:spcPct val="0"/>
              </a:spcBef>
              <a:buNone/>
            </a:pPr>
            <a:endParaRPr lang="sl-SI" altLang="sl-SI"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spcBef>
                <a:spcPct val="0"/>
              </a:spcBef>
              <a:buNone/>
            </a:pP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Vzporedna vezava porabnikov</a:t>
            </a:r>
            <a:endPar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spcBef>
                <a:spcPct val="0"/>
              </a:spcBef>
              <a:buNone/>
            </a:pPr>
            <a:endParaRPr lang="sl-SI" altLang="sl-SI" sz="2400" dirty="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Pri vzporedni vezavi </a:t>
            </a: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žarnici</a:t>
            </a: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svetita </a:t>
            </a:r>
            <a:r>
              <a:rPr lang="sl-SI" altLang="sl-SI" sz="2400" dirty="0">
                <a:latin typeface="Verdana" panose="020B0604030504040204" pitchFamily="34" charset="0"/>
                <a:ea typeface="Verdana" panose="020B0604030504040204" pitchFamily="34" charset="0"/>
                <a:cs typeface="Times New Roman" panose="02020603050405020304" pitchFamily="18" charset="0"/>
              </a:rPr>
              <a:t>s polno močjo. </a:t>
            </a: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Če eno žarnico izvijemo,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druga </a:t>
            </a:r>
            <a:r>
              <a:rPr lang="sl-SI" altLang="sl-SI" sz="2400" dirty="0">
                <a:latin typeface="Verdana" panose="020B0604030504040204" pitchFamily="34" charset="0"/>
                <a:ea typeface="Verdana" panose="020B0604030504040204" pitchFamily="34" charset="0"/>
                <a:cs typeface="Times New Roman" panose="02020603050405020304" pitchFamily="18" charset="0"/>
              </a:rPr>
              <a:t>še vedno sveti.</a:t>
            </a:r>
          </a:p>
          <a:p>
            <a:pPr>
              <a:spcBef>
                <a:spcPct val="0"/>
              </a:spcBef>
              <a:buFontTx/>
              <a:buNone/>
            </a:pPr>
            <a:endParaRPr lang="sl-SI" altLang="sl-SI" sz="2400" dirty="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a:latin typeface="Verdana" panose="020B0604030504040204" pitchFamily="34" charset="0"/>
                <a:ea typeface="Verdana" panose="020B0604030504040204" pitchFamily="34" charset="0"/>
                <a:cs typeface="Times New Roman" panose="02020603050405020304" pitchFamily="18" charset="0"/>
              </a:rPr>
              <a:t>Porabniki v stanovanju so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vezani </a:t>
            </a:r>
            <a:r>
              <a:rPr lang="sl-SI" altLang="sl-SI" sz="2400" dirty="0">
                <a:latin typeface="Verdana" panose="020B0604030504040204" pitchFamily="34" charset="0"/>
                <a:ea typeface="Verdana" panose="020B0604030504040204" pitchFamily="34" charset="0"/>
                <a:cs typeface="Times New Roman" panose="02020603050405020304" pitchFamily="18" charset="0"/>
              </a:rPr>
              <a:t>na električno </a:t>
            </a:r>
            <a:endParaRPr lang="sl-SI" altLang="sl-SI" sz="2400" dirty="0" smtClean="0">
              <a:latin typeface="Verdana" panose="020B0604030504040204" pitchFamily="34" charset="0"/>
              <a:ea typeface="Verdana" panose="020B0604030504040204" pitchFamily="34" charset="0"/>
              <a:cs typeface="Times New Roman" panose="02020603050405020304" pitchFamily="18" charset="0"/>
            </a:endParaRPr>
          </a:p>
          <a:p>
            <a:pPr>
              <a:spcBef>
                <a:spcPct val="0"/>
              </a:spcBef>
              <a:buFontTx/>
              <a:buNone/>
            </a:pPr>
            <a:r>
              <a:rPr lang="sl-SI" altLang="sl-SI" sz="2400" dirty="0" smtClean="0">
                <a:latin typeface="Verdana" panose="020B0604030504040204" pitchFamily="34" charset="0"/>
                <a:ea typeface="Verdana" panose="020B0604030504040204" pitchFamily="34" charset="0"/>
                <a:cs typeface="Times New Roman" panose="02020603050405020304" pitchFamily="18" charset="0"/>
              </a:rPr>
              <a:t>omrežje </a:t>
            </a:r>
            <a:r>
              <a:rPr lang="sl-SI" altLang="sl-SI" sz="2400" dirty="0">
                <a:latin typeface="Verdana" panose="020B0604030504040204" pitchFamily="34" charset="0"/>
                <a:ea typeface="Verdana" panose="020B0604030504040204" pitchFamily="34" charset="0"/>
                <a:cs typeface="Times New Roman" panose="02020603050405020304" pitchFamily="18" charset="0"/>
              </a:rPr>
              <a:t>vzporedno.</a:t>
            </a:r>
          </a:p>
          <a:p>
            <a:endParaRPr lang="sl-SI" dirty="0"/>
          </a:p>
        </p:txBody>
      </p:sp>
      <p:sp>
        <p:nvSpPr>
          <p:cNvPr id="4" name="Označba mesta vsebine 3"/>
          <p:cNvSpPr>
            <a:spLocks noGrp="1"/>
          </p:cNvSpPr>
          <p:nvPr>
            <p:ph sz="half" idx="2"/>
          </p:nvPr>
        </p:nvSpPr>
        <p:spPr>
          <a:xfrm>
            <a:off x="6058989" y="248592"/>
            <a:ext cx="5181600" cy="5695407"/>
          </a:xfrm>
          <a:solidFill>
            <a:schemeClr val="accent6">
              <a:lumMod val="20000"/>
              <a:lumOff val="80000"/>
            </a:schemeClr>
          </a:solidFill>
        </p:spPr>
        <p:txBody>
          <a:bodyPr>
            <a:normAutofit/>
          </a:bodyPr>
          <a:lstStyle/>
          <a:p>
            <a:pPr>
              <a:buNone/>
            </a:pPr>
            <a:endParaRPr lang="sl-SI" altLang="sl-SI" sz="20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buNone/>
            </a:pP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Zaporedna </a:t>
            </a:r>
            <a:r>
              <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rPr>
              <a:t>vezava </a:t>
            </a:r>
            <a:r>
              <a:rPr lang="sl-SI" altLang="sl-SI" sz="2400" dirty="0" smtClean="0">
                <a:solidFill>
                  <a:schemeClr val="folHlink"/>
                </a:solidFill>
                <a:latin typeface="Verdana" panose="020B0604030504040204" pitchFamily="34" charset="0"/>
                <a:ea typeface="Verdana" panose="020B0604030504040204" pitchFamily="34" charset="0"/>
                <a:cs typeface="Times New Roman" panose="02020603050405020304" pitchFamily="18" charset="0"/>
              </a:rPr>
              <a:t>porabnikov</a:t>
            </a:r>
          </a:p>
          <a:p>
            <a:pPr>
              <a:buNone/>
            </a:pPr>
            <a:endParaRPr lang="sl-SI" altLang="sl-SI" sz="2400" dirty="0">
              <a:solidFill>
                <a:schemeClr val="folHlink"/>
              </a:solidFill>
              <a:latin typeface="Verdana" panose="020B0604030504040204" pitchFamily="34" charset="0"/>
              <a:ea typeface="Verdana" panose="020B0604030504040204" pitchFamily="34" charset="0"/>
              <a:cs typeface="Times New Roman" panose="02020603050405020304" pitchFamily="18"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Več </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je žarnic vezanih v </a:t>
            </a:r>
            <a:endPar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električnem krogu</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 slabše sveti </a:t>
            </a:r>
            <a:endPar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vsaka </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posamezna </a:t>
            </a:r>
            <a:r>
              <a:rPr lang="sl-SI" altLang="sl-SI" sz="2400" dirty="0" smtClean="0">
                <a:solidFill>
                  <a:srgbClr val="5FA161"/>
                </a:solidFill>
                <a:latin typeface="Verdana" panose="020B0604030504040204" pitchFamily="34" charset="0"/>
                <a:ea typeface="Verdana" panose="020B0604030504040204" pitchFamily="34" charset="0"/>
                <a:cs typeface="Verdana" panose="020B0604030504040204" pitchFamily="34" charset="0"/>
              </a:rPr>
              <a:t>žarnica</a:t>
            </a:r>
            <a:r>
              <a:rPr lang="sl-SI" altLang="sl-SI" sz="2400" dirty="0">
                <a:solidFill>
                  <a:srgbClr val="5FA161"/>
                </a:solidFill>
                <a:latin typeface="Verdana" panose="020B0604030504040204" pitchFamily="34" charset="0"/>
                <a:ea typeface="Verdana" panose="020B0604030504040204" pitchFamily="34" charset="0"/>
                <a:cs typeface="Verdana" panose="020B0604030504040204" pitchFamily="34" charset="0"/>
              </a:rPr>
              <a:t>.</a:t>
            </a:r>
            <a:r>
              <a:rPr lang="sl-SI" altLang="sl-SI" sz="2400" dirty="0">
                <a:latin typeface="Verdana" panose="020B0604030504040204" pitchFamily="34" charset="0"/>
                <a:ea typeface="Verdana" panose="020B0604030504040204" pitchFamily="34" charset="0"/>
                <a:cs typeface="Verdana" panose="020B0604030504040204" pitchFamily="34" charset="0"/>
              </a:rPr>
              <a:t> Če </a:t>
            </a:r>
            <a:endParaRPr lang="sl-SI" altLang="sl-SI" sz="2400" dirty="0" smtClean="0">
              <a:latin typeface="Verdana" panose="020B0604030504040204" pitchFamily="34" charset="0"/>
              <a:ea typeface="Verdana" panose="020B0604030504040204" pitchFamily="34" charset="0"/>
              <a:cs typeface="Verdana" panose="020B0604030504040204" pitchFamily="34" charset="0"/>
            </a:endParaRPr>
          </a:p>
          <a:p>
            <a:pPr>
              <a:buFontTx/>
              <a:buNone/>
            </a:pPr>
            <a:r>
              <a:rPr lang="sl-SI" altLang="sl-SI" sz="2400" dirty="0" smtClean="0">
                <a:latin typeface="Verdana" panose="020B0604030504040204" pitchFamily="34" charset="0"/>
                <a:ea typeface="Verdana" panose="020B0604030504040204" pitchFamily="34" charset="0"/>
                <a:cs typeface="Verdana" panose="020B0604030504040204" pitchFamily="34" charset="0"/>
              </a:rPr>
              <a:t>pregori </a:t>
            </a:r>
            <a:r>
              <a:rPr lang="sl-SI" altLang="sl-SI" sz="2400" dirty="0">
                <a:latin typeface="Verdana" panose="020B0604030504040204" pitchFamily="34" charset="0"/>
                <a:ea typeface="Verdana" panose="020B0604030504040204" pitchFamily="34" charset="0"/>
                <a:cs typeface="Verdana" panose="020B0604030504040204" pitchFamily="34" charset="0"/>
              </a:rPr>
              <a:t>ena žarnica, je </a:t>
            </a:r>
            <a:r>
              <a:rPr lang="sl-SI" altLang="sl-SI" sz="2400" dirty="0" smtClean="0">
                <a:latin typeface="Verdana" panose="020B0604030504040204" pitchFamily="34" charset="0"/>
                <a:ea typeface="Verdana" panose="020B0604030504040204" pitchFamily="34" charset="0"/>
                <a:cs typeface="Verdana" panose="020B0604030504040204" pitchFamily="34" charset="0"/>
              </a:rPr>
              <a:t>električni </a:t>
            </a:r>
          </a:p>
          <a:p>
            <a:pPr>
              <a:buFontTx/>
              <a:buNone/>
            </a:pPr>
            <a:r>
              <a:rPr lang="sl-SI" altLang="sl-SI" sz="2400" dirty="0" smtClean="0">
                <a:latin typeface="Verdana" panose="020B0604030504040204" pitchFamily="34" charset="0"/>
                <a:ea typeface="Verdana" panose="020B0604030504040204" pitchFamily="34" charset="0"/>
                <a:cs typeface="Verdana" panose="020B0604030504040204" pitchFamily="34" charset="0"/>
              </a:rPr>
              <a:t>tok </a:t>
            </a:r>
            <a:r>
              <a:rPr lang="sl-SI" altLang="sl-SI" sz="2400" dirty="0">
                <a:latin typeface="Verdana" panose="020B0604030504040204" pitchFamily="34" charset="0"/>
                <a:ea typeface="Verdana" panose="020B0604030504040204" pitchFamily="34" charset="0"/>
                <a:cs typeface="Verdana" panose="020B0604030504040204" pitchFamily="34" charset="0"/>
              </a:rPr>
              <a:t>prekinjen in vse žarnice </a:t>
            </a:r>
          </a:p>
          <a:p>
            <a:pPr>
              <a:buFontTx/>
              <a:buNone/>
            </a:pPr>
            <a:r>
              <a:rPr lang="sl-SI" altLang="sl-SI" sz="2400" dirty="0">
                <a:latin typeface="Verdana" panose="020B0604030504040204" pitchFamily="34" charset="0"/>
                <a:ea typeface="Verdana" panose="020B0604030504040204" pitchFamily="34" charset="0"/>
                <a:cs typeface="Verdana" panose="020B0604030504040204" pitchFamily="34" charset="0"/>
              </a:rPr>
              <a:t>ugasnejo.</a:t>
            </a:r>
          </a:p>
          <a:p>
            <a:endParaRPr lang="sl-SI" sz="2400" dirty="0"/>
          </a:p>
        </p:txBody>
      </p:sp>
      <p:graphicFrame>
        <p:nvGraphicFramePr>
          <p:cNvPr id="5" name="Object 168"/>
          <p:cNvGraphicFramePr>
            <a:graphicFrameLocks noChangeAspect="1"/>
          </p:cNvGraphicFramePr>
          <p:nvPr>
            <p:extLst>
              <p:ext uri="{D42A27DB-BD31-4B8C-83A1-F6EECF244321}">
                <p14:modId xmlns:p14="http://schemas.microsoft.com/office/powerpoint/2010/main" val="2136061122"/>
              </p:ext>
            </p:extLst>
          </p:nvPr>
        </p:nvGraphicFramePr>
        <p:xfrm>
          <a:off x="2151017" y="4197928"/>
          <a:ext cx="1419497" cy="1440425"/>
        </p:xfrm>
        <a:graphic>
          <a:graphicData uri="http://schemas.openxmlformats.org/presentationml/2006/ole">
            <mc:AlternateContent xmlns:mc="http://schemas.openxmlformats.org/markup-compatibility/2006">
              <mc:Choice xmlns:v="urn:schemas-microsoft-com:vml" Requires="v">
                <p:oleObj spid="_x0000_s1052" r:id="rId3" imgW="3276600" imgH="3324225" progId="CorelDraw.Graphic.8">
                  <p:embed/>
                </p:oleObj>
              </mc:Choice>
              <mc:Fallback>
                <p:oleObj r:id="rId3" imgW="3276600" imgH="3324225" progId="CorelDraw.Graphic.8">
                  <p:embed/>
                  <p:pic>
                    <p:nvPicPr>
                      <p:cNvPr id="20485" name="Object 1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017" y="4197928"/>
                        <a:ext cx="1419497" cy="1440425"/>
                      </a:xfrm>
                      <a:prstGeom prst="rect">
                        <a:avLst/>
                      </a:prstGeom>
                      <a:noFill/>
                      <a:ln>
                        <a:noFill/>
                      </a:ln>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658211209"/>
              </p:ext>
            </p:extLst>
          </p:nvPr>
        </p:nvGraphicFramePr>
        <p:xfrm>
          <a:off x="7829006" y="4197928"/>
          <a:ext cx="3047728" cy="1765747"/>
        </p:xfrm>
        <a:graphic>
          <a:graphicData uri="http://schemas.openxmlformats.org/presentationml/2006/ole">
            <mc:AlternateContent xmlns:mc="http://schemas.openxmlformats.org/markup-compatibility/2006">
              <mc:Choice xmlns:v="urn:schemas-microsoft-com:vml" Requires="v">
                <p:oleObj spid="_x0000_s1053" r:id="rId5" imgW="4581525" imgH="2638425" progId="CorelDraw.Graphic.8">
                  <p:embed/>
                </p:oleObj>
              </mc:Choice>
              <mc:Fallback>
                <p:oleObj r:id="rId5" imgW="4581525" imgH="2638425" progId="CorelDraw.Graphic.8">
                  <p:embed/>
                  <p:pic>
                    <p:nvPicPr>
                      <p:cNvPr id="8197"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9006" y="4197928"/>
                        <a:ext cx="3047728" cy="176574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95744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538</TotalTime>
  <Words>536</Words>
  <Application>Microsoft Office PowerPoint</Application>
  <PresentationFormat>Širokozaslonsko</PresentationFormat>
  <Paragraphs>46</Paragraphs>
  <Slides>9</Slides>
  <Notes>0</Notes>
  <HiddenSlides>0</HiddenSlides>
  <MMClips>0</MMClips>
  <ScaleCrop>false</ScaleCrop>
  <HeadingPairs>
    <vt:vector size="8" baseType="variant">
      <vt:variant>
        <vt:lpstr>Uporabljene pisave</vt:lpstr>
      </vt:variant>
      <vt:variant>
        <vt:i4>9</vt:i4>
      </vt:variant>
      <vt:variant>
        <vt:lpstr>Tema</vt:lpstr>
      </vt:variant>
      <vt:variant>
        <vt:i4>2</vt:i4>
      </vt:variant>
      <vt:variant>
        <vt:lpstr>Vdelani OLE strežniki</vt:lpstr>
      </vt:variant>
      <vt:variant>
        <vt:i4>1</vt:i4>
      </vt:variant>
      <vt:variant>
        <vt:lpstr>Naslovi diapozitivov</vt:lpstr>
      </vt:variant>
      <vt:variant>
        <vt:i4>9</vt:i4>
      </vt:variant>
    </vt:vector>
  </HeadingPairs>
  <TitlesOfParts>
    <vt:vector size="21" baseType="lpstr">
      <vt:lpstr>Arial</vt:lpstr>
      <vt:lpstr>Calibri</vt:lpstr>
      <vt:lpstr>Calibri Light</vt:lpstr>
      <vt:lpstr>Jokerman</vt:lpstr>
      <vt:lpstr>Segoe UI Symbol</vt:lpstr>
      <vt:lpstr>Times New Roman</vt:lpstr>
      <vt:lpstr>Trebuchet MS</vt:lpstr>
      <vt:lpstr>Verdana</vt:lpstr>
      <vt:lpstr>Wingdings 3</vt:lpstr>
      <vt:lpstr>Gladko</vt:lpstr>
      <vt:lpstr>Officeova tema</vt:lpstr>
      <vt:lpstr>CorelDraw.Graphic.8</vt:lpstr>
      <vt:lpstr>Vzporedna vezava treh žarnic</vt:lpstr>
      <vt:lpstr> </vt:lpstr>
      <vt:lpstr>PowerPointova predstavitev</vt:lpstr>
      <vt:lpstr>Vzporedna vezava treh žarnic</vt:lpstr>
      <vt:lpstr>Na podlagi osvojenih znanj, opiši razliko med vzporedno in zaporedno vezavo.</vt:lpstr>
      <vt:lpstr>PowerPointova predstavitev</vt:lpstr>
      <vt:lpstr>PowerPointova predstavitev</vt:lpstr>
      <vt:lpstr>PowerPointova predstavitev</vt:lpstr>
      <vt:lpstr>PowerPointova predstavitev</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učitelj</dc:creator>
  <cp:lastModifiedBy>kvadraten krog</cp:lastModifiedBy>
  <cp:revision>60</cp:revision>
  <dcterms:created xsi:type="dcterms:W3CDTF">2020-04-05T17:23:25Z</dcterms:created>
  <dcterms:modified xsi:type="dcterms:W3CDTF">2020-05-22T06:44:10Z</dcterms:modified>
</cp:coreProperties>
</file>