
<file path=[Content_Types].xml><?xml version="1.0" encoding="utf-8"?>
<Types xmlns="http://schemas.openxmlformats.org/package/2006/content-types">
  <Default Extension="png" ContentType="image/png"/>
  <Default Extension="m4a" ContentType="audio/mp4"/>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ags/tag1.xml" ContentType="application/vnd.openxmlformats-officedocument.presentationml.tags+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07" r:id="rId2"/>
    <p:sldMasterId id="2147483719" r:id="rId3"/>
  </p:sldMasterIdLst>
  <p:sldIdLst>
    <p:sldId id="264" r:id="rId4"/>
    <p:sldId id="257" r:id="rId5"/>
    <p:sldId id="270" r:id="rId6"/>
    <p:sldId id="256" r:id="rId7"/>
    <p:sldId id="267" r:id="rId8"/>
    <p:sldId id="261" r:id="rId9"/>
    <p:sldId id="260" r:id="rId10"/>
    <p:sldId id="265"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0-04-06T06:51:20.14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12065 3739 0,'35'18'422,"-17"0"-406,0-1-16,17 19 15,0-1 1,18-17-1,-35-1 1,-18 1 15,17-18 1,1 17-17,0 1 1,-1 0-1,1-1 1,-1 1 0,36 35-1,-17-18 17,-19-17-1,-17-1-31,18-17 15,0 53 1,-1-53 0,-17 18-1,36 17 1,-36-17 15,35 17-15,-18 1-1,-17-19 1,18 18 0,-18 1-1,18-1-15,-18 0 16,0-17-16,35 17 16,-35 0-1,18 18 1,-18 18-1,0 35 1,0 0 0,0-1-1,0-16 1,0-19 15,0 1-15,0-54-16,0 1 15,0 0-15,0-1 0,0 19 16,0-1 0,0 0-1,0 18 1,0 0 0,0-18-1,0 18 1,0-18-1,0 1 1,0 52 0,0-18-1,0-17 1,0-17 0,0 52-1,0-53-15,0 18 16,-18 0-1,18 35 1,0 18 0,-35-35-1,17 34 1,18-52 0,-35 53-1,35-18 1,0-52-1,0 17 1,0 17 0,0-52-1,0 17 1,-35 18 0,35-35 15,0 17-16,0 0 1,0 0 0,0 18-1,0 0 1,-18-18 0,18 36-1,0-36 1,0 18-16,-35 18 15,35-54 1,0 1-16,0 88 31,0-71-15,0 36 0,0-36 15,0 0-16,0 36 1,0-36 0,0 36-1,0-18 1,0-36-16,0 19 16,0-1-16,0-18 15,0 54 1,0-18-1,0 17 1,0-34 0,35 17-1,0 35 1,0-35 0,-17 35 15,35-35-16,-35-35-15,-1-1 16,1 36-16,17-18 0,-17-17 16,-1 0-1,36 35 1,0-1 0,0 1-1,35-17 1,-35 34-1,71-17 1,-54 0 0,19-18-1,-1 36 1,-71-71 0,36 18-1,-53-1 1,36 18-1,-1-35 1,-18 18 15,1 0-15,0-1 0,17 19-1,0-1 1,18 18-1,0 0 1,-18-18 0,-17-17-1,35 52-15,-53-35 16,35 1 0,-17-1-1,52 71 1,-52-53-1,17 35 1,1-17 0,-19-1 15,19 1-15,-36-36-1,35 0 1,18 53-1,-53-52 1,17 17-16,1 0 16,0-1-16,17-16 15,-35 70 1,53-18 0,-53 35-1,18-35 1,-1 71-1,1-53 1,-1 17 0,19-17 15,-36-35-15,0-36-16,0 0 15,0 18-15,0-35 16,17 70-1,1-35 1,0-18 0,17 36-1,-35-36 1,0 0 0,0 1-1,18-1 1,-1-35-1,-17 18 1,18-1-16,-18 1 16,17 17-1,1 0 17,17 54-1,18-19-16,-17-17 1,16 35 0,1-35-1,-17-17 1,-1 16 0,-35-16 15,0-19-31,18 19 15,-1-19-15,-17 1 16,18 35 0,-18-18-1,0 0 1,0 18 0,0 0-1,0 35 1,0 1-1,0-19 1,0-17 0,0 0-1,0-18 1,0 18 0,0-35-16,0 35 15,0-18 1,0 18-16,0-18 15,0 18 1,0-18 15,18 36-15,-1-18 0,18 35-1,-17-53 1,0 1-1,35 52 1,-18-53 0,-17 0-16,17-17 15,35 53 1,-17-54-16,18 19 16,70 16-1,-35-34 1,35 17-1,53-35 1,-53 0 0,0 0 15,-53 0-15,-35 0-1,53 0 1,-71 0-16,18 0 15,-17 0-15,-1 0 16,18 0 0,-36 0-1,54 0 1,-18-35 0,0 35-1,-18 0 1,36-18-1,-1 18 1,-17 0 0,18-17-1,-36 17 1,0 0 0,36 0-1,-1 0-15,-17 0 16,53 0-1,-18 0 1,18 0 0,-53 0-1,35 0 1,-17 0 0,52 0-1,1 0 1,52 35-1,-70-17 1,-36 17-16,54-17 16,-71-1-1,0 1-15,88 35 16,-18-36 0,-17 19-1,53-1 16,-53 18-15,0-35 0,-1 17-1,-52-35 1,18 17 0,-53-17-1,17 0-15,18 0 16,17 36-16,-17-36 15,-35 0 1,70 35 0,-17-35-1,17 18 1,18 17 0,35 18-1,-71-35 1,71 17 15,-70-18-15,17 19-1,-17-19 1,-54-17-16,54 36 16,-53-36-16,34 35 15,-16-17 1,17-1-1,-36 1 17,1-1-1,0-17-31,-1 18 16,-17 0-1,36-1 16,-19-17-31,1 0 16,35 36 0,-18-19-16,36 36 15,-1-18 1,71-17 0,-88 0-1,53-1 1,-53 19-1,0-36 1,-18 17 0,-17-17 46,-18 36 282,0-19-219,17-17-109,1 18 15,0 0-16,-18-1 1,0 1 0,17 17-1,1-35 1,-18 18 0,0-1-16,35 19 15,-17-1 1,-18-17 140,17-1-109,19-17 422,-19 18-469,1-1 15,0 1 1,-18 0 0,35-1-1,-17 1 16,-18 0-31,17-18 32,18 0 249,1 0-234,-19 0-32,1 0 1</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0-04-06T06:51:22.48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21678 16157 0,'0'0'0,"18"0"125,-1 0-94,1 0-16,35 0 1,88 0 0,-35 0-1,35 0 1,-53 0 0,0 0-1,1 0 1,-72 0-1,1 0 1,0 0 156,17 0 578,-18 0-719,1 0-31</inkml:trace>
</inkml:ink>
</file>

<file path=ppt/ink/ink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0-04-06T06:51:25.88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22172 15011 0,'0'17'235,"0"1"-235,0 17 15,0 1 1,0-19-1,18 1 1,-1 35 0,1-18-1,17 18 1,-35-35 0,18-1 30,0 1-46,-18-1 32,0 1-32,17 0 31,1-1-15,-1 1-1,-17 0 1,0-1-1,18 1-15,0 0 32,-18-1-17,17 1 220,-17 17-204,0-17-15,0-1-1,18 1-15,17 0 16,-35-1 15,0 1-31,0 0 16,0 17 31,18-35-32,0 18 1,-18 17-1,0-18 1,35 19 0,-35-19 15,17 1 31,-17 0 17,0-1-33,18 1-30,0 0 0,-18-1-1,0 1 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l-SI" smtClean="0"/>
              <a:t>Uredite slog naslova matrice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Kliknite, da uredite slog podnaslova matrice</a:t>
            </a:r>
            <a:endParaRPr lang="en-US" dirty="0"/>
          </a:p>
        </p:txBody>
      </p:sp>
      <p:sp>
        <p:nvSpPr>
          <p:cNvPr id="4" name="Date Placeholder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999585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4123185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90967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913539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9171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3693917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1886644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l-SI" smtClean="0"/>
              <a:t>Uredite slog naslova matrice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42262291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smtClean="0"/>
              <a:t>Uredite slog naslova matrice</a:t>
            </a:r>
            <a:endParaRPr lang="sl-SI"/>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3023804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35412219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smtClean="0"/>
              <a:t>Uredite slog naslova matrice</a:t>
            </a:r>
            <a:endParaRPr lang="sl-SI"/>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Označba mesta datuma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4260083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l-SI" smtClean="0"/>
              <a:t>Uredite slog naslova matrice</a:t>
            </a:r>
            <a:endParaRPr lang="en-US" dirty="0"/>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0525374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sz="half" idx="1"/>
          </p:nvPr>
        </p:nvSpPr>
        <p:spPr>
          <a:xfrm>
            <a:off x="838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vsebine 3"/>
          <p:cNvSpPr>
            <a:spLocks noGrp="1"/>
          </p:cNvSpPr>
          <p:nvPr>
            <p:ph sz="half" idx="2"/>
          </p:nvPr>
        </p:nvSpPr>
        <p:spPr>
          <a:xfrm>
            <a:off x="6172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datuma 4"/>
          <p:cNvSpPr>
            <a:spLocks noGrp="1"/>
          </p:cNvSpPr>
          <p:nvPr>
            <p:ph type="dt" sz="half" idx="10"/>
          </p:nvPr>
        </p:nvSpPr>
        <p:spPr/>
        <p:txBody>
          <a:bodyPr/>
          <a:lstStyle/>
          <a:p>
            <a:fld id="{7425E7D6-310B-4C16-AE63-E14C50579BF6}" type="datetimeFigureOut">
              <a:rPr lang="sl-SI" smtClean="0"/>
              <a:t>10. 04. 2020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4837936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smtClean="0"/>
              <a:t>Uredite slog naslova matrice</a:t>
            </a:r>
            <a:endParaRPr lang="sl-SI"/>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značba mesta datuma 6"/>
          <p:cNvSpPr>
            <a:spLocks noGrp="1"/>
          </p:cNvSpPr>
          <p:nvPr>
            <p:ph type="dt" sz="half" idx="10"/>
          </p:nvPr>
        </p:nvSpPr>
        <p:spPr/>
        <p:txBody>
          <a:bodyPr/>
          <a:lstStyle/>
          <a:p>
            <a:fld id="{7425E7D6-310B-4C16-AE63-E14C50579BF6}" type="datetimeFigureOut">
              <a:rPr lang="sl-SI" smtClean="0"/>
              <a:t>10. 04. 2020</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405285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datuma 2"/>
          <p:cNvSpPr>
            <a:spLocks noGrp="1"/>
          </p:cNvSpPr>
          <p:nvPr>
            <p:ph type="dt" sz="half" idx="10"/>
          </p:nvPr>
        </p:nvSpPr>
        <p:spPr/>
        <p:txBody>
          <a:bodyPr/>
          <a:lstStyle/>
          <a:p>
            <a:fld id="{7425E7D6-310B-4C16-AE63-E14C50579BF6}" type="datetimeFigureOut">
              <a:rPr lang="sl-SI" smtClean="0"/>
              <a:t>10. 04. 2020</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1642849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7425E7D6-310B-4C16-AE63-E14C50579BF6}" type="datetimeFigureOut">
              <a:rPr lang="sl-SI" smtClean="0"/>
              <a:t>10. 04. 2020</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7853847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7425E7D6-310B-4C16-AE63-E14C50579BF6}" type="datetimeFigureOut">
              <a:rPr lang="sl-SI" smtClean="0"/>
              <a:t>10. 04. 2020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9819125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7425E7D6-310B-4C16-AE63-E14C50579BF6}" type="datetimeFigureOut">
              <a:rPr lang="sl-SI" smtClean="0"/>
              <a:t>10. 04. 2020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2954752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5583065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smtClean="0"/>
              <a:t>Uredite slog naslova matrice</a:t>
            </a:r>
            <a:endParaRPr lang="sl-SI"/>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2469636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smtClean="0"/>
              <a:t>Uredite slog naslova matrice</a:t>
            </a:r>
            <a:endParaRPr lang="sl-SI"/>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8894930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4014257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5846326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smtClean="0"/>
              <a:t>Uredite slog naslova matrice</a:t>
            </a:r>
            <a:endParaRPr lang="sl-SI"/>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Označba mesta datuma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3391175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sz="half" idx="1"/>
          </p:nvPr>
        </p:nvSpPr>
        <p:spPr>
          <a:xfrm>
            <a:off x="838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vsebine 3"/>
          <p:cNvSpPr>
            <a:spLocks noGrp="1"/>
          </p:cNvSpPr>
          <p:nvPr>
            <p:ph sz="half" idx="2"/>
          </p:nvPr>
        </p:nvSpPr>
        <p:spPr>
          <a:xfrm>
            <a:off x="6172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datuma 4"/>
          <p:cNvSpPr>
            <a:spLocks noGrp="1"/>
          </p:cNvSpPr>
          <p:nvPr>
            <p:ph type="dt" sz="half" idx="10"/>
          </p:nvPr>
        </p:nvSpPr>
        <p:spPr/>
        <p:txBody>
          <a:bodyPr/>
          <a:lstStyle/>
          <a:p>
            <a:fld id="{7425E7D6-310B-4C16-AE63-E14C50579BF6}" type="datetimeFigureOut">
              <a:rPr lang="sl-SI" smtClean="0"/>
              <a:t>10. 04. 2020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9267639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smtClean="0"/>
              <a:t>Uredite slog naslova matrice</a:t>
            </a:r>
            <a:endParaRPr lang="sl-SI"/>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značba mesta datuma 6"/>
          <p:cNvSpPr>
            <a:spLocks noGrp="1"/>
          </p:cNvSpPr>
          <p:nvPr>
            <p:ph type="dt" sz="half" idx="10"/>
          </p:nvPr>
        </p:nvSpPr>
        <p:spPr/>
        <p:txBody>
          <a:bodyPr/>
          <a:lstStyle/>
          <a:p>
            <a:fld id="{7425E7D6-310B-4C16-AE63-E14C50579BF6}" type="datetimeFigureOut">
              <a:rPr lang="sl-SI" smtClean="0"/>
              <a:t>10. 04. 2020</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10290174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datuma 2"/>
          <p:cNvSpPr>
            <a:spLocks noGrp="1"/>
          </p:cNvSpPr>
          <p:nvPr>
            <p:ph type="dt" sz="half" idx="10"/>
          </p:nvPr>
        </p:nvSpPr>
        <p:spPr/>
        <p:txBody>
          <a:bodyPr/>
          <a:lstStyle/>
          <a:p>
            <a:fld id="{7425E7D6-310B-4C16-AE63-E14C50579BF6}" type="datetimeFigureOut">
              <a:rPr lang="sl-SI" smtClean="0"/>
              <a:t>10. 04. 2020</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32068018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7425E7D6-310B-4C16-AE63-E14C50579BF6}" type="datetimeFigureOut">
              <a:rPr lang="sl-SI" smtClean="0"/>
              <a:t>10. 04. 2020</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42778670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7425E7D6-310B-4C16-AE63-E14C50579BF6}" type="datetimeFigureOut">
              <a:rPr lang="sl-SI" smtClean="0"/>
              <a:t>10. 04. 2020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0965794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7425E7D6-310B-4C16-AE63-E14C50579BF6}" type="datetimeFigureOut">
              <a:rPr lang="sl-SI" smtClean="0"/>
              <a:t>10. 04. 2020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80755629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7194358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smtClean="0"/>
              <a:t>Uredite slog naslova matrice</a:t>
            </a:r>
            <a:endParaRPr lang="sl-SI"/>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389632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7425E7D6-310B-4C16-AE63-E14C50579BF6}" type="datetimeFigureOut">
              <a:rPr lang="sl-SI" smtClean="0"/>
              <a:t>10. 04. 2020</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923818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smtClean="0"/>
              <a:t>Uredite slog naslova matrice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7425E7D6-310B-4C16-AE63-E14C50579BF6}" type="datetimeFigureOut">
              <a:rPr lang="sl-SI" smtClean="0"/>
              <a:t>10. 04. 2020</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003031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7425E7D6-310B-4C16-AE63-E14C50579BF6}" type="datetimeFigureOut">
              <a:rPr lang="sl-SI" smtClean="0"/>
              <a:t>10. 04. 2020</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026585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25E7D6-310B-4C16-AE63-E14C50579BF6}" type="datetimeFigureOut">
              <a:rPr lang="sl-SI" smtClean="0"/>
              <a:t>10. 04. 2020</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452387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l-SI" smtClean="0"/>
              <a:t>Uredite slog naslova matrice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7425E7D6-310B-4C16-AE63-E14C50579BF6}" type="datetimeFigureOut">
              <a:rPr lang="sl-SI" smtClean="0"/>
              <a:t>10. 04. 2020</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49705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7425E7D6-310B-4C16-AE63-E14C50579BF6}" type="datetimeFigureOut">
              <a:rPr lang="sl-SI" smtClean="0"/>
              <a:t>10. 04. 2020</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970851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l-SI" smtClean="0"/>
              <a:t>Uredite slog naslova matrice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425E7D6-310B-4C16-AE63-E14C50579BF6}" type="datetimeFigureOut">
              <a:rPr lang="sl-SI" smtClean="0"/>
              <a:t>10. 04. 2020</a:t>
            </a:fld>
            <a:endParaRPr lang="sl-SI"/>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l-SI"/>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7DCF763-7953-4AFA-9EE0-C980EABC6481}" type="slidenum">
              <a:rPr lang="sl-SI" smtClean="0"/>
              <a:t>‹#›</a:t>
            </a:fld>
            <a:endParaRPr lang="sl-SI"/>
          </a:p>
        </p:txBody>
      </p:sp>
    </p:spTree>
    <p:extLst>
      <p:ext uri="{BB962C8B-B14F-4D97-AF65-F5344CB8AC3E}">
        <p14:creationId xmlns:p14="http://schemas.microsoft.com/office/powerpoint/2010/main" val="144834859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smtClean="0"/>
              <a:t>Uredite slog naslova matrice</a:t>
            </a:r>
            <a:endParaRPr lang="sl-SI"/>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25E7D6-310B-4C16-AE63-E14C50579BF6}" type="datetimeFigureOut">
              <a:rPr lang="sl-SI" smtClean="0"/>
              <a:t>10. 04. 2020</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DCF763-7953-4AFA-9EE0-C980EABC6481}" type="slidenum">
              <a:rPr lang="sl-SI" smtClean="0"/>
              <a:t>‹#›</a:t>
            </a:fld>
            <a:endParaRPr lang="sl-SI"/>
          </a:p>
        </p:txBody>
      </p:sp>
    </p:spTree>
    <p:extLst>
      <p:ext uri="{BB962C8B-B14F-4D97-AF65-F5344CB8AC3E}">
        <p14:creationId xmlns:p14="http://schemas.microsoft.com/office/powerpoint/2010/main" val="3755612032"/>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smtClean="0"/>
              <a:t>Uredite slog naslova matrice</a:t>
            </a:r>
            <a:endParaRPr lang="sl-SI"/>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25E7D6-310B-4C16-AE63-E14C50579BF6}" type="datetimeFigureOut">
              <a:rPr lang="sl-SI" smtClean="0"/>
              <a:t>10. 04. 2020</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DCF763-7953-4AFA-9EE0-C980EABC6481}" type="slidenum">
              <a:rPr lang="sl-SI" smtClean="0"/>
              <a:t>‹#›</a:t>
            </a:fld>
            <a:endParaRPr lang="sl-SI"/>
          </a:p>
        </p:txBody>
      </p:sp>
    </p:spTree>
    <p:extLst>
      <p:ext uri="{BB962C8B-B14F-4D97-AF65-F5344CB8AC3E}">
        <p14:creationId xmlns:p14="http://schemas.microsoft.com/office/powerpoint/2010/main" val="2559705637"/>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media1.m4a"/><Relationship Id="rId7" Type="http://schemas.openxmlformats.org/officeDocument/2006/relationships/image" Target="../media/image3.png"/><Relationship Id="rId2" Type="http://schemas.microsoft.com/office/2007/relationships/media" Target="../media/media1.m4a"/><Relationship Id="rId1" Type="http://schemas.openxmlformats.org/officeDocument/2006/relationships/tags" Target="../tags/tag1.xml"/><Relationship Id="rId6" Type="http://schemas.openxmlformats.org/officeDocument/2006/relationships/image" Target="../media/image2.gif"/><Relationship Id="rId5" Type="http://schemas.openxmlformats.org/officeDocument/2006/relationships/image" Target="../media/image1.png"/><Relationship Id="rId4"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fizikalne.simulacije.si/2015/10/31/enosmerni-elektricni-krog/N" TargetMode="Externa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customXml" Target="../ink/ink1.xml"/><Relationship Id="rId7" Type="http://schemas.openxmlformats.org/officeDocument/2006/relationships/customXml" Target="../ink/ink3.xml"/><Relationship Id="rId2" Type="http://schemas.openxmlformats.org/officeDocument/2006/relationships/image" Target="../media/image9.png"/><Relationship Id="rId1" Type="http://schemas.openxmlformats.org/officeDocument/2006/relationships/slideLayout" Target="../slideLayouts/slideLayout23.xml"/><Relationship Id="rId6" Type="http://schemas.openxmlformats.org/officeDocument/2006/relationships/image" Target="../media/image10.emf"/><Relationship Id="rId5" Type="http://schemas.openxmlformats.org/officeDocument/2006/relationships/customXml" Target="../ink/ink2.xml"/><Relationship Id="rId4" Type="http://schemas.openxmlformats.org/officeDocument/2006/relationships/image" Target="../media/image9.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15318" y="994787"/>
            <a:ext cx="4592097" cy="4592097"/>
          </a:xfrm>
          <a:prstGeom prst="rect">
            <a:avLst/>
          </a:prstGeom>
        </p:spPr>
      </p:pic>
      <p:sp>
        <p:nvSpPr>
          <p:cNvPr id="2" name="Naslov 1"/>
          <p:cNvSpPr>
            <a:spLocks noGrp="1"/>
          </p:cNvSpPr>
          <p:nvPr>
            <p:ph type="title"/>
          </p:nvPr>
        </p:nvSpPr>
        <p:spPr>
          <a:xfrm>
            <a:off x="494454" y="602902"/>
            <a:ext cx="10476335" cy="5225143"/>
          </a:xfrm>
        </p:spPr>
        <p:txBody>
          <a:bodyPr>
            <a:normAutofit/>
          </a:bodyPr>
          <a:lstStyle/>
          <a:p>
            <a:r>
              <a:rPr lang="sl-SI" sz="4800" dirty="0" smtClean="0"/>
              <a:t>Dobro jutro</a:t>
            </a:r>
            <a:br>
              <a:rPr lang="sl-SI" sz="4800" dirty="0" smtClean="0"/>
            </a:br>
            <a:r>
              <a:rPr lang="sl-SI" sz="4800" dirty="0" smtClean="0"/>
              <a:t>dober dan upam, </a:t>
            </a:r>
            <a:br>
              <a:rPr lang="sl-SI" sz="4800" dirty="0" smtClean="0"/>
            </a:br>
            <a:r>
              <a:rPr lang="sl-SI" sz="4800" dirty="0" smtClean="0"/>
              <a:t>da niste več zaspan …</a:t>
            </a:r>
            <a:endParaRPr lang="sl-SI" sz="4800" dirty="0"/>
          </a:p>
        </p:txBody>
      </p:sp>
      <p:pic>
        <p:nvPicPr>
          <p:cNvPr id="6" name="Slika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5106" y="431346"/>
            <a:ext cx="1714500" cy="2076450"/>
          </a:xfrm>
          <a:prstGeom prst="rect">
            <a:avLst/>
          </a:prstGeom>
        </p:spPr>
      </p:pic>
      <p:sp>
        <p:nvSpPr>
          <p:cNvPr id="10" name="PoljeZBesedilom 9"/>
          <p:cNvSpPr txBox="1"/>
          <p:nvPr/>
        </p:nvSpPr>
        <p:spPr>
          <a:xfrm>
            <a:off x="2458390" y="1919862"/>
            <a:ext cx="1621348" cy="707886"/>
          </a:xfrm>
          <a:prstGeom prst="rect">
            <a:avLst/>
          </a:prstGeom>
          <a:noFill/>
          <a:ln>
            <a:noFill/>
          </a:ln>
        </p:spPr>
        <p:txBody>
          <a:bodyPr wrap="square" rtlCol="0">
            <a:spAutoFit/>
          </a:bodyPr>
          <a:lstStyle/>
          <a:p>
            <a:r>
              <a:rPr lang="sl-SI" sz="4000" dirty="0" smtClean="0">
                <a:latin typeface="Calibri" panose="020F0502020204030204" pitchFamily="34" charset="0"/>
                <a:cs typeface="Calibri" panose="020F0502020204030204" pitchFamily="34" charset="0"/>
              </a:rPr>
              <a:t>razred</a:t>
            </a:r>
            <a:endParaRPr lang="sl-SI" sz="4000" dirty="0">
              <a:latin typeface="Calibri" panose="020F0502020204030204" pitchFamily="34" charset="0"/>
              <a:cs typeface="Calibri" panose="020F0502020204030204" pitchFamily="34" charset="0"/>
            </a:endParaRPr>
          </a:p>
        </p:txBody>
      </p:sp>
      <p:sp>
        <p:nvSpPr>
          <p:cNvPr id="11" name="Elipsa 10"/>
          <p:cNvSpPr/>
          <p:nvPr/>
        </p:nvSpPr>
        <p:spPr>
          <a:xfrm>
            <a:off x="2039606" y="2170444"/>
            <a:ext cx="206723" cy="20672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l-SI"/>
          </a:p>
        </p:txBody>
      </p:sp>
      <p:pic>
        <p:nvPicPr>
          <p:cNvPr id="3" name="Zvok 2">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7"/>
          <a:stretch>
            <a:fillRect/>
          </a:stretch>
        </p:blipFill>
        <p:spPr>
          <a:xfrm>
            <a:off x="11488738" y="6154738"/>
            <a:ext cx="487362" cy="487362"/>
          </a:xfrm>
          <a:prstGeom prst="rect">
            <a:avLst/>
          </a:prstGeom>
        </p:spPr>
      </p:pic>
    </p:spTree>
    <p:custDataLst>
      <p:tags r:id="rId1"/>
    </p:custDataLst>
    <p:extLst>
      <p:ext uri="{BB962C8B-B14F-4D97-AF65-F5344CB8AC3E}">
        <p14:creationId xmlns:p14="http://schemas.microsoft.com/office/powerpoint/2010/main" val="2184717820"/>
      </p:ext>
    </p:extLst>
  </p:cSld>
  <p:clrMapOvr>
    <a:masterClrMapping/>
  </p:clrMapOvr>
  <mc:AlternateContent xmlns:mc="http://schemas.openxmlformats.org/markup-compatibility/2006" xmlns:p14="http://schemas.microsoft.com/office/powerpoint/2010/main">
    <mc:Choice Requires="p14">
      <p:transition spd="slow" p14:dur="2000" advTm="12648"/>
    </mc:Choice>
    <mc:Fallback xmlns="">
      <p:transition spd="slow" advTm="12648"/>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80">
                                          <p:stCondLst>
                                            <p:cond delay="0"/>
                                          </p:stCondLst>
                                        </p:cTn>
                                        <p:tgtEl>
                                          <p:spTgt spid="4"/>
                                        </p:tgtEl>
                                      </p:cBhvr>
                                    </p:animEffect>
                                    <p:anim calcmode="lin" valueType="num">
                                      <p:cBhvr>
                                        <p:cTn id="1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7" dur="26">
                                          <p:stCondLst>
                                            <p:cond delay="650"/>
                                          </p:stCondLst>
                                        </p:cTn>
                                        <p:tgtEl>
                                          <p:spTgt spid="4"/>
                                        </p:tgtEl>
                                      </p:cBhvr>
                                      <p:to x="100000" y="60000"/>
                                    </p:animScale>
                                    <p:animScale>
                                      <p:cBhvr>
                                        <p:cTn id="18" dur="166" decel="50000">
                                          <p:stCondLst>
                                            <p:cond delay="676"/>
                                          </p:stCondLst>
                                        </p:cTn>
                                        <p:tgtEl>
                                          <p:spTgt spid="4"/>
                                        </p:tgtEl>
                                      </p:cBhvr>
                                      <p:to x="100000" y="100000"/>
                                    </p:animScale>
                                    <p:animScale>
                                      <p:cBhvr>
                                        <p:cTn id="19" dur="26">
                                          <p:stCondLst>
                                            <p:cond delay="1312"/>
                                          </p:stCondLst>
                                        </p:cTn>
                                        <p:tgtEl>
                                          <p:spTgt spid="4"/>
                                        </p:tgtEl>
                                      </p:cBhvr>
                                      <p:to x="100000" y="80000"/>
                                    </p:animScale>
                                    <p:animScale>
                                      <p:cBhvr>
                                        <p:cTn id="20" dur="166" decel="50000">
                                          <p:stCondLst>
                                            <p:cond delay="1338"/>
                                          </p:stCondLst>
                                        </p:cTn>
                                        <p:tgtEl>
                                          <p:spTgt spid="4"/>
                                        </p:tgtEl>
                                      </p:cBhvr>
                                      <p:to x="100000" y="100000"/>
                                    </p:animScale>
                                    <p:animScale>
                                      <p:cBhvr>
                                        <p:cTn id="21" dur="26">
                                          <p:stCondLst>
                                            <p:cond delay="1642"/>
                                          </p:stCondLst>
                                        </p:cTn>
                                        <p:tgtEl>
                                          <p:spTgt spid="4"/>
                                        </p:tgtEl>
                                      </p:cBhvr>
                                      <p:to x="100000" y="90000"/>
                                    </p:animScale>
                                    <p:animScale>
                                      <p:cBhvr>
                                        <p:cTn id="22" dur="166" decel="50000">
                                          <p:stCondLst>
                                            <p:cond delay="1668"/>
                                          </p:stCondLst>
                                        </p:cTn>
                                        <p:tgtEl>
                                          <p:spTgt spid="4"/>
                                        </p:tgtEl>
                                      </p:cBhvr>
                                      <p:to x="100000" y="100000"/>
                                    </p:animScale>
                                    <p:animScale>
                                      <p:cBhvr>
                                        <p:cTn id="23" dur="26">
                                          <p:stCondLst>
                                            <p:cond delay="1808"/>
                                          </p:stCondLst>
                                        </p:cTn>
                                        <p:tgtEl>
                                          <p:spTgt spid="4"/>
                                        </p:tgtEl>
                                      </p:cBhvr>
                                      <p:to x="100000" y="95000"/>
                                    </p:animScale>
                                    <p:animScale>
                                      <p:cBhvr>
                                        <p:cTn id="24"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25" fill="hold" display="0">
                  <p:stCondLst>
                    <p:cond delay="indefinite"/>
                  </p:stCondLst>
                  <p:endCondLst>
                    <p:cond evt="onStopAudio" delay="0">
                      <p:tgtEl>
                        <p:sldTgt/>
                      </p:tgtEl>
                    </p:cond>
                  </p:endCondLst>
                </p:cTn>
                <p:tgtEl>
                  <p:spTgt spid="3"/>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2299" y="2631329"/>
            <a:ext cx="9772952" cy="1442604"/>
          </a:xfrm>
        </p:spPr>
        <p:txBody>
          <a:bodyPr>
            <a:normAutofit/>
          </a:bodyPr>
          <a:lstStyle/>
          <a:p>
            <a:pPr algn="ctr"/>
            <a:r>
              <a:rPr lang="sl-SI" sz="8000" dirty="0" smtClean="0">
                <a:latin typeface="Jokerman" panose="04090605060D06020702" pitchFamily="82" charset="0"/>
              </a:rPr>
              <a:t>ELEKTRIČNI KROG</a:t>
            </a:r>
            <a:endParaRPr lang="sl-SI" sz="8000" dirty="0">
              <a:latin typeface="Jokerman" panose="04090605060D06020702" pitchFamily="82" charset="0"/>
            </a:endParaRPr>
          </a:p>
        </p:txBody>
      </p:sp>
      <p:sp>
        <p:nvSpPr>
          <p:cNvPr id="3" name="Označba mesta besedila 2"/>
          <p:cNvSpPr>
            <a:spLocks noGrp="1"/>
          </p:cNvSpPr>
          <p:nvPr>
            <p:ph type="body" idx="1"/>
          </p:nvPr>
        </p:nvSpPr>
        <p:spPr/>
        <p:txBody>
          <a:bodyPr>
            <a:normAutofit/>
          </a:bodyPr>
          <a:lstStyle/>
          <a:p>
            <a:pPr algn="ctr"/>
            <a:r>
              <a:rPr lang="sl-SI" sz="4400" dirty="0" smtClean="0">
                <a:latin typeface="Calibri" panose="020F0502020204030204" pitchFamily="34" charset="0"/>
                <a:cs typeface="Calibri" panose="020F0502020204030204" pitchFamily="34" charset="0"/>
              </a:rPr>
              <a:t>TIT 7</a:t>
            </a:r>
            <a:endParaRPr lang="sl-SI"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40250668"/>
      </p:ext>
    </p:extLst>
  </p:cSld>
  <p:clrMapOvr>
    <a:masterClrMapping/>
  </p:clrMapOvr>
  <mc:AlternateContent xmlns:mc="http://schemas.openxmlformats.org/markup-compatibility/2006" xmlns:p14="http://schemas.microsoft.com/office/powerpoint/2010/main">
    <mc:Choice Requires="p14">
      <p:transition spd="slow" p14:dur="2000" advTm="20034"/>
    </mc:Choice>
    <mc:Fallback xmlns="">
      <p:transition spd="slow" advTm="20034"/>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01451" y="365125"/>
            <a:ext cx="11052349" cy="1325563"/>
          </a:xfrm>
        </p:spPr>
        <p:txBody>
          <a:bodyPr/>
          <a:lstStyle/>
          <a:p>
            <a:r>
              <a:rPr lang="sl-SI" dirty="0" smtClean="0"/>
              <a:t> </a:t>
            </a:r>
            <a:endParaRPr lang="sl-SI" dirty="0"/>
          </a:p>
        </p:txBody>
      </p:sp>
      <p:grpSp>
        <p:nvGrpSpPr>
          <p:cNvPr id="11" name="Skupina 10"/>
          <p:cNvGrpSpPr/>
          <p:nvPr/>
        </p:nvGrpSpPr>
        <p:grpSpPr>
          <a:xfrm>
            <a:off x="569406" y="446941"/>
            <a:ext cx="11116828" cy="4932994"/>
            <a:chOff x="569406" y="446941"/>
            <a:chExt cx="11116828" cy="4932994"/>
          </a:xfrm>
        </p:grpSpPr>
        <p:sp>
          <p:nvSpPr>
            <p:cNvPr id="4" name="Pravokotnik 3"/>
            <p:cNvSpPr/>
            <p:nvPr/>
          </p:nvSpPr>
          <p:spPr>
            <a:xfrm>
              <a:off x="569406" y="446941"/>
              <a:ext cx="11116828" cy="2170851"/>
            </a:xfrm>
            <a:prstGeom prst="rect">
              <a:avLst/>
            </a:prstGeom>
          </p:spPr>
          <p:txBody>
            <a:bodyPr wrap="square">
              <a:spAutoFit/>
            </a:bodyPr>
            <a:lstStyle/>
            <a:p>
              <a:pPr>
                <a:lnSpc>
                  <a:spcPct val="107000"/>
                </a:lnSpc>
                <a:spcAft>
                  <a:spcPts val="800"/>
                </a:spcAft>
              </a:pPr>
              <a:r>
                <a:rPr lang="sl-SI" sz="3000" dirty="0">
                  <a:latin typeface="Calibri" panose="020F0502020204030204" pitchFamily="34" charset="0"/>
                  <a:ea typeface="Calibri" panose="020F0502020204030204" pitchFamily="34" charset="0"/>
                  <a:cs typeface="Times New Roman" panose="02020603050405020304" pitchFamily="18" charset="0"/>
                </a:rPr>
                <a:t>Na spletni povezavi </a:t>
              </a:r>
              <a:r>
                <a:rPr lang="sl-SI" sz="3000" dirty="0" smtClean="0">
                  <a:latin typeface="Calibri" panose="020F0502020204030204" pitchFamily="34" charset="0"/>
                  <a:ea typeface="Calibri" panose="020F0502020204030204" pitchFamily="34" charset="0"/>
                  <a:cs typeface="Times New Roman" panose="02020603050405020304" pitchFamily="18" charset="0"/>
                </a:rPr>
                <a:t>spodaj se boste naučili vezati žarnico in stikalo v električni krog. </a:t>
              </a:r>
              <a:r>
                <a:rPr lang="sl-SI" sz="3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Če se pokaže </a:t>
              </a:r>
              <a:r>
                <a:rPr lang="sl-SI" sz="3000" dirty="0" smtClean="0">
                  <a:latin typeface="Calibri" panose="020F0502020204030204" pitchFamily="34" charset="0"/>
                  <a:ea typeface="Calibri" panose="020F0502020204030204" pitchFamily="34" charset="0"/>
                  <a:cs typeface="Times New Roman" panose="02020603050405020304" pitchFamily="18" charset="0"/>
                </a:rPr>
                <a:t>POŠEVNI MET </a:t>
              </a:r>
              <a:r>
                <a:rPr lang="sl-SI" sz="3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namesto ENOSMERNI ELEKTRIČNI KROG, povezavo </a:t>
              </a:r>
              <a:r>
                <a:rPr lang="sl-SI" sz="3000" u="sng"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kopirajte </a:t>
              </a:r>
              <a:r>
                <a:rPr lang="sl-SI" sz="3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v </a:t>
              </a:r>
              <a:r>
                <a:rPr lang="sl-SI" sz="3000" dirty="0" err="1"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google</a:t>
              </a:r>
              <a:r>
                <a:rPr lang="sl-SI" sz="3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endParaRPr lang="sl-SI" sz="30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l-SI" sz="30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https</a:t>
              </a:r>
              <a:r>
                <a:rPr lang="sl-SI" sz="30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a:t>
              </a:r>
              <a:r>
                <a:rPr lang="sl-SI" sz="30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fizikalne.simulacije.si/2015/10/31/enosmerni-elektricni-krog/</a:t>
              </a:r>
            </a:p>
          </p:txBody>
        </p:sp>
        <p:sp>
          <p:nvSpPr>
            <p:cNvPr id="5" name="Puščica dol 4"/>
            <p:cNvSpPr/>
            <p:nvPr/>
          </p:nvSpPr>
          <p:spPr>
            <a:xfrm>
              <a:off x="4072930" y="2726348"/>
              <a:ext cx="539262" cy="527843"/>
            </a:xfrm>
            <a:prstGeom prst="downArrow">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7" name="Puščica dol 6"/>
            <p:cNvSpPr/>
            <p:nvPr/>
          </p:nvSpPr>
          <p:spPr>
            <a:xfrm>
              <a:off x="4072930" y="4050591"/>
              <a:ext cx="539262" cy="527843"/>
            </a:xfrm>
            <a:prstGeom prst="downArrow">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8" name="PoljeZBesedilom 7"/>
            <p:cNvSpPr txBox="1"/>
            <p:nvPr/>
          </p:nvSpPr>
          <p:spPr>
            <a:xfrm>
              <a:off x="1550794" y="3254191"/>
              <a:ext cx="5583533" cy="584775"/>
            </a:xfrm>
            <a:prstGeom prst="rect">
              <a:avLst/>
            </a:prstGeom>
            <a:noFill/>
          </p:spPr>
          <p:txBody>
            <a:bodyPr wrap="square" rtlCol="0">
              <a:spAutoFit/>
            </a:bodyPr>
            <a:lstStyle/>
            <a:p>
              <a:r>
                <a:rPr lang="sl-SI" sz="3200" dirty="0"/>
                <a:t>ENOSMERNI ELEKTRIČNI KROG</a:t>
              </a:r>
            </a:p>
          </p:txBody>
        </p:sp>
        <p:sp>
          <p:nvSpPr>
            <p:cNvPr id="9" name="PoljeZBesedilom 8"/>
            <p:cNvSpPr txBox="1"/>
            <p:nvPr/>
          </p:nvSpPr>
          <p:spPr>
            <a:xfrm>
              <a:off x="3295859" y="4795160"/>
              <a:ext cx="2049863" cy="584775"/>
            </a:xfrm>
            <a:prstGeom prst="rect">
              <a:avLst/>
            </a:prstGeom>
            <a:noFill/>
          </p:spPr>
          <p:txBody>
            <a:bodyPr wrap="square" rtlCol="0">
              <a:spAutoFit/>
            </a:bodyPr>
            <a:lstStyle/>
            <a:p>
              <a:r>
                <a:rPr lang="sl-SI" sz="3200" dirty="0" smtClean="0"/>
                <a:t>klikni </a:t>
              </a:r>
              <a:r>
                <a:rPr lang="sl-SI" sz="3200" dirty="0"/>
                <a:t>uvod</a:t>
              </a:r>
            </a:p>
          </p:txBody>
        </p:sp>
      </p:grpSp>
      <p:pic>
        <p:nvPicPr>
          <p:cNvPr id="10" name="Slika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78390" y="4578434"/>
            <a:ext cx="3210710" cy="1615014"/>
          </a:xfrm>
          <a:prstGeom prst="rect">
            <a:avLst/>
          </a:prstGeom>
        </p:spPr>
      </p:pic>
      <p:sp>
        <p:nvSpPr>
          <p:cNvPr id="3" name="Pravokotnik 2"/>
          <p:cNvSpPr/>
          <p:nvPr/>
        </p:nvSpPr>
        <p:spPr>
          <a:xfrm>
            <a:off x="452846" y="5534628"/>
            <a:ext cx="6096000" cy="1070871"/>
          </a:xfrm>
          <a:prstGeom prst="rect">
            <a:avLst/>
          </a:prstGeom>
        </p:spPr>
        <p:txBody>
          <a:bodyPr>
            <a:spAutoFit/>
          </a:bodyPr>
          <a:lstStyle/>
          <a:p>
            <a:pPr>
              <a:lnSpc>
                <a:spcPct val="107000"/>
              </a:lnSpc>
              <a:spcAft>
                <a:spcPts val="800"/>
              </a:spcAft>
            </a:pPr>
            <a:r>
              <a:rPr lang="sl-SI" dirty="0" smtClean="0">
                <a:latin typeface="Calibri" panose="020F0502020204030204" pitchFamily="34" charset="0"/>
                <a:ea typeface="Calibri" panose="020F0502020204030204" pitchFamily="34" charset="0"/>
                <a:cs typeface="Times New Roman" panose="02020603050405020304" pitchFamily="18" charset="0"/>
              </a:rPr>
              <a:t>Enosmerna </a:t>
            </a:r>
            <a:r>
              <a:rPr lang="sl-SI" dirty="0">
                <a:latin typeface="Calibri" panose="020F0502020204030204" pitchFamily="34" charset="0"/>
                <a:ea typeface="Calibri" panose="020F0502020204030204" pitchFamily="34" charset="0"/>
                <a:cs typeface="Times New Roman" panose="02020603050405020304" pitchFamily="18" charset="0"/>
              </a:rPr>
              <a:t>napetost </a:t>
            </a:r>
            <a:r>
              <a:rPr lang="sl-SI" dirty="0" smtClean="0">
                <a:latin typeface="Calibri" panose="020F0502020204030204" pitchFamily="34" charset="0"/>
                <a:ea typeface="Calibri" panose="020F0502020204030204" pitchFamily="34" charset="0"/>
                <a:cs typeface="Times New Roman" panose="02020603050405020304" pitchFamily="18" charset="0"/>
              </a:rPr>
              <a:t>(pozitiven </a:t>
            </a:r>
            <a:r>
              <a:rPr lang="sl-SI" dirty="0">
                <a:latin typeface="Calibri" panose="020F0502020204030204" pitchFamily="34" charset="0"/>
                <a:ea typeface="Calibri" panose="020F0502020204030204" pitchFamily="34" charset="0"/>
                <a:cs typeface="Times New Roman" panose="02020603050405020304" pitchFamily="18" charset="0"/>
              </a:rPr>
              <a:t>+ in negativen pol -)  </a:t>
            </a:r>
            <a:endParaRPr lang="sl-SI"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l-SI" dirty="0" smtClean="0">
                <a:latin typeface="Calibri" panose="020F0502020204030204" pitchFamily="34" charset="0"/>
                <a:ea typeface="Calibri" panose="020F0502020204030204" pitchFamily="34" charset="0"/>
                <a:cs typeface="Times New Roman" panose="02020603050405020304" pitchFamily="18" charset="0"/>
              </a:rPr>
              <a:t>Primeri</a:t>
            </a:r>
            <a:r>
              <a:rPr lang="sl-SI" dirty="0">
                <a:latin typeface="Calibri" panose="020F0502020204030204" pitchFamily="34" charset="0"/>
                <a:ea typeface="Calibri" panose="020F0502020204030204" pitchFamily="34" charset="0"/>
                <a:cs typeface="Times New Roman" panose="02020603050405020304" pitchFamily="18" charset="0"/>
              </a:rPr>
              <a:t>: baterije, akumulatorji, sončne celice, ki se razlikujejo po napetosti.</a:t>
            </a:r>
          </a:p>
        </p:txBody>
      </p:sp>
    </p:spTree>
    <p:extLst>
      <p:ext uri="{BB962C8B-B14F-4D97-AF65-F5344CB8AC3E}">
        <p14:creationId xmlns:p14="http://schemas.microsoft.com/office/powerpoint/2010/main" val="1494435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67" y="246852"/>
            <a:ext cx="8341965" cy="6502291"/>
          </a:xfrm>
          <a:prstGeom prst="rect">
            <a:avLst/>
          </a:prstGeom>
        </p:spPr>
      </p:pic>
      <p:sp>
        <p:nvSpPr>
          <p:cNvPr id="5" name="PoljeZBesedilom 4"/>
          <p:cNvSpPr txBox="1"/>
          <p:nvPr/>
        </p:nvSpPr>
        <p:spPr>
          <a:xfrm>
            <a:off x="1449974" y="1381221"/>
            <a:ext cx="3056709" cy="1200329"/>
          </a:xfrm>
          <a:prstGeom prst="rect">
            <a:avLst/>
          </a:prstGeom>
          <a:solidFill>
            <a:schemeClr val="accent1">
              <a:lumMod val="20000"/>
              <a:lumOff val="80000"/>
            </a:schemeClr>
          </a:solidFill>
        </p:spPr>
        <p:txBody>
          <a:bodyPr wrap="square" rtlCol="0">
            <a:spAutoFit/>
          </a:bodyPr>
          <a:lstStyle/>
          <a:p>
            <a:r>
              <a:rPr lang="sl-SI" dirty="0"/>
              <a:t>Najprej spoznaj sestavne dele (elemente) električnega kroga). Najdeš jih na levi strani</a:t>
            </a:r>
            <a:r>
              <a:rPr lang="sl-SI" dirty="0" smtClean="0"/>
              <a:t>. </a:t>
            </a:r>
            <a:endParaRPr lang="sl-SI" dirty="0"/>
          </a:p>
        </p:txBody>
      </p:sp>
      <p:sp>
        <p:nvSpPr>
          <p:cNvPr id="7" name="PoljeZBesedilom 6"/>
          <p:cNvSpPr txBox="1"/>
          <p:nvPr/>
        </p:nvSpPr>
        <p:spPr>
          <a:xfrm>
            <a:off x="2063929" y="3043552"/>
            <a:ext cx="8708574" cy="923330"/>
          </a:xfrm>
          <a:prstGeom prst="rect">
            <a:avLst/>
          </a:prstGeom>
          <a:solidFill>
            <a:schemeClr val="tx2">
              <a:lumMod val="20000"/>
              <a:lumOff val="80000"/>
            </a:schemeClr>
          </a:solidFill>
        </p:spPr>
        <p:txBody>
          <a:bodyPr wrap="square" rtlCol="0">
            <a:spAutoFit/>
          </a:bodyPr>
          <a:lstStyle/>
          <a:p>
            <a:r>
              <a:rPr lang="sl-SI" i="1" dirty="0"/>
              <a:t>Element postaviš na delovno mizo tako, da z levo tipko klikneš na </a:t>
            </a:r>
            <a:r>
              <a:rPr lang="sl-SI" i="1" dirty="0" smtClean="0"/>
              <a:t>element (držiš tipko) </a:t>
            </a:r>
            <a:r>
              <a:rPr lang="sl-SI" i="1" dirty="0"/>
              <a:t>in ga prestaviš na mizo </a:t>
            </a:r>
            <a:r>
              <a:rPr lang="sl-SI" i="1" dirty="0" smtClean="0"/>
              <a:t>na željeno mesto in spustiš (podobno </a:t>
            </a:r>
            <a:r>
              <a:rPr lang="sl-SI" i="1" dirty="0"/>
              <a:t>kot pri programu Edison). </a:t>
            </a:r>
            <a:endParaRPr lang="sl-SI" i="1" dirty="0" smtClean="0"/>
          </a:p>
          <a:p>
            <a:r>
              <a:rPr lang="sl-SI" i="1" dirty="0" smtClean="0"/>
              <a:t>Elemente premikaš po plošči tako, da klikneš na element, zadržiš in premakneš.</a:t>
            </a:r>
            <a:endParaRPr lang="sl-SI" dirty="0"/>
          </a:p>
        </p:txBody>
      </p:sp>
      <p:sp>
        <p:nvSpPr>
          <p:cNvPr id="8" name="PoljeZBesedilom 7"/>
          <p:cNvSpPr txBox="1"/>
          <p:nvPr/>
        </p:nvSpPr>
        <p:spPr>
          <a:xfrm>
            <a:off x="1489166" y="4428884"/>
            <a:ext cx="10136777" cy="923330"/>
          </a:xfrm>
          <a:prstGeom prst="rect">
            <a:avLst/>
          </a:prstGeom>
          <a:solidFill>
            <a:schemeClr val="accent4">
              <a:lumMod val="20000"/>
              <a:lumOff val="80000"/>
            </a:schemeClr>
          </a:solidFill>
        </p:spPr>
        <p:txBody>
          <a:bodyPr wrap="square" rtlCol="0">
            <a:spAutoFit/>
          </a:bodyPr>
          <a:lstStyle/>
          <a:p>
            <a:r>
              <a:rPr lang="sl-SI" i="1" dirty="0" smtClean="0"/>
              <a:t>Vodnike </a:t>
            </a:r>
            <a:r>
              <a:rPr lang="sl-SI" i="1" dirty="0"/>
              <a:t>(žičke) narišeš tako, da </a:t>
            </a:r>
            <a:r>
              <a:rPr lang="sl-SI" i="1" dirty="0" smtClean="0"/>
              <a:t>vodnik preneseš in ga postaviš na en krogec elementa in povlečeš do krogca drugega elementa. Potem vzameš drugi vodnik in ponavljaš, da vse elemente povežeš med seboj. Prižgeš stikalo. Če si pravilno povezal, žarnica sveti. Stikalo in baterijo lahko obračaš, če klikneš na element.</a:t>
            </a:r>
          </a:p>
        </p:txBody>
      </p:sp>
      <p:sp>
        <p:nvSpPr>
          <p:cNvPr id="10" name="Oblaček s puščico levo 9"/>
          <p:cNvSpPr/>
          <p:nvPr/>
        </p:nvSpPr>
        <p:spPr>
          <a:xfrm>
            <a:off x="8290560" y="5556143"/>
            <a:ext cx="3396343" cy="864423"/>
          </a:xfrm>
          <a:prstGeom prst="leftArrowCallout">
            <a:avLst>
              <a:gd name="adj1" fmla="val 29124"/>
              <a:gd name="adj2" fmla="val 33248"/>
              <a:gd name="adj3" fmla="val 43558"/>
              <a:gd name="adj4" fmla="val 83504"/>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l-SI" dirty="0" smtClean="0">
                <a:solidFill>
                  <a:schemeClr val="tx1"/>
                </a:solidFill>
              </a:rPr>
              <a:t>S klikom na ta znak zbrišeš vse, kar si sestavil in začneš znova. </a:t>
            </a:r>
            <a:endParaRPr lang="sl-SI" dirty="0">
              <a:solidFill>
                <a:schemeClr val="tx1"/>
              </a:solidFill>
            </a:endParaRPr>
          </a:p>
        </p:txBody>
      </p:sp>
    </p:spTree>
    <p:extLst>
      <p:ext uri="{BB962C8B-B14F-4D97-AF65-F5344CB8AC3E}">
        <p14:creationId xmlns:p14="http://schemas.microsoft.com/office/powerpoint/2010/main" val="193337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9044" y="758462"/>
            <a:ext cx="5495925" cy="4400550"/>
          </a:xfrm>
          <a:prstGeom prst="rect">
            <a:avLst/>
          </a:prstGeom>
        </p:spPr>
      </p:pic>
      <p:sp>
        <p:nvSpPr>
          <p:cNvPr id="3" name="PoljeZBesedilom 2"/>
          <p:cNvSpPr txBox="1"/>
          <p:nvPr/>
        </p:nvSpPr>
        <p:spPr>
          <a:xfrm>
            <a:off x="6418217" y="1811383"/>
            <a:ext cx="4214949" cy="2677656"/>
          </a:xfrm>
          <a:prstGeom prst="rect">
            <a:avLst/>
          </a:prstGeom>
          <a:noFill/>
        </p:spPr>
        <p:txBody>
          <a:bodyPr wrap="square" rtlCol="0">
            <a:spAutoFit/>
          </a:bodyPr>
          <a:lstStyle/>
          <a:p>
            <a:r>
              <a:rPr lang="sl-SI" sz="2800" dirty="0" smtClean="0"/>
              <a:t>Elemente zbrišeš tudi tako, da z levo tipko klikneš na element. Element se obarva rumeno in pojavi se koš. Ko klikneš na koš, se zbriše.</a:t>
            </a:r>
            <a:endParaRPr lang="sl-SI" sz="2800" dirty="0"/>
          </a:p>
        </p:txBody>
      </p:sp>
    </p:spTree>
    <p:extLst>
      <p:ext uri="{BB962C8B-B14F-4D97-AF65-F5344CB8AC3E}">
        <p14:creationId xmlns:p14="http://schemas.microsoft.com/office/powerpoint/2010/main" val="27752089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464" y="2130470"/>
            <a:ext cx="4264638" cy="4349931"/>
          </a:xfrm>
          <a:prstGeom prst="rect">
            <a:avLst/>
          </a:prstGeom>
        </p:spPr>
      </p:pic>
      <p:sp>
        <p:nvSpPr>
          <p:cNvPr id="3" name="PoljeZBesedilom 2"/>
          <p:cNvSpPr txBox="1"/>
          <p:nvPr/>
        </p:nvSpPr>
        <p:spPr>
          <a:xfrm>
            <a:off x="165464" y="444136"/>
            <a:ext cx="5068387" cy="1569660"/>
          </a:xfrm>
          <a:prstGeom prst="rect">
            <a:avLst/>
          </a:prstGeom>
          <a:noFill/>
        </p:spPr>
        <p:txBody>
          <a:bodyPr wrap="square" rtlCol="0">
            <a:spAutoFit/>
          </a:bodyPr>
          <a:lstStyle/>
          <a:p>
            <a:r>
              <a:rPr lang="sl-SI" sz="2400" dirty="0" smtClean="0"/>
              <a:t>Sklenjen električni krog</a:t>
            </a:r>
          </a:p>
          <a:p>
            <a:endParaRPr lang="sl-SI" sz="2400" dirty="0"/>
          </a:p>
          <a:p>
            <a:r>
              <a:rPr lang="sl-SI" sz="2400" dirty="0" smtClean="0"/>
              <a:t>Če klikneš na žarnico ali baterijo ali na stikalo, lahko spreminjaš obliko kroga.</a:t>
            </a:r>
            <a:endParaRPr lang="sl-SI" sz="2400" dirty="0"/>
          </a:p>
        </p:txBody>
      </p:sp>
      <p:pic>
        <p:nvPicPr>
          <p:cNvPr id="4" name="Slika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20289" y="2130470"/>
            <a:ext cx="3952166" cy="4428853"/>
          </a:xfrm>
          <a:prstGeom prst="rect">
            <a:avLst/>
          </a:prstGeom>
        </p:spPr>
      </p:pic>
      <p:sp>
        <p:nvSpPr>
          <p:cNvPr id="5" name="PoljeZBesedilom 4"/>
          <p:cNvSpPr txBox="1"/>
          <p:nvPr/>
        </p:nvSpPr>
        <p:spPr>
          <a:xfrm>
            <a:off x="6404068" y="274318"/>
            <a:ext cx="5068387" cy="1569660"/>
          </a:xfrm>
          <a:prstGeom prst="rect">
            <a:avLst/>
          </a:prstGeom>
          <a:noFill/>
        </p:spPr>
        <p:txBody>
          <a:bodyPr wrap="square" rtlCol="0">
            <a:spAutoFit/>
          </a:bodyPr>
          <a:lstStyle/>
          <a:p>
            <a:r>
              <a:rPr lang="sl-SI" sz="2400" dirty="0" smtClean="0"/>
              <a:t>Elemente (baterijo ali žarnico ali stikalo ali vodnik) lahko zbrišeš tako, da z levo tipko klikneš na element. Pojavi se rumen okvir, pritisni tipko delete.</a:t>
            </a:r>
          </a:p>
        </p:txBody>
      </p:sp>
    </p:spTree>
    <p:extLst>
      <p:ext uri="{BB962C8B-B14F-4D97-AF65-F5344CB8AC3E}">
        <p14:creationId xmlns:p14="http://schemas.microsoft.com/office/powerpoint/2010/main" val="22632957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6429" y="350655"/>
            <a:ext cx="5810250" cy="6296025"/>
          </a:xfrm>
          <a:prstGeom prst="rect">
            <a:avLst/>
          </a:prstGeom>
        </p:spPr>
      </p:pic>
      <p:sp>
        <p:nvSpPr>
          <p:cNvPr id="4" name="PoljeZBesedilom 3"/>
          <p:cNvSpPr txBox="1"/>
          <p:nvPr/>
        </p:nvSpPr>
        <p:spPr>
          <a:xfrm>
            <a:off x="1341119" y="470263"/>
            <a:ext cx="3344092" cy="1569660"/>
          </a:xfrm>
          <a:prstGeom prst="rect">
            <a:avLst/>
          </a:prstGeom>
          <a:noFill/>
        </p:spPr>
        <p:txBody>
          <a:bodyPr wrap="square" rtlCol="0">
            <a:spAutoFit/>
          </a:bodyPr>
          <a:lstStyle/>
          <a:p>
            <a:r>
              <a:rPr lang="sl-SI" sz="2400" dirty="0" smtClean="0"/>
              <a:t>Če klikneš na baterijo, lahko z drsnikom v desno povečaš napetost in opazil boš razliko.</a:t>
            </a:r>
            <a:endParaRPr lang="sl-SI" sz="2400" dirty="0"/>
          </a:p>
        </p:txBody>
      </p:sp>
      <p:sp>
        <p:nvSpPr>
          <p:cNvPr id="5" name="PoljeZBesedilom 4"/>
          <p:cNvSpPr txBox="1"/>
          <p:nvPr/>
        </p:nvSpPr>
        <p:spPr>
          <a:xfrm>
            <a:off x="796834" y="3498667"/>
            <a:ext cx="4432662" cy="1938992"/>
          </a:xfrm>
          <a:prstGeom prst="rect">
            <a:avLst/>
          </a:prstGeom>
          <a:noFill/>
        </p:spPr>
        <p:txBody>
          <a:bodyPr wrap="square" rtlCol="0">
            <a:spAutoFit/>
          </a:bodyPr>
          <a:lstStyle/>
          <a:p>
            <a:r>
              <a:rPr lang="sl-SI" sz="2400" dirty="0" smtClean="0"/>
              <a:t>Opazuj dogajanje v sklenjenem električnem krogu.</a:t>
            </a:r>
          </a:p>
          <a:p>
            <a:r>
              <a:rPr lang="sl-SI" sz="2400" dirty="0" smtClean="0"/>
              <a:t>Poskušaj odgovoriti na vprašanje.</a:t>
            </a:r>
          </a:p>
          <a:p>
            <a:endParaRPr lang="sl-SI" sz="2400" dirty="0"/>
          </a:p>
          <a:p>
            <a:r>
              <a:rPr lang="sl-SI" sz="2400" dirty="0" smtClean="0"/>
              <a:t>Zakaj je ta tok enosmerni?</a:t>
            </a:r>
            <a:endParaRPr lang="sl-SI" sz="2400" dirty="0"/>
          </a:p>
        </p:txBody>
      </p:sp>
      <mc:AlternateContent xmlns:mc="http://schemas.openxmlformats.org/markup-compatibility/2006" xmlns:p14="http://schemas.microsoft.com/office/powerpoint/2010/main">
        <mc:Choice Requires="p14">
          <p:contentPart p14:bwMode="auto" r:id="rId3">
            <p14:nvContentPartPr>
              <p14:cNvPr id="3" name="Rokopis 2"/>
              <p14:cNvContentPartPr/>
              <p14:nvPr/>
            </p14:nvContentPartPr>
            <p14:xfrm>
              <a:off x="4343400" y="1346040"/>
              <a:ext cx="3797640" cy="4445640"/>
            </p14:xfrm>
          </p:contentPart>
        </mc:Choice>
        <mc:Fallback xmlns="">
          <p:pic>
            <p:nvPicPr>
              <p:cNvPr id="3" name="Rokopis 2"/>
              <p:cNvPicPr/>
              <p:nvPr/>
            </p:nvPicPr>
            <p:blipFill>
              <a:blip r:embed="rId4"/>
              <a:stretch>
                <a:fillRect/>
              </a:stretch>
            </p:blipFill>
            <p:spPr>
              <a:xfrm>
                <a:off x="4327560" y="1282680"/>
                <a:ext cx="3829320" cy="45723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 name="Rokopis 5"/>
              <p14:cNvContentPartPr/>
              <p14:nvPr/>
            </p14:nvContentPartPr>
            <p14:xfrm>
              <a:off x="7804080" y="5816520"/>
              <a:ext cx="317880" cy="360"/>
            </p14:xfrm>
          </p:contentPart>
        </mc:Choice>
        <mc:Fallback xmlns="">
          <p:pic>
            <p:nvPicPr>
              <p:cNvPr id="6" name="Rokopis 5"/>
              <p:cNvPicPr/>
              <p:nvPr/>
            </p:nvPicPr>
            <p:blipFill>
              <a:blip r:embed="rId6"/>
              <a:stretch>
                <a:fillRect/>
              </a:stretch>
            </p:blipFill>
            <p:spPr>
              <a:xfrm>
                <a:off x="7788240" y="5753160"/>
                <a:ext cx="349560" cy="1274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Rokopis 6"/>
              <p14:cNvContentPartPr/>
              <p14:nvPr/>
            </p14:nvContentPartPr>
            <p14:xfrm>
              <a:off x="7981920" y="5403960"/>
              <a:ext cx="146520" cy="349560"/>
            </p14:xfrm>
          </p:contentPart>
        </mc:Choice>
        <mc:Fallback xmlns="">
          <p:pic>
            <p:nvPicPr>
              <p:cNvPr id="7" name="Rokopis 6"/>
              <p:cNvPicPr/>
              <p:nvPr/>
            </p:nvPicPr>
            <p:blipFill>
              <a:blip r:embed="rId8"/>
              <a:stretch>
                <a:fillRect/>
              </a:stretch>
            </p:blipFill>
            <p:spPr>
              <a:xfrm>
                <a:off x="7966080" y="5340240"/>
                <a:ext cx="178200" cy="476640"/>
              </a:xfrm>
              <a:prstGeom prst="rect">
                <a:avLst/>
              </a:prstGeom>
            </p:spPr>
          </p:pic>
        </mc:Fallback>
      </mc:AlternateContent>
    </p:spTree>
    <p:extLst>
      <p:ext uri="{BB962C8B-B14F-4D97-AF65-F5344CB8AC3E}">
        <p14:creationId xmlns:p14="http://schemas.microsoft.com/office/powerpoint/2010/main" val="19476530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5"/>
            <a:ext cx="10515600" cy="610235"/>
          </a:xfrm>
        </p:spPr>
        <p:txBody>
          <a:bodyPr>
            <a:normAutofit fontScale="90000"/>
          </a:bodyPr>
          <a:lstStyle/>
          <a:p>
            <a:r>
              <a:rPr lang="sl-SI" dirty="0" smtClean="0"/>
              <a:t>Vaja </a:t>
            </a:r>
            <a:endParaRPr lang="sl-SI" dirty="0"/>
          </a:p>
        </p:txBody>
      </p:sp>
      <p:sp>
        <p:nvSpPr>
          <p:cNvPr id="3" name="Označba mesta vsebine 2"/>
          <p:cNvSpPr>
            <a:spLocks noGrp="1"/>
          </p:cNvSpPr>
          <p:nvPr>
            <p:ph idx="1"/>
          </p:nvPr>
        </p:nvSpPr>
        <p:spPr>
          <a:xfrm>
            <a:off x="507275" y="975360"/>
            <a:ext cx="10515600" cy="5521234"/>
          </a:xfrm>
        </p:spPr>
        <p:txBody>
          <a:bodyPr/>
          <a:lstStyle/>
          <a:p>
            <a:pPr marL="0" indent="0">
              <a:buNone/>
            </a:pPr>
            <a:r>
              <a:rPr lang="sl-SI" dirty="0"/>
              <a:t>1</a:t>
            </a:r>
            <a:r>
              <a:rPr lang="sl-SI" dirty="0" smtClean="0"/>
              <a:t>. </a:t>
            </a:r>
            <a:r>
              <a:rPr lang="sl-SI" dirty="0" smtClean="0">
                <a:solidFill>
                  <a:srgbClr val="FF0000"/>
                </a:solidFill>
              </a:rPr>
              <a:t>Najprej </a:t>
            </a:r>
            <a:r>
              <a:rPr lang="sl-SI" dirty="0">
                <a:solidFill>
                  <a:srgbClr val="FF0000"/>
                </a:solidFill>
              </a:rPr>
              <a:t>sestavi preprost električni </a:t>
            </a:r>
            <a:r>
              <a:rPr lang="sl-SI" dirty="0" smtClean="0">
                <a:solidFill>
                  <a:srgbClr val="FF0000"/>
                </a:solidFill>
              </a:rPr>
              <a:t>krog brez stikala.</a:t>
            </a:r>
            <a:endParaRPr lang="sl-SI" dirty="0">
              <a:solidFill>
                <a:srgbClr val="FF0000"/>
              </a:solidFill>
            </a:endParaRPr>
          </a:p>
          <a:p>
            <a:pPr marL="0" indent="0">
              <a:buNone/>
            </a:pPr>
            <a:r>
              <a:rPr lang="sl-SI" dirty="0"/>
              <a:t>Kaj vsebuje preprost električni krog, si spoznal pri pouku in pri delu s programom Edison. </a:t>
            </a:r>
          </a:p>
          <a:p>
            <a:pPr marL="0" indent="0">
              <a:buNone/>
            </a:pPr>
            <a:r>
              <a:rPr lang="sl-SI" dirty="0"/>
              <a:t>Potrebujemo: vir napetosti – baterija, vodniki/žičke, žarnica</a:t>
            </a:r>
          </a:p>
          <a:p>
            <a:pPr marL="0" indent="0">
              <a:buNone/>
            </a:pPr>
            <a:endParaRPr lang="sl-SI" dirty="0" smtClean="0"/>
          </a:p>
          <a:p>
            <a:pPr marL="0" indent="0">
              <a:buNone/>
            </a:pPr>
            <a:r>
              <a:rPr lang="sl-SI" dirty="0" smtClean="0"/>
              <a:t>2</a:t>
            </a:r>
            <a:r>
              <a:rPr lang="sl-SI" dirty="0"/>
              <a:t>. </a:t>
            </a:r>
            <a:r>
              <a:rPr lang="sl-SI" dirty="0" smtClean="0">
                <a:solidFill>
                  <a:srgbClr val="FF0000"/>
                </a:solidFill>
              </a:rPr>
              <a:t>Sestavi električni krog s stikalom. </a:t>
            </a:r>
          </a:p>
          <a:p>
            <a:pPr marL="0" indent="0">
              <a:buNone/>
            </a:pPr>
            <a:r>
              <a:rPr lang="sl-SI" dirty="0" smtClean="0"/>
              <a:t>Kakšno </a:t>
            </a:r>
            <a:r>
              <a:rPr lang="sl-SI" dirty="0"/>
              <a:t>vlogo ima stikalo v električnem krogu? </a:t>
            </a:r>
            <a:endParaRPr lang="sl-SI" dirty="0" smtClean="0"/>
          </a:p>
          <a:p>
            <a:pPr marL="0" indent="0">
              <a:buNone/>
            </a:pPr>
            <a:r>
              <a:rPr lang="sl-SI" dirty="0" smtClean="0"/>
              <a:t>Kaj </a:t>
            </a:r>
            <a:r>
              <a:rPr lang="sl-SI" dirty="0"/>
              <a:t>je prednost tega električnega kroga</a:t>
            </a:r>
            <a:r>
              <a:rPr lang="sl-SI" dirty="0" smtClean="0"/>
              <a:t>?</a:t>
            </a:r>
          </a:p>
          <a:p>
            <a:pPr marL="0" indent="0">
              <a:buNone/>
            </a:pPr>
            <a:r>
              <a:rPr lang="sl-SI" dirty="0" smtClean="0"/>
              <a:t>3. </a:t>
            </a:r>
            <a:r>
              <a:rPr lang="sl-SI" dirty="0" smtClean="0">
                <a:solidFill>
                  <a:srgbClr val="FF0000"/>
                </a:solidFill>
              </a:rPr>
              <a:t>Raziskuj </a:t>
            </a:r>
          </a:p>
          <a:p>
            <a:pPr marL="0" indent="0">
              <a:buNone/>
            </a:pPr>
            <a:r>
              <a:rPr lang="sl-SI" dirty="0" smtClean="0"/>
              <a:t>Poigraj se z vezavo več žarnic ali več baterij. Povečuj napetost bateriji, opazuj spremembe.</a:t>
            </a:r>
          </a:p>
          <a:p>
            <a:pPr marL="0" indent="0">
              <a:buNone/>
            </a:pPr>
            <a:endParaRPr lang="sl-SI" dirty="0"/>
          </a:p>
          <a:p>
            <a:pPr marL="0" indent="0">
              <a:buNone/>
            </a:pPr>
            <a:endParaRPr lang="sl-SI" dirty="0"/>
          </a:p>
        </p:txBody>
      </p:sp>
    </p:spTree>
    <p:extLst>
      <p:ext uri="{BB962C8B-B14F-4D97-AF65-F5344CB8AC3E}">
        <p14:creationId xmlns:p14="http://schemas.microsoft.com/office/powerpoint/2010/main" val="3343316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6"/>
            <a:ext cx="10515600" cy="601526"/>
          </a:xfrm>
        </p:spPr>
        <p:txBody>
          <a:bodyPr>
            <a:normAutofit fontScale="90000"/>
          </a:bodyPr>
          <a:lstStyle/>
          <a:p>
            <a:r>
              <a:rPr lang="sl-SI" dirty="0" smtClean="0"/>
              <a:t>Zdaj  že bolje razumem</a:t>
            </a:r>
            <a:endParaRPr lang="sl-SI" dirty="0"/>
          </a:p>
        </p:txBody>
      </p:sp>
      <p:sp>
        <p:nvSpPr>
          <p:cNvPr id="3" name="Označba mesta vsebine 2"/>
          <p:cNvSpPr>
            <a:spLocks noGrp="1"/>
          </p:cNvSpPr>
          <p:nvPr>
            <p:ph idx="1"/>
          </p:nvPr>
        </p:nvSpPr>
        <p:spPr>
          <a:xfrm>
            <a:off x="550817" y="1524000"/>
            <a:ext cx="10515600" cy="4766174"/>
          </a:xfrm>
        </p:spPr>
        <p:txBody>
          <a:bodyPr>
            <a:normAutofit/>
          </a:bodyPr>
          <a:lstStyle/>
          <a:p>
            <a:pPr marL="0" indent="0">
              <a:buNone/>
            </a:pPr>
            <a:r>
              <a:rPr lang="sl-SI" sz="3200" dirty="0" smtClean="0"/>
              <a:t>S stikali </a:t>
            </a:r>
            <a:r>
              <a:rPr lang="sl-SI" sz="3200" dirty="0" smtClean="0">
                <a:solidFill>
                  <a:srgbClr val="FF0000"/>
                </a:solidFill>
              </a:rPr>
              <a:t>krmilimo električni krog</a:t>
            </a:r>
            <a:r>
              <a:rPr lang="sl-SI" sz="3200" dirty="0" smtClean="0"/>
              <a:t>. </a:t>
            </a:r>
          </a:p>
          <a:p>
            <a:pPr marL="0" indent="0">
              <a:buNone/>
            </a:pPr>
            <a:endParaRPr lang="sl-SI" sz="3200" dirty="0" smtClean="0"/>
          </a:p>
          <a:p>
            <a:pPr marL="0" indent="0">
              <a:buNone/>
            </a:pPr>
            <a:r>
              <a:rPr lang="sl-SI" sz="3200" dirty="0" smtClean="0"/>
              <a:t>Stikalo služi za </a:t>
            </a:r>
            <a:r>
              <a:rPr lang="sl-SI" sz="3200" dirty="0" smtClean="0">
                <a:solidFill>
                  <a:srgbClr val="FF0000"/>
                </a:solidFill>
              </a:rPr>
              <a:t>vklapljanje in izklapljanje </a:t>
            </a:r>
            <a:r>
              <a:rPr lang="sl-SI" sz="3200" dirty="0" smtClean="0"/>
              <a:t>električnih krogov.</a:t>
            </a:r>
          </a:p>
          <a:p>
            <a:pPr marL="0" indent="0">
              <a:buNone/>
            </a:pPr>
            <a:endParaRPr lang="sl-SI" sz="3200" dirty="0" smtClean="0"/>
          </a:p>
          <a:p>
            <a:pPr marL="0" indent="0">
              <a:buNone/>
            </a:pPr>
            <a:r>
              <a:rPr lang="sl-SI" sz="3200" dirty="0" smtClean="0">
                <a:solidFill>
                  <a:srgbClr val="FF0000"/>
                </a:solidFill>
              </a:rPr>
              <a:t>Stikala in tipkala </a:t>
            </a:r>
            <a:r>
              <a:rPr lang="sl-SI" sz="3200" dirty="0" smtClean="0"/>
              <a:t>(tipkalo moraš tiščati ves čas, da je električni krog sklenjen) so tudi naprave s katerimi izklapljamo in vklapljamo porabnike električne energije (tv, radio, bojler, mikser …)</a:t>
            </a:r>
            <a:endParaRPr lang="sl-SI" sz="3200" dirty="0"/>
          </a:p>
        </p:txBody>
      </p:sp>
    </p:spTree>
    <p:extLst>
      <p:ext uri="{BB962C8B-B14F-4D97-AF65-F5344CB8AC3E}">
        <p14:creationId xmlns:p14="http://schemas.microsoft.com/office/powerpoint/2010/main" val="17423925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8.2"/>
</p:tagLst>
</file>

<file path=ppt/theme/theme1.xml><?xml version="1.0" encoding="utf-8"?>
<a:theme xmlns:a="http://schemas.openxmlformats.org/drawingml/2006/main" name="Gladko">
  <a:themeElements>
    <a:clrScheme name="Gladko">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Gladko">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ladk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234</TotalTime>
  <Words>473</Words>
  <Application>Microsoft Office PowerPoint</Application>
  <PresentationFormat>Širokozaslonsko</PresentationFormat>
  <Paragraphs>42</Paragraphs>
  <Slides>9</Slides>
  <Notes>0</Notes>
  <HiddenSlides>0</HiddenSlides>
  <MMClips>1</MMClips>
  <ScaleCrop>false</ScaleCrop>
  <HeadingPairs>
    <vt:vector size="6" baseType="variant">
      <vt:variant>
        <vt:lpstr>Uporabljene pisave</vt:lpstr>
      </vt:variant>
      <vt:variant>
        <vt:i4>7</vt:i4>
      </vt:variant>
      <vt:variant>
        <vt:lpstr>Tema</vt:lpstr>
      </vt:variant>
      <vt:variant>
        <vt:i4>3</vt:i4>
      </vt:variant>
      <vt:variant>
        <vt:lpstr>Naslovi diapozitivov</vt:lpstr>
      </vt:variant>
      <vt:variant>
        <vt:i4>9</vt:i4>
      </vt:variant>
    </vt:vector>
  </HeadingPairs>
  <TitlesOfParts>
    <vt:vector size="19" baseType="lpstr">
      <vt:lpstr>Arial</vt:lpstr>
      <vt:lpstr>Calibri</vt:lpstr>
      <vt:lpstr>Calibri Light</vt:lpstr>
      <vt:lpstr>Jokerman</vt:lpstr>
      <vt:lpstr>Times New Roman</vt:lpstr>
      <vt:lpstr>Trebuchet MS</vt:lpstr>
      <vt:lpstr>Wingdings 3</vt:lpstr>
      <vt:lpstr>Gladko</vt:lpstr>
      <vt:lpstr>Officeova tema</vt:lpstr>
      <vt:lpstr>1_Officeova tema</vt:lpstr>
      <vt:lpstr>Dobro jutro dober dan upam,  da niste več zaspan …</vt:lpstr>
      <vt:lpstr>ELEKTRIČNI KROG</vt:lpstr>
      <vt:lpstr> </vt:lpstr>
      <vt:lpstr>PowerPointova predstavitev</vt:lpstr>
      <vt:lpstr>PowerPointova predstavitev</vt:lpstr>
      <vt:lpstr>PowerPointova predstavitev</vt:lpstr>
      <vt:lpstr>PowerPointova predstavitev</vt:lpstr>
      <vt:lpstr>Vaja </vt:lpstr>
      <vt:lpstr>Zdaj  že bolje razumem</vt:lpstr>
    </vt:vector>
  </TitlesOfParts>
  <Company>MIZS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učitelj</dc:creator>
  <cp:lastModifiedBy>učitelj</cp:lastModifiedBy>
  <cp:revision>24</cp:revision>
  <dcterms:created xsi:type="dcterms:W3CDTF">2020-04-05T17:23:25Z</dcterms:created>
  <dcterms:modified xsi:type="dcterms:W3CDTF">2020-04-10T06:08:02Z</dcterms:modified>
</cp:coreProperties>
</file>