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3" r:id="rId8"/>
    <p:sldId id="260" r:id="rId9"/>
    <p:sldId id="262" r:id="rId10"/>
    <p:sldId id="261" r:id="rId1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0-04-02T17:39:51.7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10266 8467 0,'-18'-18'234,"18"0"-218,0 1-16,0-36 16,-17 35-1,17 1 1,-18-36 15,0 53-15,18-18-1,0 0 1,-35-17 0,17 0 15,18 17-16,-17 1 1,-1-36 0,0 35-1,-17-17 1,0-18 0,0 35-1,-1 0 1,19-17 15,-1 35-15,-17-53-1,-18 36 1,35-1-16,-17-17 16,17 35-16,-35-18 15,18 0 1,-53 1-1,35-18 1,-18 17 0,19 18-1,16-18 1,-17 1 0,0 17-1,18-36 1,0 36-1,-18-17 1,18 17 0,-1-18-1,1 18 1,-18 0 0,18 0-1,0 0 1,-1-18-1,19 18 1,-19 0 0,1 0-1,0 0 17,17 0-17,-17 0-15,0 0 16,-1 0 15,1 0-15,0 0-1,-18 0 1,35 0 0,-17 0-1,17 0 1,1 0-1,-1 0 1,0 0 0,-17 0-1,-18 36 1,-17-36 0,-18 35 15,35-35-16,17 18 17,-17 17-17,18-17 1,17-18 0,-34 0-1,34 17 1,-17 1-1,-18-1-15,17 19 16,19-36 0,17 17-16,-53 1 15,35 0 1,-17 17 0,17-17 15,1-18-31,17 17 31,0 1 0,-18-1-15,-17 19 0,35-19-1,0 1 1,0 0-1,-18-1 1,1-17 0,-1 18-1,18 0 17,0-1-17,-18-17-15,18 18 16,-17 0 15,17-1-15,0 1-16,-18-1 15,0 1-15,18 0 16,-17-1 0,17 1-1,-18 17 1,0-17-1,1 0 1,17-1 0,0 1-1,0-1 1,-18 1 0,0 17-1,1 1 1,17-1 15,0-17 32,-18-1-32,18 18-16,0-17 1,-17-18 0,17 18-1,0-1 1,0 1 31,0 0 0,-18-1 125,18 1 656,0 17-578,0 18-203,0-35 31,0-53 328,0-1-344,0 19 1,0-1-47,0 0-1,-18-17 1,18 17-1,0 1 1,0-19 0,0 1 62,0 18-63,-17-19 32,17 19-31,0-1 46,0-17-46,-18 35-16,18-18 109,0 0-93,0-17 31,-35 0-16,35 17 422,0-17-453,0 0 32</inkml:trace>
  <inkml:trace contextRef="#ctx0" brushRef="#br0" timeOffset="3227.2537">7620 8326 0,'-18'0'250,"-17"0"-219,17 0-15,18 17 31,-17-17 0,-1 0-32,1 18 1,17-1 15,-18-17 0,18 18-15,-18 0-16,18-1 78,-17-17-62,-1 18-16,18 0 47,0-1-32,-18-17 16,18 18 16,-17 0-31,-1-18 15,18 17-15,0 1 15,-18-1 16,18 1-16,-17 0-15,-1-18 15,18 17 0,0 1-15,0 0 93,-18-18-93,1 17 0,17 1-1,0 17 157,-18-17-156,1 0 31,-1-18 109,18 52-141,0-34 1,-18-18 15,1 18-15</inkml:trace>
  <inkml:trace contextRef="#ctx0" brushRef="#br0" timeOffset="7875.8632">7867 9701 0,'-18'0'157,"18"18"-126,0 0-31,0 17 15,0 0 1,0 0 0,0-17-1,0 17 1,0-17 15,0 0-15,0-1-16,18 1 15,-18 0 1,18 17 0,34-35-1,-16 35 1,-1-17 0,0-1-1,1 1 1,-19-18-1,54 53 1,-1-18 0,19 1-1,-72-36-15,18 17 16,18 1 0,-17-1-16,-1-17 15,18 0 1,-53 18-1,53-18 1,-36 18 0,36-1-1,53-17 1,-71 0 0,1 0-1,17 18 1,-36-18-1,36 0-15,-35 0 16,17 18-16,18-18 16,-18 0-16,1 0 15,-1 0 1,18 0 0,-36 0 15,1 0-16,35 0 1,-35 0 0,-1 0-1,19 0 1,-1-36 0,-18 36-1,1 0-15,0 0 16,-1 0-1,1-17-15,17-36 16,1 35 0,-19-17-1,36 17 1,-53 1 0,35-1 15,1 0-16,-36-17 1,35 17 0,-17 1-1,-1-18 1,-17 17 0,18 0-16,17-17 15,-35 17 1,0 1-16,0-1 15,18-17 1,-1 35 0,-17-18 15,0 0 0,0 1-15,18-1 15,-18 1-15,18-19-1,-1 19 1,-17-1 15,18 0-31,-18 1 31,18 17-15,-1-18 15,-17 0 1,0 1 14</inkml:trace>
  <inkml:trace contextRef="#ctx0" brushRef="#br0" timeOffset="10254.3658">10001 9631 0,'0'-18'219,"-17"18"-203,-1 0-1,-17 0 1,-1 0 0,19 18-1,-1-18 17,18 17 171,-53 19-188,36-19 48,-1-17 187,0 0-250,18 18 15,0 0 1,-17-18 0,-1 0-1,0 17 1,1 1 0,-1-18-1,18 53 298,-18-53-298</inkml:trace>
  <inkml:trace contextRef="#ctx0" brushRef="#br0" timeOffset="11915.8549">10001 9684 0,'18'-18'62,"-18"36"126,0-1-173,0 1 1,0 17-1,0-17 1,0 0 15,0-1-15,0 18 0,0 1-1,0-1 1,0-17-1,0-1 1,0 1 0,0 0 62,0-1-63,0 19-15,0-1 32,0-18 311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0-04-02T17:59:25.1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7161 12788 0,'18'0'250,"0"0"-235,-18-13-15,35 13 16,-17 0 15,-1-12-15,1 12 15,-1 0-15,1-13-1,0 13 32,-1 0-16,1-12 16,-18 24 672,0 1-719,0 12 31,0-13-15,-18-12 0,18 13 15,0-1-16,0 1 1,0-1 0,-17 1 15,-1 0-15,18 12-1,-35-13 1,35 1-1,0-1 17,0 1 15,0-1-16,-18 1-16,1-13 1,17 12 0,0 26 15</inkml:trace>
  <inkml:trace contextRef="#ctx0" brushRef="#br0" timeOffset="4243.0814">6279 12775 0,'0'-37'296,"18"37"-296,-18-13 16,35 1 15,-17 12-15,17-13 15,1 13 313,-1 0-328,0 0-16,0 0 15,-17 0 1,-18 13 296,0-1-296,0 1 15,0-1 63,0 1-63,0-1-31,0 1 31,0-1-31,-18-12 157,1 13-157,17-1 31,0 1 0,-36-13-15,19 25-1,-18-12 32,-1-1-31,19-12 15,-19 0-15,19 13-1,-1-13 1,0 12 109,1-12-94,-1 13-15,1 12 0,-1-13 77,0-12-61,18 13-32,-17-1 15,-1 1 32,36-1 203,-1-12-234,54 25-16,-54-25 15,1 0 1,0 0-16,-1 0 156,19 0-156,17 13 16,-18-13-1,18 0 1,-36 0 0,1 0-1,0 0 1</inkml:trace>
  <inkml:trace contextRef="#ctx0" brushRef="#br0" timeOffset="8247.188">5309 12825 0,'18'-12'281,"35"12"-265,-18-13-16,0 13 16,18 0-1,-35 0 1,0 0-1,-18 13 345,-18-1-329,0-12 0,18 13-15,-53 12 15,36-25 16,-1 0-47,-35 25 16,36-12-1,-1-1 1,0-12 31,54 0 218,-19 0-265,1 0 16,-1 13 15,1-13 16,17 12-31,-17 1-1,0 12 1,17-13 15,-35 1 251,0-1-251,0 1-16,-18-13 17,18 12-1,-17 1 31,17 0-46,0-1 62,-36 1-62,36-1-16,-35-12 15,17 13 17,18-1-17,-17 1 1,-1-13 0,1 0-1,-1 12 16,0-12 32,-17 0 140,17 0-187,1 0 140,-1-12-156,0-1 16,18 1 109,0-1-110,-17 1-15,17-1 16,-18 1 296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0-04-02T17:51:12.8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8714 12400 0,'0'-18'281,"0"1"-265,0-18-1,0-1 32,0 19-15,0-1 61,0 0-77,17 18 828,1-17-813,-18-1 16,0 0-32,0 1-15,35-18 32,-35 52 1249,0 1-1265,0-1-16,0 19 15,0-1-15,0-17 16,0-1-16,0 1 15,0 17-15,0 18 16,0-35 0,0-1-16,0 19 15,0-19-15,0 19 16,0-19 0,0 1-16,0 17 15,0 0 1,0 18-1,0-35-15,0 0 16,0 17 328</inkml:trace>
  <inkml:trace contextRef="#ctx0" brushRef="#br0" timeOffset="4664.6589">7761 12382 0,'0'-35'172,"0"18"-172,0-1 16,0 0-1,0 1 1,0-1 0,18 0 171,-1 18-93,-17-17-47,18 17-32,0 0 235,-18 17-203,17 1-16,1-18-31,-18 18 47,0 17 16,0 0-16,0 0 15,0-17 48,0 0-64,0-1 1,0 1 0,0 0-31,0 17 15,0-17 0,0-1 1,-18-17-17,18 18 16,-17 0 32,-1-1-1,-17-17 17,17 18-79,18-1 31,-18-17-16,1 0 1,34 0 672,19 0-642,-19 0-30,1 0 0,0 0-16,-1 0 15,1 0 1,17 0 0,0 0 124,1 0-30</inkml:trace>
  <inkml:trace contextRef="#ctx0" brushRef="#br0" timeOffset="9172.8097">6809 12382 0,'17'-17'47,"-17"-1"235,18 18-282,17 0 15,18 0 188,-53 35-125,0 1-15,0-19-16,0 1-16,0 0-15,0-1 46,0 1-15,0 17-16,-18-17 1,18 0-32,-17-1 15,-18-17 16,35 18 1,-18-1 77,0-17-93,1 0 15,34-17 203,1 17-187,17 0 94,-17 0-126,-1 17 142,1-17-157,-18 18 31,0 0-31,18 17 31,-1-17-15,-17-1-1,18-17 17,-18 36 30,0-19 16,0 1 0,0-1-31,0 1 0,-18 0-31,1-18-1,17 17 1,-36-17 47,19 18-48,-1-18 79,1 0-32,-1 0 48,0 0-95,1 0 64,-1 0 108,18-18-156,0 1-15</inkml:trace>
  <inkml:trace contextRef="#ctx0" brushRef="#br0" timeOffset="11892.357">5644 12400 0,'-17'0'172,"-1"18"-156,18 17 15,-17-17-31,-1-1 15,0 19 1,18-19 15,-35 19 1,35-1 61,0-18-77,0 19 312,18-36-328,-1 0 16,19 17-16,69-17 15,-69 18 1,-19 0 0,1-18-1,0 0 16,-1 0-15,36 0 15,-18 0 1,-17 0-17,0 0 1,-1 0-1,1 0 142</inkml:trace>
  <inkml:trace contextRef="#ctx0" brushRef="#br0" timeOffset="13299.0213">5768 12541 0,'18'-17'15,"-18"34"189,0 1-204,0 17 15,0 0 1,0 1-1,0-19 1,0 1 0,0 0-1,0-1 1,-18-17 15,18 18-31,0 0 31,0-1-15,0 18 0,-18-17-1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33CA-F605-4888-A047-B27965B8BD9B}" type="datetimeFigureOut">
              <a:rPr lang="sl-SI" smtClean="0"/>
              <a:t>3. 04. 2020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348D-E502-486A-8D1D-F3160A7EE6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54330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33CA-F605-4888-A047-B27965B8BD9B}" type="datetimeFigureOut">
              <a:rPr lang="sl-SI" smtClean="0"/>
              <a:t>3. 04. 2020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348D-E502-486A-8D1D-F3160A7EE6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97704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33CA-F605-4888-A047-B27965B8BD9B}" type="datetimeFigureOut">
              <a:rPr lang="sl-SI" smtClean="0"/>
              <a:t>3. 04. 2020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348D-E502-486A-8D1D-F3160A7EE6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62815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33CA-F605-4888-A047-B27965B8BD9B}" type="datetimeFigureOut">
              <a:rPr lang="sl-SI" smtClean="0"/>
              <a:t>3. 04. 2020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348D-E502-486A-8D1D-F3160A7EE6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62111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33CA-F605-4888-A047-B27965B8BD9B}" type="datetimeFigureOut">
              <a:rPr lang="sl-SI" smtClean="0"/>
              <a:t>3. 04. 2020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348D-E502-486A-8D1D-F3160A7EE6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6182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33CA-F605-4888-A047-B27965B8BD9B}" type="datetimeFigureOut">
              <a:rPr lang="sl-SI" smtClean="0"/>
              <a:t>3. 04. 2020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348D-E502-486A-8D1D-F3160A7EE6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91830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33CA-F605-4888-A047-B27965B8BD9B}" type="datetimeFigureOut">
              <a:rPr lang="sl-SI" smtClean="0"/>
              <a:t>3. 04. 2020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348D-E502-486A-8D1D-F3160A7EE6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38215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33CA-F605-4888-A047-B27965B8BD9B}" type="datetimeFigureOut">
              <a:rPr lang="sl-SI" smtClean="0"/>
              <a:t>3. 04. 2020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348D-E502-486A-8D1D-F3160A7EE6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15848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33CA-F605-4888-A047-B27965B8BD9B}" type="datetimeFigureOut">
              <a:rPr lang="sl-SI" smtClean="0"/>
              <a:t>3. 04. 2020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348D-E502-486A-8D1D-F3160A7EE6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4830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33CA-F605-4888-A047-B27965B8BD9B}" type="datetimeFigureOut">
              <a:rPr lang="sl-SI" smtClean="0"/>
              <a:t>3. 04. 2020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348D-E502-486A-8D1D-F3160A7EE6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0122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33CA-F605-4888-A047-B27965B8BD9B}" type="datetimeFigureOut">
              <a:rPr lang="sl-SI" smtClean="0"/>
              <a:t>3. 04. 2020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348D-E502-486A-8D1D-F3160A7EE6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2448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733CA-F605-4888-A047-B27965B8BD9B}" type="datetimeFigureOut">
              <a:rPr lang="sl-SI" smtClean="0"/>
              <a:t>3. 04. 2020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A348D-E502-486A-8D1D-F3160A7EE6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5865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37625"/>
            <a:ext cx="9144000" cy="2387600"/>
          </a:xfrm>
        </p:spPr>
        <p:txBody>
          <a:bodyPr>
            <a:normAutofit/>
          </a:bodyPr>
          <a:lstStyle/>
          <a:p>
            <a:r>
              <a:rPr lang="sl-SI" sz="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REAKCIJE NASIČENIH OGLJIKOVODIKOV</a:t>
            </a:r>
            <a:endParaRPr lang="sl-SI" sz="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413468" y="2525225"/>
            <a:ext cx="9144000" cy="896815"/>
          </a:xfrm>
        </p:spPr>
        <p:txBody>
          <a:bodyPr>
            <a:normAutofit/>
          </a:bodyPr>
          <a:lstStyle/>
          <a:p>
            <a:r>
              <a:rPr lang="sl-SI" sz="3200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KEMIJA, 8. razred</a:t>
            </a:r>
            <a:endParaRPr lang="sl-SI" sz="3200" b="1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0000FF"/>
              </a:solidFill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701710" y="3351125"/>
            <a:ext cx="10788580" cy="277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nasičenih ogljikovodikih/alkanih </a:t>
            </a:r>
            <a:r>
              <a:rPr lang="sl-SI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potekajo reakcije: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l-SI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substitucija/halogeniranje 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l-SI" sz="3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kreking</a:t>
            </a:r>
            <a:endParaRPr lang="sl-SI" sz="3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l-SI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oksidacija</a:t>
            </a:r>
            <a:endParaRPr lang="sl-SI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21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627017" y="609600"/>
            <a:ext cx="10537372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l-SI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Naloge za preverjanje </a:t>
            </a:r>
            <a:r>
              <a:rPr lang="sl-SI" sz="2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razumevanja substitucije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sl-SI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sl-SI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Bromiraj propan na srednjem C- atomu. Nastale produkte poimenuj.</a:t>
            </a:r>
            <a:endParaRPr lang="sl-SI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sl-SI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Kloriraj </a:t>
            </a:r>
            <a:r>
              <a:rPr lang="sl-SI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pentan</a:t>
            </a:r>
            <a:r>
              <a:rPr lang="sl-SI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na tretjem C- atomu. Nastale produkte poimenuj.</a:t>
            </a:r>
            <a:endParaRPr lang="sl-SI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85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avokotnik 17"/>
          <p:cNvSpPr/>
          <p:nvPr/>
        </p:nvSpPr>
        <p:spPr>
          <a:xfrm>
            <a:off x="483324" y="5127502"/>
            <a:ext cx="112079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l-SI" sz="2000" dirty="0">
                <a:solidFill>
                  <a:srgbClr val="FF0000"/>
                </a:solidFill>
              </a:rPr>
              <a:t>Imenovanje nastalih </a:t>
            </a:r>
            <a:r>
              <a:rPr lang="sl-SI" sz="2000" dirty="0" smtClean="0">
                <a:solidFill>
                  <a:srgbClr val="FF0000"/>
                </a:solidFill>
              </a:rPr>
              <a:t>produktov</a:t>
            </a:r>
          </a:p>
          <a:p>
            <a:pPr algn="just"/>
            <a:r>
              <a:rPr lang="sl-SI" sz="2000" dirty="0" smtClean="0"/>
              <a:t>Ime osnovnega/začetnega ogljikovodika ostane (v tem primeru metan). Dodamo samo </a:t>
            </a:r>
            <a:r>
              <a:rPr lang="sl-SI" sz="2000" dirty="0" smtClean="0">
                <a:solidFill>
                  <a:srgbClr val="FF0000"/>
                </a:solidFill>
              </a:rPr>
              <a:t>predpono</a:t>
            </a:r>
            <a:r>
              <a:rPr lang="sl-SI" sz="2000" dirty="0" smtClean="0"/>
              <a:t> </a:t>
            </a:r>
            <a:r>
              <a:rPr lang="sl-SI" sz="2000" dirty="0" err="1" smtClean="0"/>
              <a:t>kloro</a:t>
            </a:r>
            <a:r>
              <a:rPr lang="sl-SI" sz="2000" dirty="0" smtClean="0"/>
              <a:t> (</a:t>
            </a:r>
            <a:r>
              <a:rPr lang="sl-SI" sz="2000" dirty="0" err="1" smtClean="0">
                <a:solidFill>
                  <a:srgbClr val="FF0000"/>
                </a:solidFill>
              </a:rPr>
              <a:t>kloro</a:t>
            </a:r>
            <a:r>
              <a:rPr lang="sl-SI" sz="2000" dirty="0" err="1" smtClean="0"/>
              <a:t>metan</a:t>
            </a:r>
            <a:r>
              <a:rPr lang="sl-SI" sz="2000" dirty="0" smtClean="0"/>
              <a:t>). Če je en klor je </a:t>
            </a:r>
            <a:r>
              <a:rPr lang="sl-SI" sz="2000" dirty="0" err="1" smtClean="0"/>
              <a:t>klorometan</a:t>
            </a:r>
            <a:r>
              <a:rPr lang="sl-SI" sz="2000" dirty="0" smtClean="0"/>
              <a:t>, če sta v molekuli dva klora in več, dodamo še grške števnike npr. diklorometan, </a:t>
            </a:r>
            <a:r>
              <a:rPr lang="sl-SI" sz="2000" dirty="0" err="1" smtClean="0"/>
              <a:t>triklorometan</a:t>
            </a:r>
            <a:r>
              <a:rPr lang="sl-SI" sz="2000" dirty="0" smtClean="0"/>
              <a:t>, </a:t>
            </a:r>
            <a:r>
              <a:rPr lang="sl-SI" sz="2000" dirty="0" err="1" smtClean="0"/>
              <a:t>tetraklorometan</a:t>
            </a:r>
            <a:r>
              <a:rPr lang="sl-SI" sz="2000" dirty="0" smtClean="0"/>
              <a:t>.</a:t>
            </a:r>
            <a:endParaRPr lang="sl-SI" sz="2000" dirty="0"/>
          </a:p>
        </p:txBody>
      </p:sp>
      <p:grpSp>
        <p:nvGrpSpPr>
          <p:cNvPr id="7" name="Skupina 6"/>
          <p:cNvGrpSpPr/>
          <p:nvPr/>
        </p:nvGrpSpPr>
        <p:grpSpPr>
          <a:xfrm>
            <a:off x="648789" y="302364"/>
            <a:ext cx="11064238" cy="4581125"/>
            <a:chOff x="627018" y="354615"/>
            <a:chExt cx="11064238" cy="4581125"/>
          </a:xfrm>
        </p:grpSpPr>
        <p:grpSp>
          <p:nvGrpSpPr>
            <p:cNvPr id="5" name="Skupina 4"/>
            <p:cNvGrpSpPr/>
            <p:nvPr/>
          </p:nvGrpSpPr>
          <p:grpSpPr>
            <a:xfrm>
              <a:off x="627018" y="354615"/>
              <a:ext cx="11064238" cy="4581125"/>
              <a:chOff x="627018" y="354615"/>
              <a:chExt cx="11064238" cy="4581125"/>
            </a:xfrm>
          </p:grpSpPr>
          <p:grpSp>
            <p:nvGrpSpPr>
              <p:cNvPr id="4" name="Skupina 3"/>
              <p:cNvGrpSpPr/>
              <p:nvPr/>
            </p:nvGrpSpPr>
            <p:grpSpPr>
              <a:xfrm>
                <a:off x="627018" y="354615"/>
                <a:ext cx="11064238" cy="4581125"/>
                <a:chOff x="627018" y="354615"/>
                <a:chExt cx="11064238" cy="4581125"/>
              </a:xfrm>
            </p:grpSpPr>
            <p:sp>
              <p:nvSpPr>
                <p:cNvPr id="12" name="PoljeZBesedilom 11"/>
                <p:cNvSpPr txBox="1"/>
                <p:nvPr/>
              </p:nvSpPr>
              <p:spPr>
                <a:xfrm>
                  <a:off x="3378926" y="354615"/>
                  <a:ext cx="3100251" cy="1323439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sl-SI" sz="2000" dirty="0" smtClean="0"/>
                    <a:t>En atom klora spodrine vodik in se veže na njegovo mesto, drugi atom klora se spoji z vodikom v HCl.</a:t>
                  </a:r>
                  <a:endParaRPr lang="sl-SI" sz="2000" dirty="0"/>
                </a:p>
              </p:txBody>
            </p:sp>
            <p:sp>
              <p:nvSpPr>
                <p:cNvPr id="13" name="PoljeZBesedilom 12"/>
                <p:cNvSpPr txBox="1"/>
                <p:nvPr/>
              </p:nvSpPr>
              <p:spPr>
                <a:xfrm>
                  <a:off x="627018" y="715535"/>
                  <a:ext cx="2429691" cy="646331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sl-SI" dirty="0" smtClean="0"/>
                    <a:t>Klor je vedno v </a:t>
                  </a:r>
                  <a:r>
                    <a:rPr lang="sl-SI" dirty="0" err="1" smtClean="0"/>
                    <a:t>dvoatomni</a:t>
                  </a:r>
                  <a:r>
                    <a:rPr lang="sl-SI" dirty="0" smtClean="0"/>
                    <a:t> obliki - Cl</a:t>
                  </a:r>
                  <a:r>
                    <a:rPr lang="sl-SI" baseline="-25000" dirty="0" smtClean="0"/>
                    <a:t>2</a:t>
                  </a:r>
                  <a:r>
                    <a:rPr lang="sl-SI" dirty="0" smtClean="0"/>
                    <a:t>.</a:t>
                  </a:r>
                  <a:endParaRPr lang="sl-SI" dirty="0"/>
                </a:p>
              </p:txBody>
            </p:sp>
            <p:grpSp>
              <p:nvGrpSpPr>
                <p:cNvPr id="20" name="Skupina 19"/>
                <p:cNvGrpSpPr/>
                <p:nvPr/>
              </p:nvGrpSpPr>
              <p:grpSpPr>
                <a:xfrm>
                  <a:off x="1062444" y="2057912"/>
                  <a:ext cx="10441579" cy="2877828"/>
                  <a:chOff x="1062444" y="2057912"/>
                  <a:chExt cx="10441579" cy="2877828"/>
                </a:xfrm>
              </p:grpSpPr>
              <p:pic>
                <p:nvPicPr>
                  <p:cNvPr id="6" name="Slika 5" descr="PPT - Free Radical Chlorination PowerPoint Presentation, free ..."/>
                  <p:cNvPicPr/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1390" b="46641"/>
                  <a:stretch/>
                </p:blipFill>
                <p:spPr bwMode="auto">
                  <a:xfrm>
                    <a:off x="1062444" y="2057912"/>
                    <a:ext cx="9649098" cy="25000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sp>
                <p:nvSpPr>
                  <p:cNvPr id="11" name="PoljeZBesedilom 10"/>
                  <p:cNvSpPr txBox="1"/>
                  <p:nvPr/>
                </p:nvSpPr>
                <p:spPr>
                  <a:xfrm>
                    <a:off x="3587931" y="2435654"/>
                    <a:ext cx="123661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l-SI" sz="3200" dirty="0" smtClean="0"/>
                      <a:t>+  Cl</a:t>
                    </a:r>
                    <a:r>
                      <a:rPr lang="sl-SI" sz="3200" baseline="-25000" dirty="0" smtClean="0"/>
                      <a:t>2</a:t>
                    </a:r>
                    <a:endParaRPr lang="sl-SI" sz="3200" baseline="-25000" dirty="0"/>
                  </a:p>
                </p:txBody>
              </p:sp>
              <p:sp>
                <p:nvSpPr>
                  <p:cNvPr id="17" name="PoljeZBesedilom 16"/>
                  <p:cNvSpPr txBox="1"/>
                  <p:nvPr/>
                </p:nvSpPr>
                <p:spPr>
                  <a:xfrm>
                    <a:off x="1349827" y="4412520"/>
                    <a:ext cx="8142516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l-SI" sz="2800" dirty="0" smtClean="0"/>
                      <a:t> metan                                                            </a:t>
                    </a:r>
                    <a:r>
                      <a:rPr lang="sl-SI" sz="2800" dirty="0" err="1" smtClean="0">
                        <a:solidFill>
                          <a:srgbClr val="FF0066"/>
                        </a:solidFill>
                      </a:rPr>
                      <a:t>kloro</a:t>
                    </a:r>
                    <a:r>
                      <a:rPr lang="sl-SI" sz="2800" dirty="0" err="1" smtClean="0"/>
                      <a:t>metan</a:t>
                    </a:r>
                    <a:endParaRPr lang="sl-SI" sz="2800" dirty="0"/>
                  </a:p>
                </p:txBody>
              </p:sp>
              <p:sp>
                <p:nvSpPr>
                  <p:cNvPr id="19" name="PoljeZBesedilom 18"/>
                  <p:cNvSpPr txBox="1"/>
                  <p:nvPr/>
                </p:nvSpPr>
                <p:spPr>
                  <a:xfrm>
                    <a:off x="9509760" y="3735977"/>
                    <a:ext cx="199426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l-SI" dirty="0" smtClean="0"/>
                      <a:t>Vodikov klorid</a:t>
                    </a:r>
                    <a:endParaRPr lang="sl-SI" dirty="0"/>
                  </a:p>
                </p:txBody>
              </p:sp>
            </p:grpSp>
            <p:sp>
              <p:nvSpPr>
                <p:cNvPr id="21" name="Pravokotnik 20"/>
                <p:cNvSpPr/>
                <p:nvPr/>
              </p:nvSpPr>
              <p:spPr>
                <a:xfrm>
                  <a:off x="6794338" y="535880"/>
                  <a:ext cx="4896918" cy="595932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txBody>
                <a:bodyPr wrap="none">
                  <a:spAutoFit/>
                </a:bodyPr>
                <a:lstStyle/>
                <a:p>
                  <a:pPr marL="342900" lvl="0" indent="-342900">
                    <a:lnSpc>
                      <a:spcPct val="107000"/>
                    </a:lnSpc>
                    <a:spcAft>
                      <a:spcPts val="800"/>
                    </a:spcAft>
                    <a:buFont typeface="+mj-lt"/>
                    <a:buAutoNum type="arabicPeriod"/>
                  </a:pPr>
                  <a:r>
                    <a:rPr lang="sl-SI" sz="3200" dirty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Halogeniranje/substitucija</a:t>
                  </a:r>
                </a:p>
              </p:txBody>
            </p:sp>
            <p:sp>
              <p:nvSpPr>
                <p:cNvPr id="2" name="PoljeZBesedilom 1"/>
                <p:cNvSpPr txBox="1"/>
                <p:nvPr/>
              </p:nvSpPr>
              <p:spPr>
                <a:xfrm>
                  <a:off x="3300549" y="3936274"/>
                  <a:ext cx="2037805" cy="646331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sl-SI" dirty="0" smtClean="0"/>
                    <a:t>Med atomoma klora je enojna vez.</a:t>
                  </a:r>
                  <a:endParaRPr lang="sl-SI" dirty="0"/>
                </a:p>
              </p:txBody>
            </p:sp>
          </p:grpSp>
          <p:cxnSp>
            <p:nvCxnSpPr>
              <p:cNvPr id="15" name="Raven puščični povezovalnik 14"/>
              <p:cNvCxnSpPr/>
              <p:nvPr/>
            </p:nvCxnSpPr>
            <p:spPr>
              <a:xfrm>
                <a:off x="2233748" y="1430895"/>
                <a:ext cx="1602378" cy="117730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" name="Puščica gor 2"/>
            <p:cNvSpPr/>
            <p:nvPr/>
          </p:nvSpPr>
          <p:spPr>
            <a:xfrm>
              <a:off x="4032069" y="3486420"/>
              <a:ext cx="87085" cy="465991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Rokopis 8"/>
              <p14:cNvContentPartPr/>
              <p14:nvPr/>
            </p14:nvContentPartPr>
            <p14:xfrm>
              <a:off x="2571840" y="2717640"/>
              <a:ext cx="1124280" cy="1016640"/>
            </p14:xfrm>
          </p:contentPart>
        </mc:Choice>
        <mc:Fallback xmlns="">
          <p:pic>
            <p:nvPicPr>
              <p:cNvPr id="9" name="Rokopis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62480" y="2708280"/>
                <a:ext cx="1143000" cy="103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453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/>
          <p:nvPr/>
        </p:nvGrpSpPr>
        <p:grpSpPr>
          <a:xfrm>
            <a:off x="769034" y="1315662"/>
            <a:ext cx="10082901" cy="3427160"/>
            <a:chOff x="1323703" y="878136"/>
            <a:chExt cx="8508274" cy="2622710"/>
          </a:xfrm>
        </p:grpSpPr>
        <p:pic>
          <p:nvPicPr>
            <p:cNvPr id="2" name="Slika 1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6" t="7740" r="10622" b="16892"/>
            <a:stretch/>
          </p:blipFill>
          <p:spPr>
            <a:xfrm>
              <a:off x="1323703" y="975360"/>
              <a:ext cx="8508274" cy="2525486"/>
            </a:xfrm>
            <a:prstGeom prst="rect">
              <a:avLst/>
            </a:prstGeom>
          </p:spPr>
        </p:pic>
        <p:sp>
          <p:nvSpPr>
            <p:cNvPr id="3" name="PoljeZBesedilom 2"/>
            <p:cNvSpPr txBox="1"/>
            <p:nvPr/>
          </p:nvSpPr>
          <p:spPr>
            <a:xfrm>
              <a:off x="7672250" y="878136"/>
              <a:ext cx="2159727" cy="4946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l-SI" dirty="0" smtClean="0"/>
                <a:t>Zamenjava atomov ali substitucija</a:t>
              </a:r>
              <a:endParaRPr lang="sl-SI" dirty="0"/>
            </a:p>
          </p:txBody>
        </p:sp>
        <p:sp>
          <p:nvSpPr>
            <p:cNvPr id="4" name="PoljeZBesedilom 3"/>
            <p:cNvSpPr txBox="1"/>
            <p:nvPr/>
          </p:nvSpPr>
          <p:spPr>
            <a:xfrm>
              <a:off x="4868091" y="1645920"/>
              <a:ext cx="1271452" cy="470263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endParaRPr lang="sl-SI" dirty="0"/>
            </a:p>
          </p:txBody>
        </p:sp>
      </p:grpSp>
      <p:sp>
        <p:nvSpPr>
          <p:cNvPr id="7" name="PoljeZBesedilom 6"/>
          <p:cNvSpPr txBox="1"/>
          <p:nvPr/>
        </p:nvSpPr>
        <p:spPr>
          <a:xfrm>
            <a:off x="964642" y="5586884"/>
            <a:ext cx="9405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Reakcija se nadaljuje na naslednji strani.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0257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374468" y="285192"/>
            <a:ext cx="108682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solidFill>
                  <a:srgbClr val="FF0000"/>
                </a:solidFill>
              </a:rPr>
              <a:t>Zamenjava vodikovih atomov s klorovimi poteka toliko časa, da zamenjavo vse vodikove atome s klorovimi (samo na enem C-atomu).</a:t>
            </a:r>
          </a:p>
          <a:p>
            <a:r>
              <a:rPr lang="sl-SI" sz="2800" dirty="0" smtClean="0"/>
              <a:t>Reakcijo nadaljujemo naprej (prejšnja stran).</a:t>
            </a:r>
            <a:endParaRPr lang="sl-SI" sz="28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2481942" y="2913857"/>
            <a:ext cx="91440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- HCl</a:t>
            </a:r>
            <a:endParaRPr lang="sl-SI" sz="2000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314177" y="4986762"/>
            <a:ext cx="11110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Nad puščico je </a:t>
            </a:r>
            <a:r>
              <a:rPr lang="sl-SI" sz="2400" dirty="0" smtClean="0"/>
              <a:t>snov</a:t>
            </a:r>
            <a:r>
              <a:rPr lang="sl-SI" sz="2400" dirty="0" smtClean="0"/>
              <a:t>, ki jo dodajamo (v tem primeru klor). Pod puščico pišemo snovi, ki se izločijo (v tem primeru HCl).</a:t>
            </a:r>
            <a:endParaRPr lang="sl-SI" sz="2400" dirty="0"/>
          </a:p>
        </p:txBody>
      </p:sp>
      <p:grpSp>
        <p:nvGrpSpPr>
          <p:cNvPr id="12" name="Skupina 11"/>
          <p:cNvGrpSpPr/>
          <p:nvPr/>
        </p:nvGrpSpPr>
        <p:grpSpPr>
          <a:xfrm>
            <a:off x="374468" y="1788197"/>
            <a:ext cx="11328177" cy="2430845"/>
            <a:chOff x="374468" y="1788197"/>
            <a:chExt cx="11328177" cy="2430845"/>
          </a:xfrm>
        </p:grpSpPr>
        <p:grpSp>
          <p:nvGrpSpPr>
            <p:cNvPr id="10" name="Skupina 9"/>
            <p:cNvGrpSpPr/>
            <p:nvPr/>
          </p:nvGrpSpPr>
          <p:grpSpPr>
            <a:xfrm>
              <a:off x="457371" y="1788197"/>
              <a:ext cx="10957556" cy="1942372"/>
              <a:chOff x="457371" y="1788197"/>
              <a:chExt cx="10957556" cy="1942372"/>
            </a:xfrm>
          </p:grpSpPr>
          <p:pic>
            <p:nvPicPr>
              <p:cNvPr id="2" name="Slika 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225" t="62989" r="49638" b="12947"/>
              <a:stretch/>
            </p:blipFill>
            <p:spPr bwMode="auto">
              <a:xfrm>
                <a:off x="457371" y="2045838"/>
                <a:ext cx="5221450" cy="1684731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5" name="Slika 4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268" t="58727" r="10757" b="13100"/>
              <a:stretch/>
            </p:blipFill>
            <p:spPr bwMode="auto">
              <a:xfrm>
                <a:off x="5365819" y="1788197"/>
                <a:ext cx="6049108" cy="182549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6" name="PoljeZBesedilom 5"/>
            <p:cNvSpPr txBox="1"/>
            <p:nvPr/>
          </p:nvSpPr>
          <p:spPr>
            <a:xfrm>
              <a:off x="8390373" y="2913857"/>
              <a:ext cx="914400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sl-SI" sz="2000" dirty="0" smtClean="0"/>
                <a:t>- HCl</a:t>
              </a:r>
              <a:endParaRPr lang="sl-SI" sz="2000" dirty="0"/>
            </a:p>
          </p:txBody>
        </p:sp>
        <p:sp>
          <p:nvSpPr>
            <p:cNvPr id="7" name="PoljeZBesedilom 6"/>
            <p:cNvSpPr txBox="1"/>
            <p:nvPr/>
          </p:nvSpPr>
          <p:spPr>
            <a:xfrm>
              <a:off x="5365819" y="2888204"/>
              <a:ext cx="914400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sl-SI" sz="2000" dirty="0" smtClean="0"/>
                <a:t>- HCl</a:t>
              </a:r>
              <a:endParaRPr lang="sl-SI" sz="2000" dirty="0"/>
            </a:p>
          </p:txBody>
        </p:sp>
        <p:sp>
          <p:nvSpPr>
            <p:cNvPr id="8" name="PoljeZBesedilom 7"/>
            <p:cNvSpPr txBox="1"/>
            <p:nvPr/>
          </p:nvSpPr>
          <p:spPr>
            <a:xfrm>
              <a:off x="374468" y="3757377"/>
              <a:ext cx="113281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2400" dirty="0" err="1" smtClean="0">
                  <a:solidFill>
                    <a:srgbClr val="FF0000"/>
                  </a:solidFill>
                </a:rPr>
                <a:t>kloro</a:t>
              </a:r>
              <a:r>
                <a:rPr lang="sl-SI" sz="2400" dirty="0" err="1" smtClean="0"/>
                <a:t>metan</a:t>
              </a:r>
              <a:r>
                <a:rPr lang="sl-SI" sz="2400" dirty="0" smtClean="0"/>
                <a:t>                       </a:t>
              </a:r>
              <a:r>
                <a:rPr lang="sl-SI" sz="2400" dirty="0" smtClean="0">
                  <a:solidFill>
                    <a:srgbClr val="FF0000"/>
                  </a:solidFill>
                </a:rPr>
                <a:t>dikloro</a:t>
              </a:r>
              <a:r>
                <a:rPr lang="sl-SI" sz="2400" dirty="0" smtClean="0"/>
                <a:t>metan                  </a:t>
              </a:r>
              <a:r>
                <a:rPr lang="sl-SI" sz="2400" dirty="0" err="1" smtClean="0">
                  <a:solidFill>
                    <a:srgbClr val="FF0000"/>
                  </a:solidFill>
                </a:rPr>
                <a:t>trikloro</a:t>
              </a:r>
              <a:r>
                <a:rPr lang="sl-SI" sz="2400" dirty="0" err="1" smtClean="0"/>
                <a:t>metan</a:t>
              </a:r>
              <a:r>
                <a:rPr lang="sl-SI" sz="2400" dirty="0" smtClean="0"/>
                <a:t>                    </a:t>
              </a:r>
              <a:r>
                <a:rPr lang="sl-SI" sz="2400" dirty="0" err="1" smtClean="0">
                  <a:solidFill>
                    <a:srgbClr val="FF0000"/>
                  </a:solidFill>
                </a:rPr>
                <a:t>tetrakloro</a:t>
              </a:r>
              <a:r>
                <a:rPr lang="sl-SI" sz="2400" dirty="0" err="1" smtClean="0"/>
                <a:t>metan</a:t>
              </a:r>
              <a:r>
                <a:rPr lang="sl-SI" sz="2400" dirty="0" smtClean="0"/>
                <a:t>     </a:t>
              </a:r>
              <a:r>
                <a:rPr lang="sl-SI" dirty="0" smtClean="0"/>
                <a:t>            </a:t>
              </a:r>
              <a:endParaRPr lang="sl-SI" dirty="0"/>
            </a:p>
          </p:txBody>
        </p:sp>
        <p:sp>
          <p:nvSpPr>
            <p:cNvPr id="11" name="PoljeZBesedilom 10"/>
            <p:cNvSpPr txBox="1"/>
            <p:nvPr/>
          </p:nvSpPr>
          <p:spPr>
            <a:xfrm>
              <a:off x="2341265" y="2989657"/>
              <a:ext cx="914400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sl-SI" sz="2000" dirty="0" smtClean="0"/>
                <a:t>- HCl</a:t>
              </a:r>
              <a:endParaRPr lang="sl-SI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5115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348344" y="348343"/>
            <a:ext cx="111992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Alkane z več C-atomi lahko kloriramo/halogeniramo na </a:t>
            </a:r>
            <a:r>
              <a:rPr lang="sl-SI" sz="2000" dirty="0" smtClean="0"/>
              <a:t>zadnjem oziroma prvem C-atomu z desne </a:t>
            </a:r>
            <a:r>
              <a:rPr lang="sl-SI" sz="2000" dirty="0"/>
              <a:t>ali na notranjih C-atomih. Pri imenovanju dodamo še položaj halogenega elementa/številko C-atoma, ki nosi halogeni element</a:t>
            </a:r>
            <a:r>
              <a:rPr lang="sl-SI" sz="2000" dirty="0" smtClean="0"/>
              <a:t>.</a:t>
            </a:r>
          </a:p>
          <a:p>
            <a:r>
              <a:rPr lang="sl-SI" sz="2000" dirty="0" smtClean="0">
                <a:solidFill>
                  <a:srgbClr val="FF0000"/>
                </a:solidFill>
              </a:rPr>
              <a:t>Kloriranje propana na zadnjem C-atomu/prvi z desne</a:t>
            </a:r>
          </a:p>
          <a:p>
            <a:r>
              <a:rPr lang="sl-SI" sz="2000" dirty="0" smtClean="0"/>
              <a:t>Ker zamenjujemo vodikove atome s klorovimi samo na prvem C-atomu z desne, ostale ogljikove in vodikove atome samo prepišemo. Iz molekule klora (Cl</a:t>
            </a:r>
            <a:r>
              <a:rPr lang="sl-SI" sz="2000" baseline="-25000" dirty="0" smtClean="0"/>
              <a:t>2</a:t>
            </a:r>
            <a:r>
              <a:rPr lang="sl-SI" sz="2000" dirty="0" smtClean="0"/>
              <a:t>) en klor spodrine vodikov atom (se veže na njegovo mesto), drugi atom klora pa se veže s tem vodikom v HCl (zapišemo pod puščico). Ker ima zadnji C-atom tri vodikove atome, to storimo 3x.</a:t>
            </a:r>
          </a:p>
          <a:p>
            <a:endParaRPr lang="sl-SI" sz="2000" dirty="0"/>
          </a:p>
        </p:txBody>
      </p:sp>
      <p:grpSp>
        <p:nvGrpSpPr>
          <p:cNvPr id="9" name="Skupina 8"/>
          <p:cNvGrpSpPr/>
          <p:nvPr/>
        </p:nvGrpSpPr>
        <p:grpSpPr>
          <a:xfrm>
            <a:off x="957942" y="2844905"/>
            <a:ext cx="10589624" cy="2688608"/>
            <a:chOff x="957942" y="2844905"/>
            <a:chExt cx="10589624" cy="2688608"/>
          </a:xfrm>
        </p:grpSpPr>
        <p:pic>
          <p:nvPicPr>
            <p:cNvPr id="3" name="Slika 2" descr="C:\Users\učitelj\AppData\Local\Microsoft\Windows\INetCache\Content.Word\20200402_105944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5" t="64796" b="5860"/>
            <a:stretch/>
          </p:blipFill>
          <p:spPr bwMode="auto">
            <a:xfrm rot="10800000">
              <a:off x="957942" y="2844905"/>
              <a:ext cx="10326970" cy="23192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PoljeZBesedilom 5"/>
            <p:cNvSpPr txBox="1"/>
            <p:nvPr/>
          </p:nvSpPr>
          <p:spPr>
            <a:xfrm>
              <a:off x="1323703" y="5164181"/>
              <a:ext cx="102238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dirty="0">
                  <a:solidFill>
                    <a:srgbClr val="FF0000"/>
                  </a:solidFill>
                </a:rPr>
                <a:t>p</a:t>
              </a:r>
              <a:r>
                <a:rPr lang="sl-SI" dirty="0" smtClean="0">
                  <a:solidFill>
                    <a:srgbClr val="FF0000"/>
                  </a:solidFill>
                </a:rPr>
                <a:t>ropan  </a:t>
              </a:r>
              <a:r>
                <a:rPr lang="sl-SI" dirty="0" smtClean="0"/>
                <a:t>                                     1-kloro</a:t>
              </a:r>
              <a:r>
                <a:rPr lang="sl-SI" dirty="0" smtClean="0">
                  <a:solidFill>
                    <a:srgbClr val="FF0000"/>
                  </a:solidFill>
                </a:rPr>
                <a:t>propan</a:t>
              </a:r>
              <a:r>
                <a:rPr lang="sl-SI" dirty="0" smtClean="0"/>
                <a:t>                          1,1-dikloro</a:t>
              </a:r>
              <a:r>
                <a:rPr lang="sl-SI" dirty="0" smtClean="0">
                  <a:solidFill>
                    <a:srgbClr val="FF0000"/>
                  </a:solidFill>
                </a:rPr>
                <a:t>propan  </a:t>
              </a:r>
              <a:r>
                <a:rPr lang="sl-SI" dirty="0" smtClean="0"/>
                <a:t>             1,1,1-trikloro</a:t>
              </a:r>
              <a:r>
                <a:rPr lang="sl-SI" dirty="0" smtClean="0">
                  <a:solidFill>
                    <a:srgbClr val="FF0000"/>
                  </a:solidFill>
                </a:rPr>
                <a:t>propan</a:t>
              </a:r>
              <a:endParaRPr lang="sl-SI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Rokopis 6"/>
              <p14:cNvContentPartPr/>
              <p14:nvPr/>
            </p14:nvContentPartPr>
            <p14:xfrm>
              <a:off x="1782102" y="4615543"/>
              <a:ext cx="794160" cy="162636"/>
            </p14:xfrm>
          </p:contentPart>
        </mc:Choice>
        <mc:Fallback xmlns="">
          <p:pic>
            <p:nvPicPr>
              <p:cNvPr id="7" name="Rokopis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2742" y="4606188"/>
                <a:ext cx="812880" cy="181346"/>
              </a:xfrm>
              <a:prstGeom prst="rect">
                <a:avLst/>
              </a:prstGeom>
            </p:spPr>
          </p:pic>
        </mc:Fallback>
      </mc:AlternateContent>
      <p:sp>
        <p:nvSpPr>
          <p:cNvPr id="8" name="PoljeZBesedilom 7"/>
          <p:cNvSpPr txBox="1"/>
          <p:nvPr/>
        </p:nvSpPr>
        <p:spPr>
          <a:xfrm>
            <a:off x="348344" y="5707226"/>
            <a:ext cx="11032364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Razlaga imena 1,1,1-trikloropropan: </a:t>
            </a:r>
            <a:r>
              <a:rPr lang="sl-SI" sz="2400" dirty="0" smtClean="0">
                <a:solidFill>
                  <a:srgbClr val="FF0000"/>
                </a:solidFill>
              </a:rPr>
              <a:t>1,1,1</a:t>
            </a:r>
            <a:r>
              <a:rPr lang="sl-SI" sz="2400" dirty="0" smtClean="0"/>
              <a:t> je zato, ker je na 1 C-atomu z desne 3x vezan klor, </a:t>
            </a:r>
            <a:r>
              <a:rPr lang="sl-SI" sz="2400" dirty="0" smtClean="0">
                <a:solidFill>
                  <a:srgbClr val="FF0000"/>
                </a:solidFill>
              </a:rPr>
              <a:t>tri </a:t>
            </a:r>
            <a:r>
              <a:rPr lang="sl-SI" sz="2400" dirty="0" smtClean="0"/>
              <a:t>je grški števnik za tri atome klora.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50467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592184" y="234092"/>
            <a:ext cx="1090313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 smtClean="0">
                <a:solidFill>
                  <a:srgbClr val="FF0000"/>
                </a:solidFill>
              </a:rPr>
              <a:t>Bromiranje butana </a:t>
            </a:r>
            <a:r>
              <a:rPr lang="sl-SI" sz="2000" dirty="0">
                <a:solidFill>
                  <a:srgbClr val="FF0000"/>
                </a:solidFill>
              </a:rPr>
              <a:t>na </a:t>
            </a:r>
            <a:r>
              <a:rPr lang="sl-SI" sz="2000" dirty="0" smtClean="0">
                <a:solidFill>
                  <a:srgbClr val="FF0000"/>
                </a:solidFill>
              </a:rPr>
              <a:t>drugem C-atomu (V tem primeru vodikove atome zamenjujemo  z bromom.)</a:t>
            </a:r>
            <a:endParaRPr lang="sl-SI" sz="2000" dirty="0">
              <a:solidFill>
                <a:srgbClr val="FF0000"/>
              </a:solidFill>
            </a:endParaRPr>
          </a:p>
          <a:p>
            <a:r>
              <a:rPr lang="sl-SI" sz="2000" dirty="0"/>
              <a:t>Ker </a:t>
            </a:r>
            <a:r>
              <a:rPr lang="sl-SI" sz="2000" dirty="0" smtClean="0"/>
              <a:t>zamenjujemo </a:t>
            </a:r>
            <a:r>
              <a:rPr lang="sl-SI" sz="2000" dirty="0"/>
              <a:t>vodikove atome </a:t>
            </a:r>
            <a:r>
              <a:rPr lang="sl-SI" sz="2000" dirty="0" smtClean="0"/>
              <a:t>z bromovimi samo </a:t>
            </a:r>
            <a:r>
              <a:rPr lang="sl-SI" sz="2000" dirty="0"/>
              <a:t>na </a:t>
            </a:r>
            <a:r>
              <a:rPr lang="sl-SI" sz="2000" dirty="0" smtClean="0"/>
              <a:t>drugem C-atomu, </a:t>
            </a:r>
            <a:r>
              <a:rPr lang="sl-SI" sz="2000" dirty="0"/>
              <a:t>ostale ogljikove in vodikove atome samo prepišemo. Iz molekule </a:t>
            </a:r>
            <a:r>
              <a:rPr lang="sl-SI" sz="2000" dirty="0" smtClean="0"/>
              <a:t>broma (Br</a:t>
            </a:r>
            <a:r>
              <a:rPr lang="sl-SI" sz="2000" baseline="-25000" dirty="0" smtClean="0"/>
              <a:t>2</a:t>
            </a:r>
            <a:r>
              <a:rPr lang="sl-SI" sz="2000" dirty="0"/>
              <a:t>) en </a:t>
            </a:r>
            <a:r>
              <a:rPr lang="sl-SI" sz="2000" dirty="0" smtClean="0"/>
              <a:t>brom spodrine </a:t>
            </a:r>
            <a:r>
              <a:rPr lang="sl-SI" sz="2000" dirty="0"/>
              <a:t>vodikov atom (se veže na njegovo mesto), drugi atom </a:t>
            </a:r>
            <a:r>
              <a:rPr lang="sl-SI" sz="2000" dirty="0" smtClean="0"/>
              <a:t>broma </a:t>
            </a:r>
            <a:r>
              <a:rPr lang="sl-SI" sz="2000" dirty="0"/>
              <a:t>pa se veže s tem vodikom v </a:t>
            </a:r>
            <a:r>
              <a:rPr lang="sl-SI" sz="2000" dirty="0" err="1" smtClean="0"/>
              <a:t>HBr</a:t>
            </a:r>
            <a:r>
              <a:rPr lang="sl-SI" sz="2000" dirty="0" smtClean="0"/>
              <a:t> </a:t>
            </a:r>
            <a:r>
              <a:rPr lang="sl-SI" sz="2000" dirty="0"/>
              <a:t>(zapišemo pod puščico). </a:t>
            </a:r>
            <a:r>
              <a:rPr lang="sl-SI" sz="2000" dirty="0" smtClean="0"/>
              <a:t>Ker ima drugi C-atom dva vodikova atoma, </a:t>
            </a:r>
            <a:r>
              <a:rPr lang="sl-SI" sz="2000" dirty="0"/>
              <a:t>to storimo </a:t>
            </a:r>
            <a:r>
              <a:rPr lang="sl-SI" sz="2000" dirty="0" smtClean="0"/>
              <a:t>2x</a:t>
            </a:r>
            <a:r>
              <a:rPr lang="sl-SI" sz="2000" dirty="0"/>
              <a:t>.</a:t>
            </a:r>
          </a:p>
          <a:p>
            <a:endParaRPr lang="sl-SI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Rokopis 3"/>
              <p14:cNvContentPartPr/>
              <p14:nvPr/>
            </p14:nvContentPartPr>
            <p14:xfrm>
              <a:off x="1778554" y="4034798"/>
              <a:ext cx="1175040" cy="273240"/>
            </p14:xfrm>
          </p:contentPart>
        </mc:Choice>
        <mc:Fallback xmlns="">
          <p:pic>
            <p:nvPicPr>
              <p:cNvPr id="4" name="Rokopis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69194" y="4025438"/>
                <a:ext cx="1193760" cy="29196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PoljeZBesedilom 4"/>
          <p:cNvSpPr txBox="1"/>
          <p:nvPr/>
        </p:nvSpPr>
        <p:spPr>
          <a:xfrm>
            <a:off x="658196" y="5369532"/>
            <a:ext cx="10771106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Razlaga imena 2,2-dibromobutan: </a:t>
            </a:r>
            <a:r>
              <a:rPr lang="sl-SI" sz="2400" dirty="0" smtClean="0">
                <a:solidFill>
                  <a:srgbClr val="FF0000"/>
                </a:solidFill>
              </a:rPr>
              <a:t>2,2</a:t>
            </a:r>
            <a:r>
              <a:rPr lang="sl-SI" sz="2400" dirty="0" smtClean="0"/>
              <a:t> je zato, ker je na 2 C-atomu z desne 2x vezan brom, </a:t>
            </a:r>
            <a:r>
              <a:rPr lang="sl-SI" sz="2400" dirty="0" smtClean="0">
                <a:solidFill>
                  <a:srgbClr val="FF0000"/>
                </a:solidFill>
              </a:rPr>
              <a:t>di </a:t>
            </a:r>
            <a:r>
              <a:rPr lang="sl-SI" sz="2400" dirty="0" smtClean="0"/>
              <a:t>je grški števnik za dva atoma broma.</a:t>
            </a:r>
            <a:endParaRPr lang="sl-SI" sz="2400" dirty="0"/>
          </a:p>
        </p:txBody>
      </p:sp>
      <p:grpSp>
        <p:nvGrpSpPr>
          <p:cNvPr id="7" name="Skupina 6"/>
          <p:cNvGrpSpPr/>
          <p:nvPr/>
        </p:nvGrpSpPr>
        <p:grpSpPr>
          <a:xfrm>
            <a:off x="1180403" y="1933302"/>
            <a:ext cx="9487597" cy="3184392"/>
            <a:chOff x="1154277" y="2142308"/>
            <a:chExt cx="9487597" cy="3184392"/>
          </a:xfrm>
        </p:grpSpPr>
        <p:pic>
          <p:nvPicPr>
            <p:cNvPr id="3" name="Slika 2" descr="C:\Users\učitelj\AppData\Local\Microsoft\Windows\INetCache\Content.Word\20200402_105944.jp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21" t="15365" r="1" b="53493"/>
            <a:stretch/>
          </p:blipFill>
          <p:spPr bwMode="auto">
            <a:xfrm rot="10800000">
              <a:off x="1154277" y="2142308"/>
              <a:ext cx="9420497" cy="2690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PoljeZBesedilom 5"/>
            <p:cNvSpPr txBox="1"/>
            <p:nvPr/>
          </p:nvSpPr>
          <p:spPr>
            <a:xfrm>
              <a:off x="1193857" y="4865035"/>
              <a:ext cx="94480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2400" dirty="0" smtClean="0">
                  <a:solidFill>
                    <a:srgbClr val="FF0000"/>
                  </a:solidFill>
                </a:rPr>
                <a:t>butan</a:t>
              </a:r>
              <a:r>
                <a:rPr lang="sl-SI" sz="2400" dirty="0" smtClean="0"/>
                <a:t>                                      2-bromo</a:t>
              </a:r>
              <a:r>
                <a:rPr lang="sl-SI" sz="2400" dirty="0" smtClean="0">
                  <a:solidFill>
                    <a:srgbClr val="FF0000"/>
                  </a:solidFill>
                </a:rPr>
                <a:t>butan </a:t>
              </a:r>
              <a:r>
                <a:rPr lang="sl-SI" sz="2400" dirty="0" smtClean="0"/>
                <a:t>                         2,2-dibromo</a:t>
              </a:r>
              <a:r>
                <a:rPr lang="sl-SI" sz="2400" dirty="0" smtClean="0">
                  <a:solidFill>
                    <a:srgbClr val="FF0000"/>
                  </a:solidFill>
                </a:rPr>
                <a:t>butan</a:t>
              </a:r>
              <a:endParaRPr lang="sl-SI" sz="2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528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693335" y="1097024"/>
            <a:ext cx="10299561" cy="3649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endParaRPr lang="sl-SI" sz="36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sl-SI" sz="3600" dirty="0">
                <a:ea typeface="Times New Roman" panose="02020603050405020304" pitchFamily="18" charset="0"/>
                <a:cs typeface="Times New Roman" panose="02020603050405020304" pitchFamily="18" charset="0"/>
              </a:rPr>
              <a:t>Alkani pri visoki temperaturi reagirajo/se spajajo s kisikom. </a:t>
            </a:r>
            <a:r>
              <a:rPr lang="sl-SI" sz="36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Oksidacijo alkanov bomo bolj natančno spoznali v devetem razredu</a:t>
            </a:r>
            <a:r>
              <a:rPr lang="sl-SI" sz="3600" dirty="0">
                <a:ea typeface="Times New Roman" panose="02020603050405020304" pitchFamily="18" charset="0"/>
                <a:cs typeface="Times New Roman" panose="02020603050405020304" pitchFamily="18" charset="0"/>
              </a:rPr>
              <a:t>. Sedaj pa še enkrat omenimo </a:t>
            </a:r>
            <a:r>
              <a:rPr lang="sl-SI" sz="3600" dirty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popolno oksidacijo alkanov</a:t>
            </a:r>
            <a:r>
              <a:rPr lang="sl-SI" sz="3600" dirty="0">
                <a:ea typeface="Times New Roman" panose="02020603050405020304" pitchFamily="18" charset="0"/>
                <a:cs typeface="Times New Roman" panose="02020603050405020304" pitchFamily="18" charset="0"/>
              </a:rPr>
              <a:t>. Pri tej reakciji nastaneta ogljikov dioksid in voda.</a:t>
            </a:r>
            <a:endParaRPr lang="sl-SI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1210659" y="622080"/>
            <a:ext cx="2639377" cy="6588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sl-SI" sz="3600" dirty="0">
                <a:ea typeface="Times New Roman" panose="02020603050405020304" pitchFamily="18" charset="0"/>
                <a:cs typeface="Times New Roman" panose="02020603050405020304" pitchFamily="18" charset="0"/>
              </a:rPr>
              <a:t>2. Oksidacija </a:t>
            </a:r>
          </a:p>
        </p:txBody>
      </p:sp>
    </p:spTree>
    <p:extLst>
      <p:ext uri="{BB962C8B-B14F-4D97-AF65-F5344CB8AC3E}">
        <p14:creationId xmlns:p14="http://schemas.microsoft.com/office/powerpoint/2010/main" val="76496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5" t="16189" b="63637"/>
          <a:stretch/>
        </p:blipFill>
        <p:spPr>
          <a:xfrm>
            <a:off x="459384" y="2948677"/>
            <a:ext cx="8400421" cy="813916"/>
          </a:xfrm>
          <a:prstGeom prst="rect">
            <a:avLst/>
          </a:prstGeom>
        </p:spPr>
      </p:pic>
      <p:pic>
        <p:nvPicPr>
          <p:cNvPr id="5" name="Slika 4" descr="Chemical Forums: Why does C2h4 has pi bonds but C2h6 has sigma only?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33"/>
          <a:stretch/>
        </p:blipFill>
        <p:spPr bwMode="auto">
          <a:xfrm>
            <a:off x="971850" y="917107"/>
            <a:ext cx="10248300" cy="8413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PoljeZBesedilom 7"/>
          <p:cNvSpPr txBox="1"/>
          <p:nvPr/>
        </p:nvSpPr>
        <p:spPr>
          <a:xfrm>
            <a:off x="459384" y="1014618"/>
            <a:ext cx="5124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 smtClean="0">
                <a:solidFill>
                  <a:srgbClr val="FF0000"/>
                </a:solidFill>
              </a:rPr>
              <a:t>2</a:t>
            </a:r>
            <a:endParaRPr lang="sl-SI" sz="4400" dirty="0">
              <a:solidFill>
                <a:srgbClr val="FF0000"/>
              </a:solidFill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3004457" y="917106"/>
            <a:ext cx="864157" cy="76944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sl-SI" sz="4400" dirty="0" smtClean="0">
                <a:solidFill>
                  <a:srgbClr val="FF0000"/>
                </a:solidFill>
              </a:rPr>
              <a:t>  7</a:t>
            </a:r>
            <a:endParaRPr lang="sl-SI" sz="4400" dirty="0">
              <a:solidFill>
                <a:srgbClr val="FF0000"/>
              </a:solidFill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7407819" y="953063"/>
            <a:ext cx="512466" cy="76944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sl-SI" sz="4400" dirty="0" smtClean="0">
                <a:solidFill>
                  <a:srgbClr val="FF0000"/>
                </a:solidFill>
              </a:rPr>
              <a:t>4</a:t>
            </a:r>
            <a:endParaRPr lang="sl-SI" sz="4400" dirty="0">
              <a:solidFill>
                <a:srgbClr val="FF0000"/>
              </a:solidFill>
            </a:endParaRPr>
          </a:p>
        </p:txBody>
      </p:sp>
      <p:sp>
        <p:nvSpPr>
          <p:cNvPr id="12" name="PoljeZBesedilom 11"/>
          <p:cNvSpPr txBox="1"/>
          <p:nvPr/>
        </p:nvSpPr>
        <p:spPr>
          <a:xfrm>
            <a:off x="9549793" y="917107"/>
            <a:ext cx="512466" cy="76944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sl-SI" sz="4400" dirty="0" smtClean="0">
                <a:solidFill>
                  <a:srgbClr val="FF0000"/>
                </a:solidFill>
              </a:rPr>
              <a:t>6</a:t>
            </a:r>
            <a:endParaRPr lang="sl-SI" sz="4400" dirty="0">
              <a:solidFill>
                <a:srgbClr val="FF0000"/>
              </a:solidFill>
            </a:endParaRPr>
          </a:p>
        </p:txBody>
      </p:sp>
      <p:sp>
        <p:nvSpPr>
          <p:cNvPr id="13" name="PoljeZBesedilom 12"/>
          <p:cNvSpPr txBox="1"/>
          <p:nvPr/>
        </p:nvSpPr>
        <p:spPr>
          <a:xfrm>
            <a:off x="572755" y="331596"/>
            <a:ext cx="9489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solidFill>
                  <a:srgbClr val="0000FF"/>
                </a:solidFill>
              </a:rPr>
              <a:t>Popolna oksidacija etana – urejena kemijska enačba</a:t>
            </a:r>
            <a:endParaRPr lang="sl-SI" sz="2800" dirty="0">
              <a:solidFill>
                <a:srgbClr val="0000FF"/>
              </a:solidFill>
            </a:endParaRPr>
          </a:p>
        </p:txBody>
      </p:sp>
      <p:sp>
        <p:nvSpPr>
          <p:cNvPr id="14" name="PoljeZBesedilom 13"/>
          <p:cNvSpPr txBox="1"/>
          <p:nvPr/>
        </p:nvSpPr>
        <p:spPr>
          <a:xfrm>
            <a:off x="459383" y="2369528"/>
            <a:ext cx="9489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solidFill>
                  <a:srgbClr val="0000FF"/>
                </a:solidFill>
              </a:rPr>
              <a:t>Popolna oksidacija metana – urejena kemijska enačba</a:t>
            </a:r>
            <a:endParaRPr lang="sl-SI" sz="2800" dirty="0">
              <a:solidFill>
                <a:srgbClr val="0000FF"/>
              </a:solidFill>
            </a:endParaRPr>
          </a:p>
        </p:txBody>
      </p:sp>
      <p:sp>
        <p:nvSpPr>
          <p:cNvPr id="15" name="PoljeZBesedilom 14"/>
          <p:cNvSpPr txBox="1"/>
          <p:nvPr/>
        </p:nvSpPr>
        <p:spPr>
          <a:xfrm>
            <a:off x="459384" y="4098948"/>
            <a:ext cx="9489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solidFill>
                  <a:srgbClr val="0000FF"/>
                </a:solidFill>
              </a:rPr>
              <a:t>Popolna oksidacija propana – urejena kemijska enačba</a:t>
            </a:r>
            <a:endParaRPr lang="sl-SI" sz="2800" dirty="0">
              <a:solidFill>
                <a:srgbClr val="0000FF"/>
              </a:solidFill>
            </a:endParaRPr>
          </a:p>
        </p:txBody>
      </p:sp>
      <p:pic>
        <p:nvPicPr>
          <p:cNvPr id="16" name="Slika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91" b="21547"/>
          <a:stretch/>
        </p:blipFill>
        <p:spPr>
          <a:xfrm>
            <a:off x="162447" y="4694082"/>
            <a:ext cx="10086361" cy="93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3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467081" y="250291"/>
            <a:ext cx="3542211" cy="6851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sl-SI" sz="3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sl-SI" sz="36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Kreking</a:t>
            </a:r>
            <a:r>
              <a:rPr lang="sl-SI" sz="3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/razcep</a:t>
            </a:r>
            <a:endParaRPr lang="sl-SI" sz="3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467081" y="1176800"/>
            <a:ext cx="11234058" cy="3234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sl-SI" sz="2400" dirty="0" err="1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Kreking</a:t>
            </a:r>
            <a:r>
              <a:rPr lang="sl-SI" sz="24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4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ali razcep </a:t>
            </a:r>
            <a:r>
              <a:rPr lang="sl-SI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(reakcijo smo že spoznali pri </a:t>
            </a:r>
            <a:r>
              <a:rPr lang="sl-SI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nafti)</a:t>
            </a:r>
            <a:endParaRPr lang="sl-SI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sl-SI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sl-SI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proces, v katerem se večje molekule alkanov pretvorijo v manjše/krajše, bolj uporabne molekule alkanov, alkenov in </a:t>
            </a:r>
            <a:r>
              <a:rPr lang="sl-SI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alkinov.</a:t>
            </a:r>
            <a:endParaRPr lang="sl-SI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sl-SI" sz="2400" smtClean="0">
                <a:ea typeface="Times New Roman" panose="02020603050405020304" pitchFamily="18" charset="0"/>
                <a:cs typeface="Times New Roman" panose="02020603050405020304" pitchFamily="18" charset="0"/>
              </a:rPr>
              <a:t>Ogljikovodiki </a:t>
            </a:r>
            <a:r>
              <a:rPr lang="sl-SI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z večjim številom ogljikovih atomov se razcepijo na dve ali tri manjše </a:t>
            </a:r>
            <a:r>
              <a:rPr lang="sl-SI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spojine, </a:t>
            </a:r>
            <a:r>
              <a:rPr lang="sl-SI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reakcija mora biti vedno </a:t>
            </a:r>
            <a:r>
              <a:rPr lang="sl-SI" sz="2400">
                <a:ea typeface="Times New Roman" panose="02020603050405020304" pitchFamily="18" charset="0"/>
                <a:cs typeface="Times New Roman" panose="02020603050405020304" pitchFamily="18" charset="0"/>
              </a:rPr>
              <a:t>urejena</a:t>
            </a:r>
            <a:r>
              <a:rPr lang="sl-SI" sz="240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l-SI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sl-SI" sz="24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sl-SI" sz="2400" dirty="0" smtClean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Ogljikovodik </a:t>
            </a:r>
            <a:r>
              <a:rPr lang="sl-SI" sz="2400" dirty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z dvanajstimi </a:t>
            </a:r>
            <a:r>
              <a:rPr lang="sl-SI" sz="2400" dirty="0" smtClean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C-atomi (spodaj) </a:t>
            </a:r>
            <a:r>
              <a:rPr lang="sl-SI" sz="2400" dirty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sl-SI" sz="2400" dirty="0" smtClean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razcepi na dve ali tri manjše spojine. </a:t>
            </a:r>
            <a:r>
              <a:rPr lang="sl-SI" sz="2400" dirty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Vedno mora biti na desni strani toliko C in H-atomov kot na levi.</a:t>
            </a:r>
            <a:endParaRPr lang="sl-SI" sz="2400" dirty="0">
              <a:solidFill>
                <a:srgbClr val="0000F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Slika 4" descr="Reakcije alkanov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292" y="4411083"/>
            <a:ext cx="6108560" cy="20471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124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620</Words>
  <Application>Microsoft Office PowerPoint</Application>
  <PresentationFormat>Širokozaslonsko</PresentationFormat>
  <Paragraphs>54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Officeova tema</vt:lpstr>
      <vt:lpstr>REAKCIJE NASIČENIH OGLJIKOVODIKOV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učitelj</dc:creator>
  <cp:lastModifiedBy>učitelj</cp:lastModifiedBy>
  <cp:revision>24</cp:revision>
  <dcterms:created xsi:type="dcterms:W3CDTF">2020-04-02T05:52:19Z</dcterms:created>
  <dcterms:modified xsi:type="dcterms:W3CDTF">2020-04-03T05:33:43Z</dcterms:modified>
</cp:coreProperties>
</file>