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  <p:sldMasterId id="2147483681" r:id="rId2"/>
  </p:sldMasterIdLst>
  <p:sldIdLst>
    <p:sldId id="256" r:id="rId3"/>
    <p:sldId id="262" r:id="rId4"/>
    <p:sldId id="259" r:id="rId5"/>
    <p:sldId id="261" r:id="rId6"/>
    <p:sldId id="263" r:id="rId7"/>
    <p:sldId id="264" r:id="rId8"/>
    <p:sldId id="266" r:id="rId9"/>
    <p:sldId id="271" r:id="rId10"/>
    <p:sldId id="267" r:id="rId11"/>
    <p:sldId id="269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7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4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10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5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2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003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90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876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02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2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67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62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648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4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2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2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86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8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29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15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1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3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86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97728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Obdelovalni postopki 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42767" y="2662924"/>
            <a:ext cx="9144000" cy="3342460"/>
          </a:xfrm>
        </p:spPr>
        <p:txBody>
          <a:bodyPr>
            <a:noAutofit/>
          </a:bodyPr>
          <a:lstStyle/>
          <a:p>
            <a:r>
              <a:rPr lang="sl-SI" sz="9600" dirty="0" smtClean="0"/>
              <a:t>Postopki </a:t>
            </a:r>
            <a:r>
              <a:rPr lang="sl-SI" sz="9600" dirty="0" err="1" smtClean="0"/>
              <a:t>odrezavanja</a:t>
            </a:r>
            <a:endParaRPr lang="sl-SI" sz="9600" dirty="0"/>
          </a:p>
        </p:txBody>
      </p:sp>
    </p:spTree>
    <p:extLst>
      <p:ext uri="{BB962C8B-B14F-4D97-AF65-F5344CB8AC3E}">
        <p14:creationId xmlns:p14="http://schemas.microsoft.com/office/powerpoint/2010/main" val="2540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DOLBENJE</a:t>
            </a:r>
            <a:endParaRPr lang="sl-SI" dirty="0"/>
          </a:p>
        </p:txBody>
      </p:sp>
      <p:pic>
        <p:nvPicPr>
          <p:cNvPr id="10242" name="Picture 2" descr="http://www.interdiskont.si/files/shop/5800/P1_0/3/00001130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57537" y="0"/>
            <a:ext cx="4317570" cy="286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ventilatorbesed.com/slike/clanki/_pb70299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8213" y="2471352"/>
            <a:ext cx="6047517" cy="3806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45735" y="3750999"/>
            <a:ext cx="1813259" cy="2819618"/>
          </a:xfrm>
          <a:prstGeom prst="rect">
            <a:avLst/>
          </a:prstGeom>
        </p:spPr>
      </p:pic>
      <p:sp>
        <p:nvSpPr>
          <p:cNvPr id="4" name="PoljeZBesedilom 3"/>
          <p:cNvSpPr txBox="1"/>
          <p:nvPr/>
        </p:nvSpPr>
        <p:spPr>
          <a:xfrm>
            <a:off x="8098973" y="3232261"/>
            <a:ext cx="2464526" cy="373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DLETA ZA DOLBENJE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708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Rezbarjenje                </a:t>
            </a:r>
            <a:r>
              <a:rPr lang="sl-SI" dirty="0" err="1"/>
              <a:t>Rezbarjenje</a:t>
            </a:r>
            <a:r>
              <a:rPr lang="sl-SI" dirty="0"/>
              <a:t> </a:t>
            </a:r>
            <a:r>
              <a:rPr lang="sl-SI" dirty="0" smtClean="0"/>
              <a:t>z </a:t>
            </a:r>
            <a:r>
              <a:rPr lang="sl-SI" dirty="0" err="1" smtClean="0"/>
              <a:t>motorko</a:t>
            </a: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012" y="2037977"/>
            <a:ext cx="4076521" cy="2728911"/>
          </a:xfrm>
          <a:prstGeom prst="rect">
            <a:avLst/>
          </a:prstGeom>
        </p:spPr>
      </p:pic>
      <p:pic>
        <p:nvPicPr>
          <p:cNvPr id="1028" name="Picture 4" descr="https://www.dolenjskilist.si/media/objave/slike/v/novice/2018/06/11/festivalkmz0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15017" y="1690688"/>
            <a:ext cx="4611006" cy="30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festivalkmz1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71314" y="1966375"/>
            <a:ext cx="1872343" cy="280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82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624251" y="388364"/>
            <a:ext cx="2633281" cy="6044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l-SI" sz="4000" dirty="0" smtClean="0"/>
              <a:t>ŽAGANJE</a:t>
            </a:r>
            <a:endParaRPr lang="sl-SI" sz="4000" dirty="0"/>
          </a:p>
        </p:txBody>
      </p:sp>
      <p:pic>
        <p:nvPicPr>
          <p:cNvPr id="4098" name="Picture 2" descr="http://www.totum.si/modules/uploader/uploads/s_product/product_pictures/sw84_fiskars_totum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19080" y="3262986"/>
            <a:ext cx="2412778" cy="65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totum.si/modules/uploader/uploads/s_product/product_pictures/sw30_fiskars_totum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21058" y="3920468"/>
            <a:ext cx="2063608" cy="85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mmc.bolha.com/3/image/138692/140612/Zaga-rocna--gozdarska-NOVO_513ed55ccc4c7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89790" y="312786"/>
            <a:ext cx="3642068" cy="98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mmc.bolha.com/3/image/163691/165728/Starinska-rocna-zaga-za-les-_52cee2ad4caaf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071309" y="1417742"/>
            <a:ext cx="2563343" cy="161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Mini tračna žaga BS250 Prem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8" name="Slika 7" descr="C:\Users\učitelj\AppData\Local\Microsoft\Windows\INetCache\Content.MSO\7F9B04C9.tmp"/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77346" y="279444"/>
            <a:ext cx="1611578" cy="22810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8292" y="1076565"/>
            <a:ext cx="3045625" cy="2245858"/>
          </a:xfrm>
          <a:prstGeom prst="rect">
            <a:avLst/>
          </a:prstGeom>
        </p:spPr>
      </p:pic>
      <p:sp>
        <p:nvSpPr>
          <p:cNvPr id="6" name="AutoShape 4" descr="Vbodne žage | mimovrste=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7" name="AutoShape 6" descr="Untitled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4" name="Slika 13" descr="C:\Users\učitelj\AppData\Local\Microsoft\Windows\INetCache\Content.MSO\42BAE225.tmp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141" y="3385541"/>
            <a:ext cx="2428875" cy="1885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PoljeZBesedilom 14"/>
          <p:cNvSpPr txBox="1"/>
          <p:nvPr/>
        </p:nvSpPr>
        <p:spPr>
          <a:xfrm>
            <a:off x="5295318" y="2662378"/>
            <a:ext cx="1767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KROŽNA ŽAGA</a:t>
            </a:r>
            <a:endParaRPr lang="sl-SI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1340627" y="312737"/>
            <a:ext cx="1672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TRAČNA ŽAGA</a:t>
            </a: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495141" y="5396726"/>
            <a:ext cx="2236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MOTORNA REZLJAČA</a:t>
            </a:r>
            <a:endParaRPr lang="sl-SI" dirty="0"/>
          </a:p>
        </p:txBody>
      </p:sp>
      <p:pic>
        <p:nvPicPr>
          <p:cNvPr id="18" name="Picture 2" descr="http://www2.arnes.si/%7Ekkovac6/MATERIALI/ro.zrsss.si/_puncer/elementi/krozna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7364" y="1125455"/>
            <a:ext cx="1879346" cy="153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Skupina 18"/>
          <p:cNvGrpSpPr/>
          <p:nvPr/>
        </p:nvGrpSpPr>
        <p:grpSpPr>
          <a:xfrm>
            <a:off x="3605556" y="4192473"/>
            <a:ext cx="3256556" cy="1905000"/>
            <a:chOff x="6487898" y="1752172"/>
            <a:chExt cx="3471130" cy="1905000"/>
          </a:xfrm>
        </p:grpSpPr>
        <p:pic>
          <p:nvPicPr>
            <p:cNvPr id="20" name="Picture 8" descr="http://www2.arnes.si/%7Ekkovac6/MATERIALI/ro.zrsss.si/_puncer/elementi/povratna.jp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7898" y="1752172"/>
              <a:ext cx="1905000" cy="19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PoljeZBesedilom 20"/>
            <p:cNvSpPr txBox="1"/>
            <p:nvPr/>
          </p:nvSpPr>
          <p:spPr>
            <a:xfrm>
              <a:off x="8253372" y="2422652"/>
              <a:ext cx="1705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dirty="0" smtClean="0"/>
                <a:t>POVRATNA ŽAGA</a:t>
              </a:r>
              <a:endParaRPr lang="sl-SI" dirty="0"/>
            </a:p>
          </p:txBody>
        </p:sp>
      </p:grpSp>
      <p:grpSp>
        <p:nvGrpSpPr>
          <p:cNvPr id="22" name="Skupina 21"/>
          <p:cNvGrpSpPr/>
          <p:nvPr/>
        </p:nvGrpSpPr>
        <p:grpSpPr>
          <a:xfrm>
            <a:off x="7257532" y="5390169"/>
            <a:ext cx="3838856" cy="992311"/>
            <a:chOff x="7012025" y="609775"/>
            <a:chExt cx="3838856" cy="992311"/>
          </a:xfrm>
        </p:grpSpPr>
        <p:sp>
          <p:nvSpPr>
            <p:cNvPr id="23" name="PoljeZBesedilom 22"/>
            <p:cNvSpPr txBox="1"/>
            <p:nvPr/>
          </p:nvSpPr>
          <p:spPr>
            <a:xfrm>
              <a:off x="9666159" y="609775"/>
              <a:ext cx="1184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dirty="0" smtClean="0"/>
                <a:t>LISIČJI REP</a:t>
              </a:r>
              <a:endParaRPr lang="sl-SI" dirty="0"/>
            </a:p>
          </p:txBody>
        </p:sp>
        <p:pic>
          <p:nvPicPr>
            <p:cNvPr id="24" name="Picture 10" descr="http://www.unitul.si/uploads/s_pro/1-20-084.jpg"/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012025" y="609775"/>
              <a:ext cx="2463526" cy="9923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Skupina 24"/>
          <p:cNvGrpSpPr/>
          <p:nvPr/>
        </p:nvGrpSpPr>
        <p:grpSpPr>
          <a:xfrm>
            <a:off x="6789179" y="3491069"/>
            <a:ext cx="1809750" cy="858798"/>
            <a:chOff x="1226494" y="489641"/>
            <a:chExt cx="1809750" cy="858798"/>
          </a:xfrm>
        </p:grpSpPr>
        <p:sp>
          <p:nvSpPr>
            <p:cNvPr id="26" name="PoljeZBesedilom 25"/>
            <p:cNvSpPr txBox="1"/>
            <p:nvPr/>
          </p:nvSpPr>
          <p:spPr>
            <a:xfrm>
              <a:off x="1321901" y="979107"/>
              <a:ext cx="1386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dirty="0" smtClean="0"/>
                <a:t>LUKNJARICA</a:t>
              </a:r>
              <a:endParaRPr lang="sl-SI" dirty="0"/>
            </a:p>
          </p:txBody>
        </p:sp>
        <p:pic>
          <p:nvPicPr>
            <p:cNvPr id="27" name="Picture 12" descr="https://encrypted-tbn1.gstatic.com/images?q=tbn:ANd9GcQAuvfC-3jsl9r83EJRoeXcWEPkRyQKOhlCcnzpIDG5G1JldGLK"/>
            <p:cNvPicPr>
              <a:picLocks noChangeAspect="1" noChangeArrowheads="1"/>
            </p:cNvPicPr>
            <p:nvPr/>
          </p:nvPicPr>
          <p:blipFill rotWithShape="1"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226494" y="489641"/>
              <a:ext cx="1809750" cy="60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8656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38832" y="384089"/>
            <a:ext cx="7383899" cy="34241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REZLJAČA</a:t>
            </a:r>
          </a:p>
          <a:p>
            <a:pPr marL="0" indent="0">
              <a:buNone/>
            </a:pP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žaga, ki se uporablja skupaj z deščico za rezljanje in </a:t>
            </a: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spono, s </a:t>
            </a: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katero pritrdimo deščico na mizo. Uporabljamo jo predvsem za rezanje delov vezanega lesa in tankih letvic. Manj uporabna je za rezanje ravnih rezov, </a:t>
            </a: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bolj pa </a:t>
            </a: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za komplicirane krivulje, krožne izseke in podobno. </a:t>
            </a:r>
            <a:endParaRPr lang="sl-S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Pri </a:t>
            </a: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žaganju jo moramo držati tako, da stoji list žage </a:t>
            </a: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točno </a:t>
            </a: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navpično, in navpično moramo voditi list, </a:t>
            </a: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gibanjem cele roke, ne samo </a:t>
            </a: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zapestja.</a:t>
            </a: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rezlja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081" y="1544918"/>
            <a:ext cx="28575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otnik 3"/>
          <p:cNvSpPr/>
          <p:nvPr/>
        </p:nvSpPr>
        <p:spPr>
          <a:xfrm>
            <a:off x="536281" y="3919575"/>
            <a:ext cx="106864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Imamo grobe in fine liste za lesne izdelke, razen tega liste za kovinske izdelke in izdelke iz umetne mase.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vpnemo list v lok mora lepo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zvenet, mora biti dovolj napet.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li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0025" y="5323617"/>
            <a:ext cx="11334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31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2463113" y="544470"/>
            <a:ext cx="57582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8000" dirty="0" smtClean="0"/>
              <a:t>VRTANJE</a:t>
            </a:r>
            <a:endParaRPr lang="sl-SI" sz="8000" dirty="0"/>
          </a:p>
        </p:txBody>
      </p:sp>
      <p:sp>
        <p:nvSpPr>
          <p:cNvPr id="2" name="Pravokotnik 1"/>
          <p:cNvSpPr/>
          <p:nvPr/>
        </p:nvSpPr>
        <p:spPr>
          <a:xfrm>
            <a:off x="1309817" y="6022029"/>
            <a:ext cx="9918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/>
              <a:t>VIR: http</a:t>
            </a:r>
            <a:r>
              <a:rPr lang="sl-SI" dirty="0"/>
              <a:t>://www2.arnes.si/~kkovac6/MATERIALI/ro.zrsss.si/_puncer/zaganje.htm</a:t>
            </a:r>
          </a:p>
        </p:txBody>
      </p:sp>
      <p:pic>
        <p:nvPicPr>
          <p:cNvPr id="3078" name="Picture 6" descr="plosca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5739" y="544470"/>
            <a:ext cx="1800225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2013205" y="1787931"/>
            <a:ext cx="1820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VRTALNI STROJ</a:t>
            </a: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9099464" y="2695761"/>
            <a:ext cx="1820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SVEDRI ZA LES</a:t>
            </a:r>
            <a:endParaRPr lang="sl-SI" dirty="0"/>
          </a:p>
        </p:txBody>
      </p:sp>
      <p:pic>
        <p:nvPicPr>
          <p:cNvPr id="3080" name="Picture 8" descr="http://media.conrad.com/medias/global/ce/8000_8999/8100/8140/8140/814053_BB_00_FB.EPS_10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7507" y="389091"/>
            <a:ext cx="1561868" cy="156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unitul.si/uploads/s_pro/1-02-715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85218" y="3965647"/>
            <a:ext cx="2183777" cy="1155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www.megamojster.si/media/catalog/product/cache/1/image/512x510/602f0fa2c1f0d1ba5e241f914e856ff9/k/e/ken-597-0600k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72291" y="3699279"/>
            <a:ext cx="3347736" cy="1442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mmc.bolha.com/1/image/181498/183336/STARINSKO-KMECKO-ROCNO-VRTALO-ZA-LES_54673d770efc0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54437" y="2446617"/>
            <a:ext cx="1375600" cy="118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oljeZBesedilom 13"/>
          <p:cNvSpPr txBox="1"/>
          <p:nvPr/>
        </p:nvSpPr>
        <p:spPr>
          <a:xfrm>
            <a:off x="217507" y="2856544"/>
            <a:ext cx="375360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Glavno in podajalno gibanje opravlja sveder.</a:t>
            </a:r>
            <a:endParaRPr lang="sl-SI" sz="2800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6086831" y="5202420"/>
            <a:ext cx="2632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ROČNI VRTALNI STROJ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705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s3-eu-west-1.amazonaws.com/ceneje/www/images/products/mother/1024/685/685729-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735" y="1152222"/>
            <a:ext cx="2315777" cy="173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www.njuskalo.hr/image-w920x690/elektronski-uredaji/elektricni-oblic-drvo-slika-47294844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02645" y="1455805"/>
            <a:ext cx="3335591" cy="171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najshop.si/image/cache/data/HOBC45-500x500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44495" y="217555"/>
            <a:ext cx="24765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mmc.bolha.com/0/image/189505/190407/Oblic-rocni-LESENI-EX-YU--NOV---_551920a726fa8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339353" y="3167801"/>
            <a:ext cx="2110611" cy="172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avokotnik 2"/>
          <p:cNvSpPr/>
          <p:nvPr/>
        </p:nvSpPr>
        <p:spPr>
          <a:xfrm>
            <a:off x="928283" y="3820802"/>
            <a:ext cx="80154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dirty="0">
                <a:latin typeface="Arial" panose="020B0604020202020204" pitchFamily="34" charset="0"/>
              </a:rPr>
              <a:t>Glavno premočrtno gibanje opravlja obdelovanec, ki je vpet na delovno mizo stroja. </a:t>
            </a:r>
            <a:endParaRPr lang="sl-SI" sz="2400" dirty="0" smtClean="0">
              <a:latin typeface="Arial" panose="020B0604020202020204" pitchFamily="34" charset="0"/>
            </a:endParaRPr>
          </a:p>
          <a:p>
            <a:endParaRPr lang="sl-SI" sz="2400" dirty="0" smtClean="0">
              <a:latin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</a:rPr>
              <a:t>Podajalno </a:t>
            </a:r>
            <a:r>
              <a:rPr lang="sl-SI" sz="2400" dirty="0">
                <a:latin typeface="Arial" panose="020B0604020202020204" pitchFamily="34" charset="0"/>
              </a:rPr>
              <a:t>gibanje, ki je premočrtno, je lahko vzporedno, navpično ali poševno proti delovni mizi. V vsakem primeru </a:t>
            </a:r>
            <a:r>
              <a:rPr lang="sl-SI" sz="2400" dirty="0">
                <a:solidFill>
                  <a:srgbClr val="FF0000"/>
                </a:solidFill>
                <a:latin typeface="Arial" panose="020B0604020202020204" pitchFamily="34" charset="0"/>
              </a:rPr>
              <a:t>podajalno gibanje opravlja orodje. </a:t>
            </a:r>
            <a:endParaRPr lang="sl-SI" sz="2400" dirty="0">
              <a:solidFill>
                <a:srgbClr val="FF0000"/>
              </a:solidFill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2463113" y="142362"/>
            <a:ext cx="57582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400" dirty="0" smtClean="0"/>
              <a:t>SKOBLJANJE/OBLANJE</a:t>
            </a:r>
            <a:endParaRPr lang="sl-SI" sz="4400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10519954" y="2311803"/>
            <a:ext cx="111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OBLIČ</a:t>
            </a: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2582772" y="2580311"/>
            <a:ext cx="1222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/>
              <a:t>Skobeljnik</a:t>
            </a:r>
          </a:p>
          <a:p>
            <a:r>
              <a:rPr lang="sl-SI" dirty="0" err="1" smtClean="0"/>
              <a:t>skoblič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960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/>
          <a:lstStyle/>
          <a:p>
            <a:r>
              <a:rPr lang="sl-SI" dirty="0" smtClean="0"/>
              <a:t>BRUŠENJE</a:t>
            </a:r>
            <a:endParaRPr lang="sl-SI" dirty="0"/>
          </a:p>
        </p:txBody>
      </p:sp>
      <p:sp>
        <p:nvSpPr>
          <p:cNvPr id="3" name="Pravokotnik 2"/>
          <p:cNvSpPr/>
          <p:nvPr/>
        </p:nvSpPr>
        <p:spPr>
          <a:xfrm>
            <a:off x="435663" y="1532729"/>
            <a:ext cx="110222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u="sng" dirty="0"/>
              <a:t>Glavno gibanje </a:t>
            </a:r>
            <a:r>
              <a:rPr lang="sl-SI" sz="2400" dirty="0"/>
              <a:t>opravlja vedno brus, ki se vrti izredno hitro. </a:t>
            </a:r>
            <a:r>
              <a:rPr lang="sl-SI" sz="2400" u="sng" dirty="0"/>
              <a:t>Podajanje</a:t>
            </a:r>
            <a:r>
              <a:rPr lang="sl-SI" sz="2400" dirty="0"/>
              <a:t> lahko opravlja orodje ali obdelovanec, kar je odvisno od izvedbe brusilnega stroja.</a:t>
            </a:r>
          </a:p>
        </p:txBody>
      </p:sp>
      <p:pic>
        <p:nvPicPr>
          <p:cNvPr id="6146" name="Picture 2" descr="B0026.jpg (80117 bytes)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2959" y="2363726"/>
            <a:ext cx="30861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proficenter.si/data/kotni-brusilniki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2458012"/>
            <a:ext cx="2469733" cy="1512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/>
          <p:cNvSpPr txBox="1"/>
          <p:nvPr/>
        </p:nvSpPr>
        <p:spPr>
          <a:xfrm>
            <a:off x="1209216" y="5587059"/>
            <a:ext cx="1780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tračni brusilnik</a:t>
            </a:r>
            <a:endParaRPr lang="sl-SI" dirty="0"/>
          </a:p>
        </p:txBody>
      </p:sp>
      <p:pic>
        <p:nvPicPr>
          <p:cNvPr id="6150" name="Picture 6" descr="http://www.proton-eu.com/images/tracni_brusilnik_900_w_1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89972" y="4249676"/>
            <a:ext cx="2518679" cy="2075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885099" y="4065010"/>
            <a:ext cx="169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Kotni brusilnik</a:t>
            </a:r>
            <a:endParaRPr lang="sl-SI" dirty="0"/>
          </a:p>
        </p:txBody>
      </p:sp>
      <p:pic>
        <p:nvPicPr>
          <p:cNvPr id="9" name="Picture 2" descr="http://www.majster-sinko.si/pokazi_material.php?velika=nr&amp;id=156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555" y="4851330"/>
            <a:ext cx="1557148" cy="1078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majster-sinko.si/pokazi_material.php?velika=nr&amp;id=156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06058" y="4618897"/>
            <a:ext cx="2243001" cy="13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7613524" y="6140946"/>
            <a:ext cx="2842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VIBRACIJSKI BRUSILNIK</a:t>
            </a:r>
          </a:p>
        </p:txBody>
      </p:sp>
      <p:sp>
        <p:nvSpPr>
          <p:cNvPr id="12" name="PoljeZBesedilom 11"/>
          <p:cNvSpPr txBox="1"/>
          <p:nvPr/>
        </p:nvSpPr>
        <p:spPr>
          <a:xfrm>
            <a:off x="5697032" y="2845036"/>
            <a:ext cx="2916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TRAČNO-KOLUTNI BRUSILNIK</a:t>
            </a:r>
          </a:p>
        </p:txBody>
      </p:sp>
    </p:spTree>
    <p:extLst>
      <p:ext uri="{BB962C8B-B14F-4D97-AF65-F5344CB8AC3E}">
        <p14:creationId xmlns:p14="http://schemas.microsoft.com/office/powerpoint/2010/main" val="293430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STRUŽENJE</a:t>
            </a:r>
            <a:endParaRPr lang="sl-SI" dirty="0"/>
          </a:p>
        </p:txBody>
      </p:sp>
      <p:pic>
        <p:nvPicPr>
          <p:cNvPr id="8194" name="Picture 2" descr="http://img.enaa.com/oddelki/conrad/assets/product_images/najvecje/micro_struznica_db_250_proxxonmicromot_27020_CO815830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4170" y="1593669"/>
            <a:ext cx="4888721" cy="166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avokotnik 2"/>
          <p:cNvSpPr/>
          <p:nvPr/>
        </p:nvSpPr>
        <p:spPr>
          <a:xfrm>
            <a:off x="759805" y="3374782"/>
            <a:ext cx="104291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dirty="0"/>
              <a:t>Pri struženju </a:t>
            </a:r>
            <a:r>
              <a:rPr lang="sl-SI" sz="2400" dirty="0" smtClean="0"/>
              <a:t>opravlja obdelovanec </a:t>
            </a:r>
            <a:r>
              <a:rPr lang="sl-SI" sz="2400" dirty="0"/>
              <a:t>glavno </a:t>
            </a:r>
            <a:r>
              <a:rPr lang="sl-SI" sz="2400" dirty="0" smtClean="0"/>
              <a:t>krožno gibanje </a:t>
            </a:r>
            <a:r>
              <a:rPr lang="sl-SI" sz="2400" dirty="0"/>
              <a:t>in je vpet v glavno pogonsko </a:t>
            </a:r>
            <a:r>
              <a:rPr lang="sl-SI" sz="2400" dirty="0" smtClean="0"/>
              <a:t>os </a:t>
            </a:r>
            <a:r>
              <a:rPr lang="sl-SI" sz="2400" dirty="0"/>
              <a:t>stružnice. Podajanje in druga pomožna </a:t>
            </a:r>
            <a:r>
              <a:rPr lang="sl-SI" sz="2400" dirty="0" smtClean="0"/>
              <a:t>gibanja, </a:t>
            </a:r>
            <a:r>
              <a:rPr lang="sl-SI" sz="2400" dirty="0"/>
              <a:t>kot nastavljanje globine </a:t>
            </a:r>
            <a:r>
              <a:rPr lang="sl-SI" sz="2400" dirty="0" smtClean="0"/>
              <a:t>rezanja </a:t>
            </a:r>
            <a:r>
              <a:rPr lang="sl-SI" sz="2400" dirty="0"/>
              <a:t>in nastavljanje </a:t>
            </a:r>
            <a:r>
              <a:rPr lang="sl-SI" sz="2400" dirty="0" smtClean="0"/>
              <a:t>noža </a:t>
            </a:r>
            <a:r>
              <a:rPr lang="sl-SI" sz="2400" dirty="0"/>
              <a:t>za izdelavo posebnih oblik, pa opravljajo razni </a:t>
            </a:r>
            <a:r>
              <a:rPr lang="sl-SI" sz="2400" dirty="0" smtClean="0"/>
              <a:t>mehanizmi </a:t>
            </a:r>
            <a:r>
              <a:rPr lang="sl-SI" sz="2400" dirty="0"/>
              <a:t>na stružnici.</a:t>
            </a:r>
          </a:p>
        </p:txBody>
      </p:sp>
      <p:pic>
        <p:nvPicPr>
          <p:cNvPr id="8196" name="Picture 4" descr="http://www.tehmo-zaposlitev.si/wp-content/uploads/2014/02/sildeslide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4357" y="365124"/>
            <a:ext cx="5897805" cy="168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otnik 3"/>
          <p:cNvSpPr/>
          <p:nvPr/>
        </p:nvSpPr>
        <p:spPr>
          <a:xfrm>
            <a:off x="838200" y="5530349"/>
            <a:ext cx="5003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/>
              <a:t>https://www.youtube.com/watch?v=76AocSo9G6U</a:t>
            </a:r>
          </a:p>
        </p:txBody>
      </p:sp>
      <p:sp>
        <p:nvSpPr>
          <p:cNvPr id="5" name="Pravokotnik 4"/>
          <p:cNvSpPr/>
          <p:nvPr/>
        </p:nvSpPr>
        <p:spPr>
          <a:xfrm>
            <a:off x="838200" y="5899681"/>
            <a:ext cx="4870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/>
              <a:t>https://www.youtube.com/watch?v=PRHn2jgs9Zk</a:t>
            </a:r>
          </a:p>
        </p:txBody>
      </p:sp>
    </p:spTree>
    <p:extLst>
      <p:ext uri="{BB962C8B-B14F-4D97-AF65-F5344CB8AC3E}">
        <p14:creationId xmlns:p14="http://schemas.microsoft.com/office/powerpoint/2010/main" val="12197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DLETANJE</a:t>
            </a: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452" y="1420177"/>
            <a:ext cx="4981575" cy="267652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52031" y="1985553"/>
            <a:ext cx="2662316" cy="1619795"/>
          </a:xfrm>
          <a:prstGeom prst="rect">
            <a:avLst/>
          </a:prstGeom>
        </p:spPr>
      </p:pic>
      <p:pic>
        <p:nvPicPr>
          <p:cNvPr id="7" name="Picture 2" descr="http://www.depoles.com/assets/images/H8TLH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01815" y="4406537"/>
            <a:ext cx="2658605" cy="199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ravokotnik 7"/>
          <p:cNvSpPr/>
          <p:nvPr/>
        </p:nvSpPr>
        <p:spPr>
          <a:xfrm>
            <a:off x="3549871" y="5717568"/>
            <a:ext cx="169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/>
              <a:t>STRUŽNA DLETA</a:t>
            </a:r>
          </a:p>
        </p:txBody>
      </p:sp>
    </p:spTree>
    <p:extLst>
      <p:ext uri="{BB962C8B-B14F-4D97-AF65-F5344CB8AC3E}">
        <p14:creationId xmlns:p14="http://schemas.microsoft.com/office/powerpoint/2010/main" val="403915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40747"/>
            <a:ext cx="10515600" cy="1325563"/>
          </a:xfrm>
        </p:spPr>
        <p:txBody>
          <a:bodyPr/>
          <a:lstStyle/>
          <a:p>
            <a:r>
              <a:rPr lang="sl-SI" dirty="0" smtClean="0"/>
              <a:t>PIILJENJE</a:t>
            </a:r>
            <a:endParaRPr lang="sl-SI" dirty="0"/>
          </a:p>
        </p:txBody>
      </p:sp>
      <p:pic>
        <p:nvPicPr>
          <p:cNvPr id="9218" name="Picture 2" descr="http://upload.wikimedia.org/wikipedia/commons/6/61/Raspel_Baite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053" y="2942969"/>
            <a:ext cx="2325183" cy="112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wilhelm-oberdick.de/images/bilder_gr/700101-Raspel,-flachstumpf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7024" y="4817963"/>
            <a:ext cx="1467277" cy="97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4914" y="1428651"/>
            <a:ext cx="2555966" cy="764853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5257" y="1003528"/>
            <a:ext cx="694372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7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227</TotalTime>
  <Words>298</Words>
  <Application>Microsoft Office PowerPoint</Application>
  <PresentationFormat>Širokozaslonsko</PresentationFormat>
  <Paragraphs>44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Officeova tema</vt:lpstr>
      <vt:lpstr>1_Officeova tema</vt:lpstr>
      <vt:lpstr>Obdelovalni postopki </vt:lpstr>
      <vt:lpstr>PowerPointova predstavitev</vt:lpstr>
      <vt:lpstr>PowerPointova predstavitev</vt:lpstr>
      <vt:lpstr>PowerPointova predstavitev</vt:lpstr>
      <vt:lpstr>PowerPointova predstavitev</vt:lpstr>
      <vt:lpstr>BRUŠENJE</vt:lpstr>
      <vt:lpstr>STRUŽENJE</vt:lpstr>
      <vt:lpstr>DLETANJE</vt:lpstr>
      <vt:lpstr>PIILJENJE</vt:lpstr>
      <vt:lpstr>DOLBENJE</vt:lpstr>
      <vt:lpstr>Rezbarjenje                Rezbarjenje z motorko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Obdelovalni postopki</dc:title>
  <dc:creator>Jure</dc:creator>
  <cp:lastModifiedBy>kvadraten krog</cp:lastModifiedBy>
  <cp:revision>19</cp:revision>
  <dcterms:created xsi:type="dcterms:W3CDTF">2015-04-02T18:34:50Z</dcterms:created>
  <dcterms:modified xsi:type="dcterms:W3CDTF">2020-05-22T06:43:17Z</dcterms:modified>
</cp:coreProperties>
</file>