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  <p:sldMasterId id="2147483681" r:id="rId3"/>
  </p:sldMasterIdLst>
  <p:sldIdLst>
    <p:sldId id="256" r:id="rId4"/>
    <p:sldId id="262" r:id="rId5"/>
    <p:sldId id="265" r:id="rId6"/>
    <p:sldId id="263" r:id="rId7"/>
    <p:sldId id="264" r:id="rId8"/>
    <p:sldId id="257" r:id="rId9"/>
    <p:sldId id="259" r:id="rId10"/>
    <p:sldId id="260" r:id="rId11"/>
    <p:sldId id="26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4-16T23:20:51.997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5380 7161 0,'17'0'172,"1"0"-172,-18 18 15,0 0-15,18 52 16,-18 1 15,35-54-31,-35 72 16,0-72-16,0 19 0,0-1 15,18 18 1,-18-18 0,17 36-1,-17-19 1,0 19 0,0 17-1,0 0 1,0 1-1,0-1 1,0 0 0,0 0-1,0 0 17,0-70-32,0 70 15,0-70-15,0 52 16,0-17-1,-35 53 1,0-35 0,-1-1-1,1 1 1,-35-1 0,-1 1-1,1-36 1,34-17-1,19-18-15,-19 17 16,19 1-16,-19-18 47,19 0-47,-1 0 31,-17 0-31,0 0 31,-18 0-15,0-35 0,-71-18-1,71 35 1,-17-35 0,35 36-1,17 17-15,0-18 16,1 0-16,-1 1 62,18-1-62,0 1 16,0-1-16,0-17 16,-18 17-1,-17-53 1,35 1-1,0 17 1,0-35 0,0 52-1,-18-16-15,1 16 16,17 1-16,0 0 16,0 17-1,0-17 1,0 0 15,0 17-31,0 0 31,0 1-31,0-1 16</inkml:trace>
  <inkml:trace contextRef="#ctx0" brushRef="#br0" timeOffset="4559.9725">6174 7214 0,'0'18'157,"0"17"-142,0-17-15,0-1 0,0 1 16,0 17 0,0-17-16,-18 53 15,18-54-15,0 1 16,0 17-1,-35 53 1,35-52 0,0 17-1,0 35 1,0 0 0,0 0-1,0 18 1,0-18-1,0-70-15,0 17 32,0-17-32,0 17 15,35 0 1,-35-17 0,0 52-1,35-17 1,-17 18-1,17 17 1,-35-53 0,0 36-1,53 0 1,-18 17 0,18-35-1,-35 0-15,0-1 16,-1-34-16,1 0 15,-18-1-15,35 19 0,-35-19 16,18 19 0,52 16-1,-34-16 1,34-1 0,-35 0-1,-17-17 1,0-18-1,17 18 1,-17-18 0,17 0-1,18 0 1,0 0 0,0-18-1,-18-35 1,18 0-1,-18 0 17,-35 18-17,0-18 1,35-35 0,-35 0-1,0-1 1,0-16-1,18 52-15,-18 0 16,0 35-16,0-17 16,0-18-1,0 35-15,0-35 16,0 0 0,0 18-1,0 18 1,0-1-1,0 0 17,0 54 358,-18-36-374,18 35-16,0-18 16,-35 1-1,35 0 1,-18 17 140,1 0-140,17 1-1,-18-19 1,1 1 15,17-36 219,0-17-234,0 17-16,17 1 15,1-19 1,-18 1 15,35 0-31,-35 17 141,0 1-125,18 17 93,-1-18-93,1 18 218,0 18-234,-1 17 16,-17 0-1,18-17 1,0-1-1,-18 1 1,0 0 0,0-1-1,17 1 1,-17 0 0,18-1-1,-1 18 16,-17-17-15,0 0 0,18-1-1,-18 1 17</inkml:trace>
  <inkml:trace contextRef="#ctx0" brushRef="#br0" timeOffset="6823.9871">4374 8290 0,'0'36'234,"0"-19"-234,0 1 16,0-1-1,0 1-15,0 0 16,0-1 0,-17 19 15,17-1-15,-18 0-1,1-35 1,17 18-1,0-1 1,0 1 0,0 17 15,-18-17-15,0-18-1,18 18 63,0-1-62,-17-17-16,17 18 156</inkml:trace>
  <inkml:trace contextRef="#ctx0" brushRef="#br0" timeOffset="8262.722">4392 8396 0,'0'18'235,"18"35"-220,-18-36 1,0 1-1,0 0 1,0 17 0,35-18-1,-35 1 95,0 0-95,0-1 1,0 1 15</inkml:trace>
  <inkml:trace contextRef="#ctx0" brushRef="#br0" timeOffset="16456.3653">13000 4322 0,'17'-18'47,"-17"0"0,0 1 0,18 17-32,0-18 16,-18 0-15,0 1 0,0-1-1,0-53 1,0 19 0,0-19-1,-18 36 1,0-1-1,-17 1 1,0 0 0,-18 0 15,18 17-15,-18-17-1,-35-1 1,-1 1-1,1 0 1,-18-18 0,-52 18-1,17-1 1,-18 1 0,35 35-1,36-35 1,18 35-16,-54-35 15,106 35-15,-17-18 16,0 0-16,-36 1 16,18 17-1,1 0 17,-37 0-17,36 0 1,-35 0-1,-18 0 1,36 0 0,17 0-1,18 0 1,-36 35 0,36-35-16,-36 18 15,54-1 1,-19-17-16,-34 18 15,17 17 1,35-35 0,-35 35-1,18-17 17,17 17-17,-35 1 1,-17-1-1,35 18 1,-36 0 0,53-36-16,-17 1 15,35 0 1,-17-1-16,-1 19 16,-35 34 15,18 1-16,17-18 1,0-18 0,-17 18 15,-18 53-31,18-18 31,0-18-15,17-17-16,-17 35 15,17-70-15,18 17 0,-18 36 16,1-1 0,-1 36-1,1-17 1,17-19 0,0 36-1,-36 0 1,19 0-1,17-1 1,-18-34 0,-35 52-1,0 19 17,53-90-32,-53 72 15,53-36-15,0-35 16,-17 71-1,17-72 1,0 19 0,0-18-1,0-18 1,0 18 0,0-35-1,0-1 829,53 1-688,-18 17-156,-18-17 0,1 0 16,35 17-1,-53-18 1,18-17-16,-1 0 16,1 18-16,0 0 15,-1-18 17,1 0-17,-1 0 1,1 17-16,-18 1 15,18 0 1,-1-18 0,-17 17-16,0 1 15,18-18-15,0 18 16,-18-1-16,17 1 16,-17 0-16,36 17 15,-19-35-15,-17 17 16,0 36-16,53-53 15,-35 18-15,-18 0 0,0-1 16,17 36-16,19-18 16,-36 1-16,0-1 15,0 0-15,17 1 16,1-36-16,-18 17 0,18 36 16,-18-35-16,0-1 0,0 1 15,0 0 1,0 17-16,35-17 15,-35-1-15,0 1 16,0 0 0,0-1 62,0 1 125,0-1-172,18-17-15,-1 0-16</inkml:trace>
  <inkml:trace contextRef="#ctx0" brushRef="#br0" timeOffset="21472.3751">10125 7549 0,'17'0'250,"-17"18"-234,0 17-16,0 54 15,-17-1 1,-19-18 15,36 18-15,-35-35-1,18 0-15,17-35 16,0 35-16,0-35 0,-18 34 16,0 19-1,-88 158 16,71-105-15,-18-1 0,-17-17-1,17-18 1,35-52 0,-17 16-1,35-16 1,-35-1-1,17 0 17,0-17-32,-17 35 15,0-18-15,-18 0 16,35-17 0,-52 17-1,34-35 1,-17 36-1,-17-36 1,-18 0 0,35 0-1,35-18 48,0 18-63,18-18 31,-17-17-15,-18 0-1,-1-1 1,19 19 15,17-1 0,-18-35-15,0 36 0,18-1 31,0 0-47,-35-52 15,17-1 1,-17 18-1,0-17 17,17 17-17,-35 0 1,36 35 0,-1-17-1,0 17 1,1-17-1,-1 17 1,0 18 0,1 0 46,17-17-62,-18 17 16,-17 0-1,17 0 1,-52-18-16,-1 18 31,18-35-15,36 35 0,-19 0-16,1-35 15,17 35 1,-17-18-1,-35 18 1,17-18 0,17 18-1,-52-35 1,53 17 0,0 18 46,-1 0 16,19 0-47,-1 0-31,0-17 16,1-1 0,-1 18 15,1 0-15,-1 0-16,-17 0 15,17 0 1,0 0-1,1 0 17,17-17-17,-18-1 1,0 18 31,1 0-32,-1 0 1,-17-18 0,0 18 1109,17-35-1110,18 17-15,0 1 0,0-1 16,-18 0 0,18 1-1,0-1-15,0 1 16,-17 17 546,17 17-546,0 1-16,0 52 16,0-17-1,0-35-15,0 0 0,0-1 16,0 36-16,0-35 15,0-1-15,0 19 32,0-19 374</inkml:trace>
  <inkml:trace contextRef="#ctx0" brushRef="#br0" timeOffset="22960.491">7408 8132 0,'53'0'250,"-35"0"-234,0 0-16,-1 0 0,18 0 16,-17 0-1,17 0-15,-17 0 16,0 0 0,-1 0 15,1 0-16,0 0-15,17 0 32,-18 0-17,1 0-15</inkml:trace>
  <inkml:trace contextRef="#ctx0" brushRef="#br0" timeOffset="29336.6662">13705 4233 0,'53'0'344,"-17"-17"-344,-36-1 0,17 18 16,19-35-16,-1-1 15,-18 19-15,1 17 16,0 0-16,-1-18 0,1 1 16,0-1-16,-1 18 31,36-35-31,-35 17 31,-1 18-15,1-35-1,35 17 1,-18 18 0,18-35-1,18 17 1,17 1-1,-17-19 1,-19 19 0,-16 17-1,17 0 1,-36 0 31,1 0-32,0 0 1,-1 0 0,1 0-1,-1 0 1,1 0 0,0 0-1,-1 0 1,19 0-1,-1 0 1,18 0 0,17 0-1,1 17 1,17 19 0,-53-36-1,36 52 1,-18-16 15,0-1-15,-36-17-16,19-1 15,17 36-15,-18-18 16,0 1 0,0-1-1,-17-17 1,0-1-1,17 19 1,-17 17 0,-1-18-1,19 18 1,-19 0 0,-17-18-1,36 0 1,-36 0-1,0 18-15,17 18 0,1-36 16,-18-17-16,17 123 16,-17-106-16,0 36 15,0 88 1,0-18 0,0 35-1,0-35 1,0-70-1,0 35 1,-52-1 0,-1 36-1,0 18 1,35-123-16,-70 158 16,70-159-1,1 71-15,-1-89 0,-35 107 31,18-36-31,17-35 16,-70 106 0,35-54-1,0 1 1,-17 18 0,-19-1-1,1 36 1,-35 0-1,17-18 1,0-18-16,-88 89 16,106-106-1,-36 17-15,-87 54 16,-1-36 0,-70 53-1,52-35 16,-17-18-15,124-18 0,-124-17-1,71-53 1,-36 0 0,18 35-1,71-70-15,17 17 16,-18-17-16,54-1 15,-19 1-15,72-18 0,-160 35 16,89-35 0,18 18-16,-107-1 15,-52 19 1,88-36 0,-18 35-1,-35-35 16,0 0-15,35 0 0,1 0-1,16 0 1,72 0-16,-89 0 16,71 0-16,17 0 15,-70 0 1,53 0-1,-88 0 1,88 0 0,-1 0-1,1 0 1,0 0 0,-53 0-1,35-35 1,18 35 15,17 0-31,-35 0 16,89 0-16,-36 0 0,18 0 15,17 0-15,-106 0 16,54 0-16,-18 0 16,35 0-1,-106 0 1,36-18-1,-19 18 1,-34 0 0,70-18-1,53 1 1,-70-19 0,88 36-16,-18 0 15,0 0-15,17 0 16,-16 0-16,-72 0 15,1 0 1,-1 0 15,-52 0-15,35 0 0,0 0-1,35-35 1,-18 35-1,36 0 1,-53 0 0,106 0-16,-36 0 15,-123-17 1,123 17-16,-105-53 16,88 53-1,17 0 1,18-18-1,-35 0 17,35-35-17,-53 18 1,1 35 0,-19-53-1,54 18 1,52 17-16,-35 1 15,35-1-15,1 0 0,17 1 32,0-1-32,-35-35 0,-1 18 15,19 0 1,-36-18 0,53 35-1,0-17 1,0 17-1,0-17 1,-18-36 15,18 54-15,0-1-16,0-35 16,0 0-16,0 36 15,0-54 1,0-52 15,0 87-15,35 1-1,-17 0 1,17-18 0,-17 35-1,0-17 1,-1 35-1,18-35 17,-17 17-17,17-35 1,-17 53 0,17-35-1,-35 17 1,18 18-1,0 0 1,-1-17 0,-17-1 15,18 18 0,-1 0-15,1 0-1,0-18-15,-1 1 47,-17-1-47,36 18 32,-19 0-17,-17-18 1,18 18-1,0-17 1,-1 17 31,1 0-16,-1-18-15,1 18-1,0-18 1,-1 1 15,1 17-15,0 0 0,-18-18 30,35 18 1,-35-17-31,18 17-16,-1 0 16,1-18 15</inkml:trace>
  <inkml:trace contextRef="#ctx0" brushRef="#br0" timeOffset="31593.0391">4039 8114 0,'18'0'219,"0"0"-204,-1 0 1,1 0-16,-1 0 31,1 0-15,0 0-1,-1 0 1,1 0 0,0 0-1,17 0 16,-17 0-15,-1 0 0,1 0 31,0 0-16,-1 0 0,1 0 47,-1 0-15,1 0 234,-36 18-266,1 17-16,-1-35 17,1 17-17,17 1 1,-18-18 0,0 18-1,1-1 1,17 1 15,-18-18-31,0 18 16,18-1-16,-17-17 47,-1 18-47,0 0 15,18-1 32,-17-17-31,-1 18-1,18-1 1,-18-17 0</inkml:trace>
  <inkml:trace contextRef="#ctx0" brushRef="#br0" timeOffset="38973.5649">21502 7426 0,'-18'53'218</inkml:trace>
  <inkml:trace contextRef="#ctx0" brushRef="#br0" timeOffset="40607.6268">21625 7761 0,'18'-18'15,"0"1"-15,-54 17 454,1 0-439,17 0 1,36 0 312</inkml:trace>
  <inkml:trace contextRef="#ctx0" brushRef="#br0" timeOffset="42109.9598">23865 7408 0,'18'0'15</inkml:trace>
  <inkml:trace contextRef="#ctx0" brushRef="#br0" timeOffset="43064.3842">23936 7585 0</inkml:trace>
  <inkml:trace contextRef="#ctx0" brushRef="#br1" timeOffset="60166.1883">12330 5151 0,'35'0'594,"0"35"-578,-35-18-16,35 19 15,-17-36-15,-18 17 0,18 1 16,17-18-16,0 18 94,18-18-79,0 17-15,18 19 16,-18-36-16,-36 17 0,18 1 16,-17-18-16,0 17 0,52 1 15,-52 0-15,0-18 0,-1 0 0,1 0 16,-1 0-16,19 35 0,-19-35 0,19 18 16,-1 17-16,-17-35 0,-1 0 15,1 0-15,17 35 0,89-17 16,-1 35-1,-52-36-15,-54-17 0,54 18 0,-54-18 16,54 18-16,-53-18 0,70 35 16,71 18-16,-89-35 15,54 52-15,-71-70 16,-53 18-16,88-1 0,-35-17 16,17 36-16,1-19 15,-36 19-15,18-19 16,35 18-16,-35-17 15,0 17-15,-35-35 0,17 18 16,71 35-16,-71-18 16,-17-35-16,52 36 0,-70-19 0,88 18 15,-70-35-15,35 53 0,0 0 16,-35-53-16,70 53 0,-88-35 0,70 35 16,-52-53-16,35 70 0,-36-70 0,19 36 15,-19-36-15,36 35 0,-53-18 0,71 1 16,-18 35-16,53 35 15,-53-35-15,-36-18 16,1-35-16,17 18 0,18 17 16,-35-35-1,-1 18-15,1 17 0,35 1 16,-18-36-16,-17 0 0,-1 17 0,19 18 16,-19-35-16,36 36 15,35 17-15,-70-36 16,53 36-16,-54-35 15,1-18-15,0 17 0,17 36 16,0-35-16,18 35 16,-35-53-16,-1 18 0,19 17 15,16 0 1,-52-17-16,18-18 16,0 17-16,-18 1 0,17-18 15,19 35 1,-36-17-16,35-18 15,0 0-15,-35 35 16,18-35 125,17 0-141,0 0 15,-17 0 1,0 0 0,17 53-16,-17-53 15,17 0-15,18 35 16,0 18-16,-18-35 15,-35 0-15,18-1 0,52 36 16,-35-35-16,18 35 16,-35-36-16,0-17 0,-1 53 15,19-35-15,-1 17 16,-17 1-16,-18-19 0,17 18 16,1 1-16,35 34 15,0-17-15,-36-35 16,1-1-16,-18 1 0,18 0 0,17-1 15,-35 19-15,17-19 16,-17 1-16,0 0 0,18-1 16,0 1-16,-1-18 0,19 35 15,-1 18 1,-17-53-16,17 71 16,35 34-1,19 19 1,16 70-1,-34-35 1,0-106 15,-36 0-31,35 35 16,-17-53-16,-35-17 0,52 52 16,19-52-1,-54-18 1,53 0-1,0 0 1,-17 0 0,35 0-1,17 0 1,-17 0 0,35 0-1,0 0 1,-70 0-16,-1 0 15,-52 0-15,17 0 16,36-18 0,-36 1 15,-17-1-15,35 0-1,-18-17 1,0 17-1,1 1 1,-19 17 0,-17-18-1,35 0 1,-17-17 0,0 35-1,-1 0 1,-17-17 62,0-1-62,53 18-1,-35 0 1,17-18-1,-17 1 1,-1 17 0,1-18-1,0 18 63,-1 0-62,-17-18-16,18 1 422,17-1-406,-35 0-1,18 18 16,0 0-15,-1-17-16,-17-1 391,-17 18-376,-1 0-15,-17 0 16,-18 0-16,17 0 16,1 0-16,18 0 31,-1 0-16,-35 0 1,35 0 0,-17 0-1,17 0 17,1 0-32,-1 0 31,-17 0-16,17 0 1,36 0 234,0 0-250,-1 0 16,36 0-1,-18 0 1,1 0 0,-1 0-1,-17 0 1,-1 0-1,18 0 1,1 0 0,-19 0-1,1 0-15,0 0 16,17 0 0,0 0 30,-17 0 64,-1 0-63,1 0-32,0 0 1,-1 0 15,1 0 188,-18 18-172,0-1-47,0 1 15,0 17 1,0-17-16,-18 17 16,1-17-16,17 0 15,-18-18-15,18 17 16,-18 1-16,1 17 16,-1-17-16,1-1 31,-1 19-16,0-19 1,-17 1 0,35 17-1,-18-17 1,1-1 15,-1 19-15,18-19 203</inkml:trace>
  <inkml:trace contextRef="#ctx0" brushRef="#br1" timeOffset="65190.6658">14552 4798 0,'35'-18'188,"-35"0"-188,89 1 15,-72-1-15,142-52 16,-71 52-16,18-53 16,-35 54-16,-54 17 0,89-53 15,-35 35-15,123-70 16,-177 70-16,354-105 31,-283 123-15,-71 0-16,107-35 0,-1-1 15,89 1-15,141-18 32,-18 0-17,35-17 1,-34 17 0,16 35-1,-52-35 1,-159 53-16,0-88 15,-17 88-15,-106 0 0,105-18 16,18-17-16,-123 35 0,229-17 16,-89-19-1,-16 19-15,157-19 16,-52-34 0,18 34-1,35 19 16,-71-36-15,0 0 0,-35 18-1,0 17 1,-88 18-16,18-18 16,-71 1-16,53-1 0,-18 18 15,-71-17-15,160 17 16,-89 0-16,0 0 15,89 0 1,17 0 0,35 0-1,124 0 1,-106 0 0,70 0-1,-17 35 1,176 124-1,-176-124 1,-176-18 0,34 36-1,19 18-15,-54-18 0,-17 0 16,176 123 0,-141-70-1,53 17 1,-17 19-1,-1 16 1,36 19 0,-18-1-1,35 36 1,-35-36 0,-106-70-1,-88-71 16,53-17-31,-53 0 0,71 87 32,-54-87-32,36 53 15,18 34 1,17 54 0,-35-18-1,0 0 1,-35 36-1,17 17 1,-18-18 0,1-35-1,-18-88-15,0 53 16,0-53-16,0-35 0,0-1 16,0 1 15,-35 141 0,0-18-31,-71 35 31,53-17-15,0-36 0,-18-17-1,1 18 1,-36-54-1,0 1 1,18-36-16,0 18 16,0-18-16,35-17 15,-88 35-15,123-53 0,-194 88 16,142-70 0,-1 17-16,-105 35 15,17-70 1,-35 36-1,-18-19 17,36 36-17,-1-17 1,72-36 0,-1 0-1,71 0-15,-18 17 16,-36 19-16,37-36 15,-37 0 1,1 0 0,35 0-1,0 0 1,18 0 0,17 0-1,1 0 16,-1 0-31,0 0 16,-34 0 15,34 0-31,-17 0 16,17 0-16,18 17 0,-18 1 16,1-18-1,-1 0 1,0 0-1,1 0 1,-18 17 0,17-17-1,0 0 376,18 18-391,36 0 0,-19-18 16,107 88-1,-89-53 1,18 0-1,-36-35 1,1 18 125,0-18-126,17 18-15,-17-1 32</inkml:trace>
  <inkml:trace contextRef="#ctx0" brushRef="#br1" timeOffset="66351.94">24606 8802 0,'0'-18'0,"0"1"125,0-1-109,53-35-16,71 18 16,17-54 15,-18 37-15,-70 16-1,0 19 1</inkml:trace>
  <inkml:trace contextRef="#ctx0" brushRef="#br1" timeOffset="69160.6539">11977 11536 0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82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1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06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72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785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11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43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45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443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2836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8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5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487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43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837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99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37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220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68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906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7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5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10000" dirty="0" smtClean="0">
                <a:solidFill>
                  <a:schemeClr val="bg1"/>
                </a:solidFill>
                <a:latin typeface="Jokerman" panose="04090605060D06020702" pitchFamily="82" charset="0"/>
              </a:rPr>
              <a:t>ADICIJA</a:t>
            </a:r>
            <a:endParaRPr lang="sl-SI" sz="10000" dirty="0">
              <a:solidFill>
                <a:schemeClr val="bg1"/>
              </a:solidFill>
              <a:latin typeface="Jokerman" panose="04090605060D0602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 smtClean="0"/>
              <a:t>KEMIJA, 8. a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17444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40228" y="644434"/>
            <a:ext cx="10848703" cy="5488986"/>
          </a:xfrm>
        </p:spPr>
        <p:txBody>
          <a:bodyPr/>
          <a:lstStyle/>
          <a:p>
            <a:pPr marL="0" indent="0">
              <a:buNone/>
            </a:pPr>
            <a:r>
              <a:rPr lang="sl-SI" sz="3200" dirty="0" smtClean="0"/>
              <a:t>Naloge:</a:t>
            </a:r>
          </a:p>
          <a:p>
            <a:pPr marL="0" indent="0">
              <a:buNone/>
            </a:pPr>
            <a:endParaRPr lang="sl-SI" sz="3200" dirty="0" smtClean="0"/>
          </a:p>
          <a:p>
            <a:pPr marL="514350" indent="-514350">
              <a:buAutoNum type="arabicPeriod"/>
            </a:pPr>
            <a:r>
              <a:rPr lang="sl-SI" sz="3200" dirty="0" smtClean="0"/>
              <a:t>Zapiši adicijo broma na </a:t>
            </a:r>
            <a:r>
              <a:rPr lang="sl-SI" sz="3200" dirty="0" err="1" smtClean="0"/>
              <a:t>propen</a:t>
            </a:r>
            <a:r>
              <a:rPr lang="sl-SI" sz="3200" dirty="0" smtClean="0"/>
              <a:t>. Produkt poimenuj.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l-SI" sz="3200" dirty="0"/>
              <a:t>Zapiši adicijo </a:t>
            </a:r>
            <a:r>
              <a:rPr lang="sl-SI" sz="3200" dirty="0" smtClean="0"/>
              <a:t>vodikovega klorida na but-2-en. </a:t>
            </a:r>
            <a:r>
              <a:rPr lang="sl-SI" sz="3200" dirty="0"/>
              <a:t>Produkt poimenuj.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l-SI" sz="3200" dirty="0"/>
              <a:t>Zapiši adicijo </a:t>
            </a:r>
            <a:r>
              <a:rPr lang="sl-SI" sz="3200" dirty="0" smtClean="0"/>
              <a:t>vode </a:t>
            </a:r>
            <a:r>
              <a:rPr lang="sl-SI" sz="3200" dirty="0"/>
              <a:t>na </a:t>
            </a:r>
            <a:r>
              <a:rPr lang="sl-SI" sz="3200" dirty="0" err="1"/>
              <a:t>propen</a:t>
            </a:r>
            <a:r>
              <a:rPr lang="sl-SI" sz="3200" dirty="0"/>
              <a:t>. Produkt poimenuj</a:t>
            </a:r>
            <a:r>
              <a:rPr lang="sl-SI" sz="3200" dirty="0" smtClean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l-SI" sz="3200" dirty="0"/>
              <a:t>Zapiši adicijo </a:t>
            </a:r>
            <a:r>
              <a:rPr lang="sl-SI" sz="3200" dirty="0" smtClean="0"/>
              <a:t>vodika na but-1-en. </a:t>
            </a:r>
            <a:r>
              <a:rPr lang="sl-SI" sz="3200" dirty="0"/>
              <a:t>Produkt poimenuj.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sl-SI" dirty="0"/>
          </a:p>
          <a:p>
            <a:pPr marL="514350" indent="-514350">
              <a:buAutoNum type="arabicPeriod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7053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4212" y="685800"/>
            <a:ext cx="10506302" cy="5366657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sz="4000" dirty="0" smtClean="0">
                <a:solidFill>
                  <a:schemeClr val="bg1"/>
                </a:solidFill>
              </a:rPr>
              <a:t>Je </a:t>
            </a:r>
            <a:r>
              <a:rPr lang="sl-SI" altLang="sl-SI" sz="4000" dirty="0" smtClean="0">
                <a:solidFill>
                  <a:schemeClr val="bg1"/>
                </a:solidFill>
              </a:rPr>
              <a:t>reakcija</a:t>
            </a:r>
            <a:r>
              <a:rPr lang="sl-SI" altLang="sl-SI" sz="4000" dirty="0" smtClean="0">
                <a:solidFill>
                  <a:schemeClr val="bg1"/>
                </a:solidFill>
              </a:rPr>
              <a:t>, pri kateri se na oba C-atoma ob dvojni vezi adirata/vežeta </a:t>
            </a:r>
            <a:r>
              <a:rPr lang="sl-SI" altLang="sl-SI" sz="4000" dirty="0" smtClean="0">
                <a:solidFill>
                  <a:schemeClr val="bg1"/>
                </a:solidFill>
              </a:rPr>
              <a:t>nova atoma (enaka </a:t>
            </a:r>
            <a:r>
              <a:rPr lang="sl-SI" altLang="sl-SI" sz="4000" dirty="0" smtClean="0">
                <a:solidFill>
                  <a:schemeClr val="bg1"/>
                </a:solidFill>
              </a:rPr>
              <a:t>atoma/različna atoma/atomske </a:t>
            </a:r>
            <a:r>
              <a:rPr lang="sl-SI" altLang="sl-SI" sz="4000" dirty="0" smtClean="0">
                <a:solidFill>
                  <a:schemeClr val="bg1"/>
                </a:solidFill>
              </a:rPr>
              <a:t>skupine).</a:t>
            </a:r>
            <a:endParaRPr lang="sl-SI" altLang="sl-SI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l-SI" sz="4000" dirty="0"/>
              <a:t>Adicijo uporabljamo kot reakcijo za dokaz nasičenosti </a:t>
            </a:r>
            <a:r>
              <a:rPr lang="sl-SI" sz="4000" dirty="0" smtClean="0"/>
              <a:t>oziroma </a:t>
            </a:r>
            <a:r>
              <a:rPr lang="sl-SI" sz="4000" dirty="0"/>
              <a:t>nenasičenosti </a:t>
            </a:r>
            <a:r>
              <a:rPr lang="sl-SI" sz="4000" dirty="0" smtClean="0"/>
              <a:t>spojin.</a:t>
            </a:r>
            <a:endParaRPr lang="sl-SI" altLang="sl-SI" sz="4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6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69127" y="313507"/>
            <a:ext cx="8924107" cy="6017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4000" dirty="0" err="1" smtClean="0"/>
              <a:t>Dvoatomne</a:t>
            </a:r>
            <a:r>
              <a:rPr lang="sl-SI" sz="4000" dirty="0" smtClean="0"/>
              <a:t> molekule:</a:t>
            </a:r>
          </a:p>
          <a:p>
            <a:pPr marL="0" indent="0">
              <a:buNone/>
            </a:pPr>
            <a:r>
              <a:rPr lang="sl-SI" sz="4000" dirty="0"/>
              <a:t> </a:t>
            </a:r>
            <a:endParaRPr lang="sl-SI" sz="4000" dirty="0" smtClean="0"/>
          </a:p>
          <a:p>
            <a:pPr marL="0" indent="0">
              <a:buNone/>
            </a:pPr>
            <a:r>
              <a:rPr lang="sl-SI" sz="4000" dirty="0" smtClean="0"/>
              <a:t> H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N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O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Cl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Br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I</a:t>
            </a:r>
            <a:r>
              <a:rPr lang="sl-SI" sz="4000" baseline="-25000" dirty="0" smtClean="0"/>
              <a:t>2</a:t>
            </a:r>
          </a:p>
          <a:p>
            <a:pPr marL="0" indent="0">
              <a:buNone/>
            </a:pPr>
            <a:r>
              <a:rPr lang="sl-SI" sz="4000" dirty="0"/>
              <a:t> </a:t>
            </a:r>
            <a:r>
              <a:rPr lang="sl-SI" sz="4000" dirty="0" smtClean="0"/>
              <a:t>F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  <a:p>
            <a:pPr marL="0" indent="0">
              <a:buNone/>
            </a:pPr>
            <a:endParaRPr lang="sl-SI" sz="3600" baseline="-25000" dirty="0"/>
          </a:p>
          <a:p>
            <a:pPr marL="0" indent="0">
              <a:buNone/>
            </a:pP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79737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dici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491" y="554620"/>
            <a:ext cx="9945189" cy="536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84096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28896" y="153578"/>
            <a:ext cx="11179629" cy="6282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3600" dirty="0" smtClean="0"/>
              <a:t>Razlaga adicije vodika na </a:t>
            </a:r>
            <a:r>
              <a:rPr lang="sl-SI" sz="3600" dirty="0" smtClean="0"/>
              <a:t>eten</a:t>
            </a:r>
          </a:p>
          <a:p>
            <a:pPr marL="0" indent="0">
              <a:buNone/>
            </a:pPr>
            <a:endParaRPr lang="sl-SI" sz="3600" dirty="0" smtClean="0"/>
          </a:p>
          <a:p>
            <a:pPr marL="0" indent="0">
              <a:buNone/>
            </a:pPr>
            <a:r>
              <a:rPr lang="sl-SI" sz="3600" dirty="0" smtClean="0"/>
              <a:t>Najpreprostejša adicija je adicija vodika </a:t>
            </a:r>
            <a:r>
              <a:rPr lang="sl-SI" sz="3600" dirty="0" smtClean="0"/>
              <a:t>na</a:t>
            </a:r>
          </a:p>
          <a:p>
            <a:pPr marL="0" indent="0">
              <a:buNone/>
            </a:pPr>
            <a:r>
              <a:rPr lang="sl-SI" sz="3600" dirty="0" smtClean="0"/>
              <a:t> </a:t>
            </a:r>
            <a:r>
              <a:rPr lang="sl-SI" sz="3600" dirty="0" smtClean="0"/>
              <a:t>nenasičene spojine.</a:t>
            </a:r>
          </a:p>
          <a:p>
            <a:pPr marL="0" indent="0">
              <a:buNone/>
            </a:pPr>
            <a:r>
              <a:rPr lang="sl-SI" sz="3600" dirty="0" smtClean="0"/>
              <a:t>Eten je nenasičen ogljikovodik. </a:t>
            </a:r>
          </a:p>
          <a:p>
            <a:pPr marL="0" indent="0">
              <a:buNone/>
            </a:pPr>
            <a:r>
              <a:rPr lang="sl-SI" sz="3600" dirty="0" smtClean="0"/>
              <a:t>Med C-atomoma ima dvojno vez. Ena vez je močna, ena pa </a:t>
            </a:r>
            <a:r>
              <a:rPr lang="sl-SI" sz="3600" dirty="0" smtClean="0">
                <a:solidFill>
                  <a:srgbClr val="FF0000"/>
                </a:solidFill>
              </a:rPr>
              <a:t>šibka</a:t>
            </a:r>
            <a:r>
              <a:rPr lang="sl-SI" sz="3600" dirty="0" smtClean="0"/>
              <a:t>. Šibka vez se zelo rada razcepi. Eno vez predstavljata </a:t>
            </a:r>
            <a:r>
              <a:rPr lang="sl-SI" sz="3600" dirty="0" smtClean="0">
                <a:solidFill>
                  <a:srgbClr val="FF0000"/>
                </a:solidFill>
              </a:rPr>
              <a:t>dva elektrona</a:t>
            </a:r>
            <a:r>
              <a:rPr lang="sl-SI" sz="3600" dirty="0" smtClean="0"/>
              <a:t>. Ko se vez cepi se na vsak C-atom, ki nima vodika veže po en elektron. Na ta elektron se bo vezal en elektron vodika in bo nastala nova vez. Iz nenasičene spojine bo nastala nasičena spojina – iz etena dobimo etan.</a:t>
            </a:r>
            <a:endParaRPr lang="sl-SI" sz="3600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7" t="2286" r="5391"/>
          <a:stretch/>
        </p:blipFill>
        <p:spPr>
          <a:xfrm>
            <a:off x="9997440" y="1312977"/>
            <a:ext cx="1506583" cy="137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8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11849"/>
            <a:ext cx="10515600" cy="688769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1. ADICIJA VODIKA  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797" y="1563741"/>
            <a:ext cx="3262833" cy="1717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r>
              <a:rPr lang="sl-SI" sz="4800" dirty="0" smtClean="0"/>
              <a:t>                                    </a:t>
            </a:r>
            <a:endParaRPr lang="sl-SI" sz="4800" dirty="0"/>
          </a:p>
          <a:p>
            <a:pPr marL="0" indent="0">
              <a:buNone/>
            </a:pPr>
            <a:r>
              <a:rPr lang="sl-SI" sz="4800" dirty="0" smtClean="0"/>
              <a:t>H    C    </a:t>
            </a:r>
            <a:r>
              <a:rPr lang="sl-SI" sz="4800" dirty="0" err="1" smtClean="0"/>
              <a:t>C</a:t>
            </a:r>
            <a:r>
              <a:rPr lang="sl-SI" sz="4800" dirty="0" smtClean="0"/>
              <a:t>    H</a:t>
            </a:r>
            <a:endParaRPr lang="sl-SI" sz="4800" dirty="0"/>
          </a:p>
        </p:txBody>
      </p:sp>
      <p:cxnSp>
        <p:nvCxnSpPr>
          <p:cNvPr id="5" name="Raven povezovalnik 4"/>
          <p:cNvCxnSpPr/>
          <p:nvPr/>
        </p:nvCxnSpPr>
        <p:spPr>
          <a:xfrm>
            <a:off x="948138" y="271707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>
            <a:off x="1833497" y="2798414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ven povezovalnik 6"/>
          <p:cNvCxnSpPr/>
          <p:nvPr/>
        </p:nvCxnSpPr>
        <p:spPr>
          <a:xfrm>
            <a:off x="1833498" y="2649402"/>
            <a:ext cx="435429" cy="87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Raven povezovalnik 7"/>
          <p:cNvCxnSpPr/>
          <p:nvPr/>
        </p:nvCxnSpPr>
        <p:spPr>
          <a:xfrm>
            <a:off x="2696528" y="2660415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1639773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>
            <a:off x="2471185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 flipV="1">
            <a:off x="4117620" y="2682902"/>
            <a:ext cx="1933302" cy="17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>
          <a:xfrm>
            <a:off x="8737263" y="2382323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7825932" y="2392692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aven povezovalnik 16"/>
          <p:cNvCxnSpPr/>
          <p:nvPr/>
        </p:nvCxnSpPr>
        <p:spPr>
          <a:xfrm>
            <a:off x="6962050" y="242070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7718803" y="1837576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aven povezovalnik 18"/>
          <p:cNvCxnSpPr/>
          <p:nvPr/>
        </p:nvCxnSpPr>
        <p:spPr>
          <a:xfrm>
            <a:off x="8538755" y="2574045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7646640" y="2625570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Raven povezovalnik 20"/>
          <p:cNvCxnSpPr/>
          <p:nvPr/>
        </p:nvCxnSpPr>
        <p:spPr>
          <a:xfrm>
            <a:off x="8538755" y="188843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PoljeZBesedilom 22"/>
          <p:cNvSpPr txBox="1"/>
          <p:nvPr/>
        </p:nvSpPr>
        <p:spPr>
          <a:xfrm>
            <a:off x="504294" y="3879116"/>
            <a:ext cx="4049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        ET</a:t>
            </a:r>
            <a:r>
              <a:rPr lang="sl-SI" sz="4000" dirty="0" smtClean="0">
                <a:solidFill>
                  <a:srgbClr val="FF0000"/>
                </a:solidFill>
              </a:rPr>
              <a:t>EN </a:t>
            </a:r>
            <a:r>
              <a:rPr lang="sl-SI" sz="4000" dirty="0" smtClean="0"/>
              <a:t>                                                </a:t>
            </a:r>
          </a:p>
          <a:p>
            <a:r>
              <a:rPr lang="sl-SI" sz="3200" dirty="0" smtClean="0">
                <a:solidFill>
                  <a:srgbClr val="FF0000"/>
                </a:solidFill>
              </a:rPr>
              <a:t>ne</a:t>
            </a:r>
            <a:r>
              <a:rPr lang="sl-SI" sz="3200" dirty="0" smtClean="0"/>
              <a:t>nasičen ogljikovodik</a:t>
            </a:r>
            <a:endParaRPr lang="sl-SI" sz="4000" dirty="0"/>
          </a:p>
        </p:txBody>
      </p:sp>
      <p:sp>
        <p:nvSpPr>
          <p:cNvPr id="25" name="Pravokotnik 24"/>
          <p:cNvSpPr/>
          <p:nvPr/>
        </p:nvSpPr>
        <p:spPr>
          <a:xfrm>
            <a:off x="1785753" y="214098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cxnSp>
        <p:nvCxnSpPr>
          <p:cNvPr id="26" name="Raven povezovalnik 25"/>
          <p:cNvCxnSpPr/>
          <p:nvPr/>
        </p:nvCxnSpPr>
        <p:spPr>
          <a:xfrm>
            <a:off x="4553356" y="1722887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Pravokotnik 27"/>
          <p:cNvSpPr/>
          <p:nvPr/>
        </p:nvSpPr>
        <p:spPr>
          <a:xfrm>
            <a:off x="4553356" y="122307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sp>
        <p:nvSpPr>
          <p:cNvPr id="29" name="PoljeZBesedilom 28"/>
          <p:cNvSpPr txBox="1"/>
          <p:nvPr/>
        </p:nvSpPr>
        <p:spPr>
          <a:xfrm>
            <a:off x="6469325" y="1223077"/>
            <a:ext cx="4602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endParaRPr lang="sl-SI" sz="4800" dirty="0"/>
          </a:p>
          <a:p>
            <a:r>
              <a:rPr lang="sl-SI" sz="4800" dirty="0"/>
              <a:t>H    C    </a:t>
            </a:r>
            <a:r>
              <a:rPr lang="sl-SI" sz="4800" dirty="0" err="1"/>
              <a:t>C</a:t>
            </a:r>
            <a:r>
              <a:rPr lang="sl-SI" sz="4800" dirty="0"/>
              <a:t>    H </a:t>
            </a:r>
          </a:p>
          <a:p>
            <a:r>
              <a:rPr lang="sl-SI" sz="4800" dirty="0"/>
              <a:t>    </a:t>
            </a:r>
            <a:r>
              <a:rPr lang="sl-SI" sz="4800" dirty="0" smtClean="0"/>
              <a:t>                                                   </a:t>
            </a:r>
            <a:endParaRPr lang="sl-SI" sz="4800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140632" y="1329778"/>
            <a:ext cx="17798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>
                <a:solidFill>
                  <a:srgbClr val="FF0000"/>
                </a:solidFill>
              </a:rPr>
              <a:t>H    </a:t>
            </a:r>
            <a:r>
              <a:rPr lang="sl-SI" sz="4000" dirty="0" err="1" smtClean="0">
                <a:solidFill>
                  <a:srgbClr val="FF0000"/>
                </a:solidFill>
              </a:rPr>
              <a:t>H</a:t>
            </a:r>
            <a:endParaRPr lang="sl-SI" sz="4000" dirty="0" smtClean="0">
              <a:solidFill>
                <a:srgbClr val="FF0000"/>
              </a:solidFill>
            </a:endParaRPr>
          </a:p>
          <a:p>
            <a:r>
              <a:rPr lang="sl-SI" sz="4000" dirty="0" smtClean="0"/>
              <a:t>+ H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7382820" y="2654588"/>
            <a:ext cx="1757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>
                <a:solidFill>
                  <a:srgbClr val="FF0000"/>
                </a:solidFill>
              </a:rPr>
              <a:t>H    </a:t>
            </a:r>
            <a:r>
              <a:rPr lang="sl-SI" sz="4800" dirty="0" err="1">
                <a:solidFill>
                  <a:srgbClr val="FF0000"/>
                </a:solidFill>
              </a:rPr>
              <a:t>H</a:t>
            </a:r>
            <a:endParaRPr lang="sl-SI" sz="4800" dirty="0"/>
          </a:p>
        </p:txBody>
      </p:sp>
      <p:sp>
        <p:nvSpPr>
          <p:cNvPr id="34" name="Pravokotnik 33"/>
          <p:cNvSpPr/>
          <p:nvPr/>
        </p:nvSpPr>
        <p:spPr>
          <a:xfrm>
            <a:off x="5897435" y="3822543"/>
            <a:ext cx="47560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000" dirty="0" smtClean="0"/>
              <a:t>             ET</a:t>
            </a:r>
            <a:r>
              <a:rPr lang="sl-SI" sz="4000" dirty="0" smtClean="0">
                <a:solidFill>
                  <a:srgbClr val="FF0000"/>
                </a:solidFill>
              </a:rPr>
              <a:t>AN  </a:t>
            </a:r>
            <a:r>
              <a:rPr lang="sl-SI" sz="4000" dirty="0" smtClean="0"/>
              <a:t>  </a:t>
            </a:r>
          </a:p>
          <a:p>
            <a:r>
              <a:rPr lang="sl-SI" sz="4000" dirty="0" smtClean="0"/>
              <a:t>   </a:t>
            </a:r>
            <a:r>
              <a:rPr lang="sl-SI" sz="3200" dirty="0"/>
              <a:t>nasičen ogljikovodik</a:t>
            </a:r>
          </a:p>
        </p:txBody>
      </p:sp>
      <p:cxnSp>
        <p:nvCxnSpPr>
          <p:cNvPr id="36" name="Raven povezovalnik 35"/>
          <p:cNvCxnSpPr/>
          <p:nvPr/>
        </p:nvCxnSpPr>
        <p:spPr>
          <a:xfrm>
            <a:off x="4818813" y="1368411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Raven povezovalnik 39"/>
          <p:cNvCxnSpPr/>
          <p:nvPr/>
        </p:nvCxnSpPr>
        <p:spPr>
          <a:xfrm>
            <a:off x="2045133" y="2205755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okopis 3"/>
              <p14:cNvContentPartPr/>
              <p14:nvPr/>
            </p14:nvContentPartPr>
            <p14:xfrm>
              <a:off x="1282680" y="1168560"/>
              <a:ext cx="8896680" cy="2984760"/>
            </p14:xfrm>
          </p:contentPart>
        </mc:Choice>
        <mc:Fallback xmlns="">
          <p:pic>
            <p:nvPicPr>
              <p:cNvPr id="4" name="Ro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3320" y="1159200"/>
                <a:ext cx="8915400" cy="300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786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9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11849"/>
            <a:ext cx="10515600" cy="688769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2. ADICIJA (</a:t>
            </a:r>
            <a:r>
              <a:rPr lang="sl-SI" dirty="0" smtClean="0">
                <a:solidFill>
                  <a:srgbClr val="FF0000"/>
                </a:solidFill>
              </a:rPr>
              <a:t>HALOGENOV; Cl</a:t>
            </a:r>
            <a:r>
              <a:rPr lang="sl-SI" baseline="-25000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olidFill>
                  <a:srgbClr val="FF0000"/>
                </a:solidFill>
              </a:rPr>
              <a:t>, Br</a:t>
            </a:r>
            <a:r>
              <a:rPr lang="sl-SI" baseline="-25000" dirty="0">
                <a:solidFill>
                  <a:srgbClr val="FF0000"/>
                </a:solidFill>
              </a:rPr>
              <a:t>2</a:t>
            </a:r>
            <a:r>
              <a:rPr lang="sl-SI" dirty="0" smtClean="0">
                <a:solidFill>
                  <a:srgbClr val="FF0000"/>
                </a:solidFill>
              </a:rPr>
              <a:t>) </a:t>
            </a:r>
            <a:r>
              <a:rPr lang="sl-SI" dirty="0" smtClean="0">
                <a:solidFill>
                  <a:srgbClr val="FF0000"/>
                </a:solidFill>
              </a:rPr>
              <a:t>klora 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797" y="1563741"/>
            <a:ext cx="3262833" cy="1717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r>
              <a:rPr lang="sl-SI" sz="4800" dirty="0" smtClean="0"/>
              <a:t>                                    </a:t>
            </a:r>
            <a:endParaRPr lang="sl-SI" sz="4800" dirty="0"/>
          </a:p>
          <a:p>
            <a:pPr marL="0" indent="0">
              <a:buNone/>
            </a:pPr>
            <a:r>
              <a:rPr lang="sl-SI" sz="4800" dirty="0" smtClean="0"/>
              <a:t>H    C    </a:t>
            </a:r>
            <a:r>
              <a:rPr lang="sl-SI" sz="4800" dirty="0" err="1" smtClean="0"/>
              <a:t>C</a:t>
            </a:r>
            <a:r>
              <a:rPr lang="sl-SI" sz="4800" dirty="0" smtClean="0"/>
              <a:t>    H</a:t>
            </a:r>
            <a:endParaRPr lang="sl-SI" sz="4800" dirty="0"/>
          </a:p>
        </p:txBody>
      </p:sp>
      <p:cxnSp>
        <p:nvCxnSpPr>
          <p:cNvPr id="5" name="Raven povezovalnik 4"/>
          <p:cNvCxnSpPr/>
          <p:nvPr/>
        </p:nvCxnSpPr>
        <p:spPr>
          <a:xfrm>
            <a:off x="948138" y="271707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>
            <a:off x="1833497" y="2798414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ven povezovalnik 6"/>
          <p:cNvCxnSpPr/>
          <p:nvPr/>
        </p:nvCxnSpPr>
        <p:spPr>
          <a:xfrm>
            <a:off x="1833498" y="2649402"/>
            <a:ext cx="435429" cy="87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Raven povezovalnik 7"/>
          <p:cNvCxnSpPr/>
          <p:nvPr/>
        </p:nvCxnSpPr>
        <p:spPr>
          <a:xfrm>
            <a:off x="2696528" y="2660415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1639773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>
            <a:off x="2471185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 flipV="1">
            <a:off x="4117620" y="2682902"/>
            <a:ext cx="1933302" cy="17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>
          <a:xfrm>
            <a:off x="8737263" y="2382323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7825932" y="2392692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aven povezovalnik 16"/>
          <p:cNvCxnSpPr/>
          <p:nvPr/>
        </p:nvCxnSpPr>
        <p:spPr>
          <a:xfrm>
            <a:off x="6962050" y="242070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7718803" y="1837576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aven povezovalnik 18"/>
          <p:cNvCxnSpPr/>
          <p:nvPr/>
        </p:nvCxnSpPr>
        <p:spPr>
          <a:xfrm>
            <a:off x="8538755" y="2574045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7646640" y="2625570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Raven povezovalnik 20"/>
          <p:cNvCxnSpPr/>
          <p:nvPr/>
        </p:nvCxnSpPr>
        <p:spPr>
          <a:xfrm>
            <a:off x="8538755" y="188843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PoljeZBesedilom 22"/>
          <p:cNvSpPr txBox="1"/>
          <p:nvPr/>
        </p:nvSpPr>
        <p:spPr>
          <a:xfrm>
            <a:off x="504294" y="3879116"/>
            <a:ext cx="4049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        ET</a:t>
            </a:r>
            <a:r>
              <a:rPr lang="sl-SI" sz="4000" dirty="0" smtClean="0">
                <a:solidFill>
                  <a:srgbClr val="FF0000"/>
                </a:solidFill>
              </a:rPr>
              <a:t>EN </a:t>
            </a:r>
            <a:r>
              <a:rPr lang="sl-SI" sz="4000" dirty="0" smtClean="0"/>
              <a:t>                                                </a:t>
            </a:r>
          </a:p>
          <a:p>
            <a:r>
              <a:rPr lang="sl-SI" sz="3200" dirty="0" smtClean="0">
                <a:solidFill>
                  <a:srgbClr val="FF0000"/>
                </a:solidFill>
              </a:rPr>
              <a:t>ne</a:t>
            </a:r>
            <a:r>
              <a:rPr lang="sl-SI" sz="3200" dirty="0" smtClean="0"/>
              <a:t>nasičena spojina</a:t>
            </a:r>
            <a:endParaRPr lang="sl-SI" sz="4000" dirty="0"/>
          </a:p>
        </p:txBody>
      </p:sp>
      <p:sp>
        <p:nvSpPr>
          <p:cNvPr id="25" name="Pravokotnik 24"/>
          <p:cNvSpPr/>
          <p:nvPr/>
        </p:nvSpPr>
        <p:spPr>
          <a:xfrm>
            <a:off x="1785753" y="214098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cxnSp>
        <p:nvCxnSpPr>
          <p:cNvPr id="26" name="Raven povezovalnik 25"/>
          <p:cNvCxnSpPr/>
          <p:nvPr/>
        </p:nvCxnSpPr>
        <p:spPr>
          <a:xfrm>
            <a:off x="4553356" y="1722887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Pravokotnik 27"/>
          <p:cNvSpPr/>
          <p:nvPr/>
        </p:nvSpPr>
        <p:spPr>
          <a:xfrm>
            <a:off x="4553356" y="122307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sp>
        <p:nvSpPr>
          <p:cNvPr id="29" name="PoljeZBesedilom 28"/>
          <p:cNvSpPr txBox="1"/>
          <p:nvPr/>
        </p:nvSpPr>
        <p:spPr>
          <a:xfrm>
            <a:off x="6469325" y="1223077"/>
            <a:ext cx="4602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endParaRPr lang="sl-SI" sz="4800" dirty="0"/>
          </a:p>
          <a:p>
            <a:r>
              <a:rPr lang="sl-SI" sz="4800" dirty="0"/>
              <a:t>H    C    </a:t>
            </a:r>
            <a:r>
              <a:rPr lang="sl-SI" sz="4800" dirty="0" err="1"/>
              <a:t>C</a:t>
            </a:r>
            <a:r>
              <a:rPr lang="sl-SI" sz="4800" dirty="0"/>
              <a:t>    H </a:t>
            </a:r>
          </a:p>
          <a:p>
            <a:r>
              <a:rPr lang="sl-SI" sz="4800" dirty="0"/>
              <a:t>    </a:t>
            </a:r>
            <a:r>
              <a:rPr lang="sl-SI" sz="4800" dirty="0" smtClean="0"/>
              <a:t>                                                   </a:t>
            </a:r>
            <a:endParaRPr lang="sl-SI" sz="4800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140632" y="1329778"/>
            <a:ext cx="17798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>
                <a:solidFill>
                  <a:srgbClr val="33CC33"/>
                </a:solidFill>
              </a:rPr>
              <a:t>Cl</a:t>
            </a:r>
            <a:r>
              <a:rPr lang="sl-SI" sz="4000" dirty="0" smtClean="0">
                <a:solidFill>
                  <a:srgbClr val="FF0000"/>
                </a:solidFill>
              </a:rPr>
              <a:t>    </a:t>
            </a:r>
            <a:r>
              <a:rPr lang="sl-SI" sz="4000" dirty="0" err="1" smtClean="0">
                <a:solidFill>
                  <a:srgbClr val="33CC33"/>
                </a:solidFill>
              </a:rPr>
              <a:t>Cl</a:t>
            </a:r>
            <a:endParaRPr lang="sl-SI" sz="4000" dirty="0" smtClean="0">
              <a:solidFill>
                <a:srgbClr val="33CC33"/>
              </a:solidFill>
            </a:endParaRPr>
          </a:p>
          <a:p>
            <a:r>
              <a:rPr lang="sl-SI" sz="4000" dirty="0" smtClean="0"/>
              <a:t>+ Cl</a:t>
            </a:r>
            <a:r>
              <a:rPr lang="sl-SI" sz="4000" baseline="-25000" dirty="0" smtClean="0"/>
              <a:t>2</a:t>
            </a:r>
            <a:endParaRPr lang="sl-SI" sz="4000" baseline="-25000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7382820" y="2654588"/>
            <a:ext cx="1757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>
                <a:solidFill>
                  <a:srgbClr val="33CC33"/>
                </a:solidFill>
              </a:rPr>
              <a:t>Cl   </a:t>
            </a:r>
            <a:r>
              <a:rPr lang="sl-SI" sz="4800" dirty="0" err="1" smtClean="0">
                <a:solidFill>
                  <a:srgbClr val="33CC33"/>
                </a:solidFill>
              </a:rPr>
              <a:t>Cl</a:t>
            </a:r>
            <a:endParaRPr lang="sl-SI" sz="4800" dirty="0">
              <a:solidFill>
                <a:srgbClr val="33CC33"/>
              </a:solidFill>
            </a:endParaRPr>
          </a:p>
        </p:txBody>
      </p:sp>
      <p:sp>
        <p:nvSpPr>
          <p:cNvPr id="34" name="Pravokotnik 33"/>
          <p:cNvSpPr/>
          <p:nvPr/>
        </p:nvSpPr>
        <p:spPr>
          <a:xfrm>
            <a:off x="6508786" y="3813500"/>
            <a:ext cx="4059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000" dirty="0" smtClean="0"/>
              <a:t>1,2-DI</a:t>
            </a:r>
            <a:r>
              <a:rPr lang="sl-SI" sz="4000" dirty="0" smtClean="0">
                <a:solidFill>
                  <a:srgbClr val="33CC33"/>
                </a:solidFill>
              </a:rPr>
              <a:t>KLORO</a:t>
            </a:r>
            <a:r>
              <a:rPr lang="sl-SI" sz="4000" dirty="0" smtClean="0"/>
              <a:t>ET</a:t>
            </a:r>
            <a:r>
              <a:rPr lang="sl-SI" sz="4000" dirty="0" smtClean="0">
                <a:solidFill>
                  <a:srgbClr val="FF0000"/>
                </a:solidFill>
              </a:rPr>
              <a:t>AN  </a:t>
            </a:r>
            <a:r>
              <a:rPr lang="sl-SI" sz="4000" dirty="0" smtClean="0"/>
              <a:t>  </a:t>
            </a:r>
          </a:p>
          <a:p>
            <a:r>
              <a:rPr lang="sl-SI" sz="3200" dirty="0"/>
              <a:t>nasičena spojina</a:t>
            </a:r>
            <a:endParaRPr lang="sl-SI" sz="4000" dirty="0"/>
          </a:p>
        </p:txBody>
      </p:sp>
      <p:cxnSp>
        <p:nvCxnSpPr>
          <p:cNvPr id="36" name="Raven povezovalnik 35"/>
          <p:cNvCxnSpPr/>
          <p:nvPr/>
        </p:nvCxnSpPr>
        <p:spPr>
          <a:xfrm>
            <a:off x="4818813" y="1368411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Raven povezovalnik 39"/>
          <p:cNvCxnSpPr/>
          <p:nvPr/>
        </p:nvCxnSpPr>
        <p:spPr>
          <a:xfrm>
            <a:off x="2045133" y="2205755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PoljeZBesedilom 3"/>
          <p:cNvSpPr txBox="1"/>
          <p:nvPr/>
        </p:nvSpPr>
        <p:spPr>
          <a:xfrm>
            <a:off x="686845" y="5200425"/>
            <a:ext cx="1035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Vez se razcepi. Na vsak atom </a:t>
            </a:r>
            <a:r>
              <a:rPr lang="sl-SI" sz="2800" dirty="0" smtClean="0"/>
              <a:t>ogljika (na tisto mesto, ki je prazno) </a:t>
            </a:r>
            <a:r>
              <a:rPr lang="sl-SI" sz="2800" dirty="0" smtClean="0"/>
              <a:t>se veže po en klor. Ogljik ima tako zopet 4 vezi.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0067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9" grpId="0"/>
      <p:bldP spid="31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11849"/>
            <a:ext cx="10515600" cy="688769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3. ADICIJA VODIKOVIH HALOGENOV (HCl, </a:t>
            </a:r>
            <a:r>
              <a:rPr lang="sl-SI" dirty="0" err="1" smtClean="0">
                <a:solidFill>
                  <a:srgbClr val="FF0000"/>
                </a:solidFill>
              </a:rPr>
              <a:t>HBr</a:t>
            </a:r>
            <a:r>
              <a:rPr lang="sl-SI" dirty="0" smtClean="0">
                <a:solidFill>
                  <a:srgbClr val="FF0000"/>
                </a:solidFill>
              </a:rPr>
              <a:t>) 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797" y="1563741"/>
            <a:ext cx="3262833" cy="1717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r>
              <a:rPr lang="sl-SI" sz="4800" dirty="0" smtClean="0"/>
              <a:t>                                    </a:t>
            </a:r>
            <a:endParaRPr lang="sl-SI" sz="4800" dirty="0"/>
          </a:p>
          <a:p>
            <a:pPr marL="0" indent="0">
              <a:buNone/>
            </a:pPr>
            <a:r>
              <a:rPr lang="sl-SI" sz="4800" dirty="0" smtClean="0"/>
              <a:t>H    C    </a:t>
            </a:r>
            <a:r>
              <a:rPr lang="sl-SI" sz="4800" dirty="0" err="1" smtClean="0"/>
              <a:t>C</a:t>
            </a:r>
            <a:r>
              <a:rPr lang="sl-SI" sz="4800" dirty="0" smtClean="0"/>
              <a:t>    H</a:t>
            </a:r>
            <a:endParaRPr lang="sl-SI" sz="4800" dirty="0"/>
          </a:p>
        </p:txBody>
      </p:sp>
      <p:cxnSp>
        <p:nvCxnSpPr>
          <p:cNvPr id="5" name="Raven povezovalnik 4"/>
          <p:cNvCxnSpPr/>
          <p:nvPr/>
        </p:nvCxnSpPr>
        <p:spPr>
          <a:xfrm>
            <a:off x="948138" y="271707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>
            <a:off x="1833497" y="2798414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ven povezovalnik 6"/>
          <p:cNvCxnSpPr/>
          <p:nvPr/>
        </p:nvCxnSpPr>
        <p:spPr>
          <a:xfrm>
            <a:off x="1833498" y="2649402"/>
            <a:ext cx="435429" cy="87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Raven povezovalnik 7"/>
          <p:cNvCxnSpPr/>
          <p:nvPr/>
        </p:nvCxnSpPr>
        <p:spPr>
          <a:xfrm>
            <a:off x="2696528" y="2660415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1639773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>
            <a:off x="2471185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 flipV="1">
            <a:off x="4117620" y="2682902"/>
            <a:ext cx="1933302" cy="17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>
          <a:xfrm>
            <a:off x="8737263" y="2382323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7825932" y="2392692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aven povezovalnik 16"/>
          <p:cNvCxnSpPr/>
          <p:nvPr/>
        </p:nvCxnSpPr>
        <p:spPr>
          <a:xfrm>
            <a:off x="6962050" y="242070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7718803" y="1837576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aven povezovalnik 18"/>
          <p:cNvCxnSpPr/>
          <p:nvPr/>
        </p:nvCxnSpPr>
        <p:spPr>
          <a:xfrm>
            <a:off x="8538755" y="2574045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7646640" y="2625570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Raven povezovalnik 20"/>
          <p:cNvCxnSpPr/>
          <p:nvPr/>
        </p:nvCxnSpPr>
        <p:spPr>
          <a:xfrm>
            <a:off x="8538755" y="188843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PoljeZBesedilom 22"/>
          <p:cNvSpPr txBox="1"/>
          <p:nvPr/>
        </p:nvSpPr>
        <p:spPr>
          <a:xfrm>
            <a:off x="504294" y="3879116"/>
            <a:ext cx="4049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        ET</a:t>
            </a:r>
            <a:r>
              <a:rPr lang="sl-SI" sz="4000" dirty="0" smtClean="0">
                <a:solidFill>
                  <a:srgbClr val="FF0000"/>
                </a:solidFill>
              </a:rPr>
              <a:t>EN </a:t>
            </a:r>
            <a:r>
              <a:rPr lang="sl-SI" sz="4000" dirty="0" smtClean="0"/>
              <a:t>                                                </a:t>
            </a:r>
          </a:p>
          <a:p>
            <a:r>
              <a:rPr lang="sl-SI" sz="3200" dirty="0" smtClean="0">
                <a:solidFill>
                  <a:srgbClr val="FF0000"/>
                </a:solidFill>
              </a:rPr>
              <a:t>ne</a:t>
            </a:r>
            <a:r>
              <a:rPr lang="sl-SI" sz="3200" dirty="0" smtClean="0"/>
              <a:t>nasičena spojina</a:t>
            </a:r>
            <a:endParaRPr lang="sl-SI" sz="4000" dirty="0"/>
          </a:p>
        </p:txBody>
      </p:sp>
      <p:sp>
        <p:nvSpPr>
          <p:cNvPr id="25" name="Pravokotnik 24"/>
          <p:cNvSpPr/>
          <p:nvPr/>
        </p:nvSpPr>
        <p:spPr>
          <a:xfrm>
            <a:off x="1785753" y="214098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cxnSp>
        <p:nvCxnSpPr>
          <p:cNvPr id="26" name="Raven povezovalnik 25"/>
          <p:cNvCxnSpPr/>
          <p:nvPr/>
        </p:nvCxnSpPr>
        <p:spPr>
          <a:xfrm>
            <a:off x="4553356" y="1722887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Pravokotnik 27"/>
          <p:cNvSpPr/>
          <p:nvPr/>
        </p:nvSpPr>
        <p:spPr>
          <a:xfrm>
            <a:off x="4553356" y="122307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sp>
        <p:nvSpPr>
          <p:cNvPr id="29" name="PoljeZBesedilom 28"/>
          <p:cNvSpPr txBox="1"/>
          <p:nvPr/>
        </p:nvSpPr>
        <p:spPr>
          <a:xfrm>
            <a:off x="6469325" y="1223077"/>
            <a:ext cx="4602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endParaRPr lang="sl-SI" sz="4800" dirty="0"/>
          </a:p>
          <a:p>
            <a:r>
              <a:rPr lang="sl-SI" sz="4800" dirty="0"/>
              <a:t>H    C    </a:t>
            </a:r>
            <a:r>
              <a:rPr lang="sl-SI" sz="4800" dirty="0" err="1"/>
              <a:t>C</a:t>
            </a:r>
            <a:r>
              <a:rPr lang="sl-SI" sz="4800" dirty="0"/>
              <a:t>    H </a:t>
            </a:r>
          </a:p>
          <a:p>
            <a:r>
              <a:rPr lang="sl-SI" sz="4800" dirty="0"/>
              <a:t>    </a:t>
            </a:r>
            <a:r>
              <a:rPr lang="sl-SI" sz="4800" dirty="0" smtClean="0"/>
              <a:t>                                                   </a:t>
            </a:r>
            <a:endParaRPr lang="sl-SI" sz="4800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140632" y="1329778"/>
            <a:ext cx="17798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>
                <a:solidFill>
                  <a:srgbClr val="FF0000"/>
                </a:solidFill>
              </a:rPr>
              <a:t>H    Br    </a:t>
            </a:r>
            <a:endParaRPr lang="sl-SI" sz="4000" dirty="0" smtClean="0">
              <a:solidFill>
                <a:srgbClr val="33CC33"/>
              </a:solidFill>
            </a:endParaRPr>
          </a:p>
          <a:p>
            <a:r>
              <a:rPr lang="sl-SI" sz="4000" dirty="0" smtClean="0"/>
              <a:t>+ </a:t>
            </a:r>
            <a:r>
              <a:rPr lang="sl-SI" sz="4000" dirty="0" err="1" smtClean="0"/>
              <a:t>HBr</a:t>
            </a:r>
            <a:endParaRPr lang="sl-SI" sz="4000" baseline="-25000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7382820" y="2654588"/>
            <a:ext cx="1757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>
                <a:solidFill>
                  <a:srgbClr val="33CC33"/>
                </a:solidFill>
              </a:rPr>
              <a:t>H    Br</a:t>
            </a:r>
            <a:endParaRPr lang="sl-SI" sz="4800" dirty="0">
              <a:solidFill>
                <a:srgbClr val="33CC33"/>
              </a:solidFill>
            </a:endParaRPr>
          </a:p>
        </p:txBody>
      </p:sp>
      <p:sp>
        <p:nvSpPr>
          <p:cNvPr id="34" name="Pravokotnik 33"/>
          <p:cNvSpPr/>
          <p:nvPr/>
        </p:nvSpPr>
        <p:spPr>
          <a:xfrm>
            <a:off x="6508786" y="3813500"/>
            <a:ext cx="4059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000" dirty="0" smtClean="0">
                <a:solidFill>
                  <a:srgbClr val="33CC33"/>
                </a:solidFill>
              </a:rPr>
              <a:t>BROMO</a:t>
            </a:r>
            <a:r>
              <a:rPr lang="sl-SI" sz="4000" dirty="0" smtClean="0"/>
              <a:t>ET</a:t>
            </a:r>
            <a:r>
              <a:rPr lang="sl-SI" sz="4000" dirty="0" smtClean="0">
                <a:solidFill>
                  <a:srgbClr val="FF0000"/>
                </a:solidFill>
              </a:rPr>
              <a:t>AN  </a:t>
            </a:r>
            <a:r>
              <a:rPr lang="sl-SI" sz="4000" dirty="0" smtClean="0"/>
              <a:t>  </a:t>
            </a:r>
          </a:p>
          <a:p>
            <a:r>
              <a:rPr lang="sl-SI" sz="3200" dirty="0" smtClean="0"/>
              <a:t>nasičena spojina</a:t>
            </a:r>
            <a:endParaRPr lang="sl-SI" sz="3200" dirty="0"/>
          </a:p>
        </p:txBody>
      </p:sp>
      <p:cxnSp>
        <p:nvCxnSpPr>
          <p:cNvPr id="36" name="Raven povezovalnik 35"/>
          <p:cNvCxnSpPr/>
          <p:nvPr/>
        </p:nvCxnSpPr>
        <p:spPr>
          <a:xfrm>
            <a:off x="4818813" y="1368411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Raven povezovalnik 39"/>
          <p:cNvCxnSpPr/>
          <p:nvPr/>
        </p:nvCxnSpPr>
        <p:spPr>
          <a:xfrm>
            <a:off x="2045133" y="2205755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PoljeZBesedilom 29"/>
          <p:cNvSpPr txBox="1"/>
          <p:nvPr/>
        </p:nvSpPr>
        <p:spPr>
          <a:xfrm>
            <a:off x="686845" y="5200425"/>
            <a:ext cx="1035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Vez se razcepi. Na en atom ogljika se veže brom na drugega pa vodik. Ogljik ima tako zopet 4 vezi.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73214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9" grpId="0"/>
      <p:bldP spid="31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11849"/>
            <a:ext cx="10515600" cy="688769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4. ADICIJA VODE 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797" y="1563741"/>
            <a:ext cx="3262833" cy="1717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r>
              <a:rPr lang="sl-SI" sz="4800" dirty="0" smtClean="0"/>
              <a:t>                                    </a:t>
            </a:r>
            <a:endParaRPr lang="sl-SI" sz="4800" dirty="0"/>
          </a:p>
          <a:p>
            <a:pPr marL="0" indent="0">
              <a:buNone/>
            </a:pPr>
            <a:r>
              <a:rPr lang="sl-SI" sz="4800" dirty="0" smtClean="0"/>
              <a:t>H    C    </a:t>
            </a:r>
            <a:r>
              <a:rPr lang="sl-SI" sz="4800" dirty="0" err="1" smtClean="0"/>
              <a:t>C</a:t>
            </a:r>
            <a:r>
              <a:rPr lang="sl-SI" sz="4800" dirty="0" smtClean="0"/>
              <a:t>    H</a:t>
            </a:r>
            <a:endParaRPr lang="sl-SI" sz="4800" dirty="0"/>
          </a:p>
        </p:txBody>
      </p:sp>
      <p:cxnSp>
        <p:nvCxnSpPr>
          <p:cNvPr id="5" name="Raven povezovalnik 4"/>
          <p:cNvCxnSpPr/>
          <p:nvPr/>
        </p:nvCxnSpPr>
        <p:spPr>
          <a:xfrm>
            <a:off x="948138" y="271707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>
            <a:off x="1833497" y="2798414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ven povezovalnik 6"/>
          <p:cNvCxnSpPr/>
          <p:nvPr/>
        </p:nvCxnSpPr>
        <p:spPr>
          <a:xfrm>
            <a:off x="1833498" y="2649402"/>
            <a:ext cx="435429" cy="87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Raven povezovalnik 7"/>
          <p:cNvCxnSpPr/>
          <p:nvPr/>
        </p:nvCxnSpPr>
        <p:spPr>
          <a:xfrm>
            <a:off x="2696528" y="2660415"/>
            <a:ext cx="435429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1639773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>
            <a:off x="2471185" y="215004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 flipV="1">
            <a:off x="4117620" y="2682902"/>
            <a:ext cx="1933302" cy="17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>
          <a:xfrm>
            <a:off x="8737263" y="2382323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7825932" y="2392692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aven povezovalnik 16"/>
          <p:cNvCxnSpPr/>
          <p:nvPr/>
        </p:nvCxnSpPr>
        <p:spPr>
          <a:xfrm>
            <a:off x="6962050" y="2420704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7718803" y="1837576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aven povezovalnik 18"/>
          <p:cNvCxnSpPr/>
          <p:nvPr/>
        </p:nvCxnSpPr>
        <p:spPr>
          <a:xfrm>
            <a:off x="8538755" y="2574045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7646640" y="2625570"/>
            <a:ext cx="0" cy="25254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Raven povezovalnik 20"/>
          <p:cNvCxnSpPr/>
          <p:nvPr/>
        </p:nvCxnSpPr>
        <p:spPr>
          <a:xfrm>
            <a:off x="8538755" y="1888439"/>
            <a:ext cx="0" cy="2525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PoljeZBesedilom 22"/>
          <p:cNvSpPr txBox="1"/>
          <p:nvPr/>
        </p:nvSpPr>
        <p:spPr>
          <a:xfrm>
            <a:off x="504294" y="3879116"/>
            <a:ext cx="4049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/>
              <a:t>        ET</a:t>
            </a:r>
            <a:r>
              <a:rPr lang="sl-SI" sz="4000" dirty="0" smtClean="0">
                <a:solidFill>
                  <a:srgbClr val="FF0000"/>
                </a:solidFill>
              </a:rPr>
              <a:t>EN </a:t>
            </a:r>
            <a:r>
              <a:rPr lang="sl-SI" sz="4000" dirty="0" smtClean="0"/>
              <a:t>                                                </a:t>
            </a:r>
          </a:p>
          <a:p>
            <a:r>
              <a:rPr lang="sl-SI" sz="3200" dirty="0" smtClean="0">
                <a:solidFill>
                  <a:srgbClr val="FF0000"/>
                </a:solidFill>
              </a:rPr>
              <a:t>ne</a:t>
            </a:r>
            <a:r>
              <a:rPr lang="sl-SI" sz="3200" dirty="0" smtClean="0"/>
              <a:t>nasičena spojina</a:t>
            </a:r>
            <a:endParaRPr lang="sl-SI" sz="4000" dirty="0"/>
          </a:p>
        </p:txBody>
      </p:sp>
      <p:sp>
        <p:nvSpPr>
          <p:cNvPr id="25" name="Pravokotnik 24"/>
          <p:cNvSpPr/>
          <p:nvPr/>
        </p:nvSpPr>
        <p:spPr>
          <a:xfrm>
            <a:off x="1785753" y="214098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cxnSp>
        <p:nvCxnSpPr>
          <p:cNvPr id="26" name="Raven povezovalnik 25"/>
          <p:cNvCxnSpPr/>
          <p:nvPr/>
        </p:nvCxnSpPr>
        <p:spPr>
          <a:xfrm>
            <a:off x="4553356" y="1722887"/>
            <a:ext cx="435429" cy="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Pravokotnik 27"/>
          <p:cNvSpPr/>
          <p:nvPr/>
        </p:nvSpPr>
        <p:spPr>
          <a:xfrm>
            <a:off x="4553356" y="1223077"/>
            <a:ext cx="53091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l-SI" sz="2800" dirty="0">
                <a:solidFill>
                  <a:srgbClr val="FF0000"/>
                </a:solidFill>
              </a:rPr>
              <a:t>.  .</a:t>
            </a:r>
          </a:p>
        </p:txBody>
      </p:sp>
      <p:sp>
        <p:nvSpPr>
          <p:cNvPr id="29" name="PoljeZBesedilom 28"/>
          <p:cNvSpPr txBox="1"/>
          <p:nvPr/>
        </p:nvSpPr>
        <p:spPr>
          <a:xfrm>
            <a:off x="6469325" y="1223077"/>
            <a:ext cx="4602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       H   </a:t>
            </a:r>
            <a:r>
              <a:rPr lang="sl-SI" sz="4800" dirty="0" err="1" smtClean="0"/>
              <a:t>H</a:t>
            </a:r>
            <a:endParaRPr lang="sl-SI" sz="4800" dirty="0"/>
          </a:p>
          <a:p>
            <a:r>
              <a:rPr lang="sl-SI" sz="4800" dirty="0"/>
              <a:t>H    C    </a:t>
            </a:r>
            <a:r>
              <a:rPr lang="sl-SI" sz="4800" dirty="0" err="1"/>
              <a:t>C</a:t>
            </a:r>
            <a:r>
              <a:rPr lang="sl-SI" sz="4800" dirty="0"/>
              <a:t>    H </a:t>
            </a:r>
          </a:p>
          <a:p>
            <a:r>
              <a:rPr lang="sl-SI" sz="4800" dirty="0"/>
              <a:t>    </a:t>
            </a:r>
            <a:r>
              <a:rPr lang="sl-SI" sz="4800" dirty="0" smtClean="0"/>
              <a:t>                                                   </a:t>
            </a:r>
            <a:endParaRPr lang="sl-SI" sz="4800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140632" y="1329778"/>
            <a:ext cx="17798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>
                <a:solidFill>
                  <a:srgbClr val="33CC33"/>
                </a:solidFill>
              </a:rPr>
              <a:t>H</a:t>
            </a:r>
            <a:r>
              <a:rPr lang="sl-SI" sz="4000" dirty="0" smtClean="0">
                <a:solidFill>
                  <a:srgbClr val="FF0000"/>
                </a:solidFill>
              </a:rPr>
              <a:t>    </a:t>
            </a:r>
            <a:r>
              <a:rPr lang="sl-SI" sz="4000" dirty="0" smtClean="0">
                <a:solidFill>
                  <a:srgbClr val="33CC33"/>
                </a:solidFill>
              </a:rPr>
              <a:t>OH</a:t>
            </a:r>
          </a:p>
          <a:p>
            <a:r>
              <a:rPr lang="sl-SI" sz="4000" dirty="0" smtClean="0"/>
              <a:t>+ H</a:t>
            </a:r>
            <a:r>
              <a:rPr lang="sl-SI" sz="4000" baseline="-25000" dirty="0" smtClean="0"/>
              <a:t>2</a:t>
            </a:r>
            <a:r>
              <a:rPr lang="sl-SI" sz="4000" dirty="0" smtClean="0"/>
              <a:t>O</a:t>
            </a:r>
            <a:endParaRPr lang="sl-SI" sz="4000" baseline="-25000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7382819" y="2654588"/>
            <a:ext cx="1952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dirty="0" smtClean="0">
                <a:solidFill>
                  <a:srgbClr val="33CC33"/>
                </a:solidFill>
              </a:rPr>
              <a:t>H   OH</a:t>
            </a:r>
            <a:endParaRPr lang="sl-SI" sz="4800" dirty="0">
              <a:solidFill>
                <a:srgbClr val="33CC33"/>
              </a:solidFill>
            </a:endParaRPr>
          </a:p>
        </p:txBody>
      </p:sp>
      <p:sp>
        <p:nvSpPr>
          <p:cNvPr id="34" name="Pravokotnik 33"/>
          <p:cNvSpPr/>
          <p:nvPr/>
        </p:nvSpPr>
        <p:spPr>
          <a:xfrm>
            <a:off x="7145336" y="3680446"/>
            <a:ext cx="3183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000" dirty="0" smtClean="0"/>
              <a:t>ET</a:t>
            </a:r>
            <a:r>
              <a:rPr lang="sl-SI" sz="4000" dirty="0" smtClean="0">
                <a:solidFill>
                  <a:srgbClr val="FF0000"/>
                </a:solidFill>
              </a:rPr>
              <a:t>AN</a:t>
            </a:r>
            <a:r>
              <a:rPr lang="sl-SI" sz="4000" dirty="0" smtClean="0">
                <a:solidFill>
                  <a:srgbClr val="33CC33"/>
                </a:solidFill>
              </a:rPr>
              <a:t>OL </a:t>
            </a:r>
            <a:r>
              <a:rPr lang="sl-SI" sz="4000" dirty="0" smtClean="0"/>
              <a:t>  </a:t>
            </a:r>
          </a:p>
          <a:p>
            <a:r>
              <a:rPr lang="sl-SI" sz="3200" dirty="0" smtClean="0"/>
              <a:t>nasičena spojina</a:t>
            </a:r>
            <a:endParaRPr lang="sl-SI" sz="3200" dirty="0"/>
          </a:p>
        </p:txBody>
      </p:sp>
      <p:cxnSp>
        <p:nvCxnSpPr>
          <p:cNvPr id="36" name="Raven povezovalnik 35"/>
          <p:cNvCxnSpPr/>
          <p:nvPr/>
        </p:nvCxnSpPr>
        <p:spPr>
          <a:xfrm>
            <a:off x="4818813" y="1368411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Raven povezovalnik 39"/>
          <p:cNvCxnSpPr/>
          <p:nvPr/>
        </p:nvCxnSpPr>
        <p:spPr>
          <a:xfrm>
            <a:off x="2045133" y="2205755"/>
            <a:ext cx="0" cy="52002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PoljeZBesedilom 29"/>
          <p:cNvSpPr txBox="1"/>
          <p:nvPr/>
        </p:nvSpPr>
        <p:spPr>
          <a:xfrm>
            <a:off x="686845" y="5200425"/>
            <a:ext cx="1035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Vez se razcepi. Na en atom ogljika se veže vodik na drug </a:t>
            </a:r>
            <a:r>
              <a:rPr lang="sl-SI" sz="2800" dirty="0" smtClean="0"/>
              <a:t>atom </a:t>
            </a:r>
            <a:r>
              <a:rPr lang="sl-SI" sz="2800" dirty="0" smtClean="0"/>
              <a:t>pa OH skupina. Ogljik ima tako zopet 4 vezi.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83432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9" grpId="0"/>
      <p:bldP spid="31" grpId="0"/>
      <p:bldP spid="33" grpId="0"/>
    </p:bldLst>
  </p:timing>
</p:sld>
</file>

<file path=ppt/theme/theme1.xml><?xml version="1.0" encoding="utf-8"?>
<a:theme xmlns:a="http://schemas.openxmlformats.org/drawingml/2006/main" name="Rezina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162</TotalTime>
  <Words>425</Words>
  <Application>Microsoft Office PowerPoint</Application>
  <PresentationFormat>Širokozaslonsko</PresentationFormat>
  <Paragraphs>88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3</vt:i4>
      </vt:variant>
      <vt:variant>
        <vt:lpstr>Naslovi diapozitivov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Jokerman</vt:lpstr>
      <vt:lpstr>Wingdings 3</vt:lpstr>
      <vt:lpstr>Rezina</vt:lpstr>
      <vt:lpstr>Officeova tema</vt:lpstr>
      <vt:lpstr>1_Officeova tema</vt:lpstr>
      <vt:lpstr>ADICIJA</vt:lpstr>
      <vt:lpstr>PowerPointova predstavitev</vt:lpstr>
      <vt:lpstr>PowerPointova predstavitev</vt:lpstr>
      <vt:lpstr>PowerPointova predstavitev</vt:lpstr>
      <vt:lpstr>PowerPointova predstavitev</vt:lpstr>
      <vt:lpstr>1. ADICIJA VODIKA  </vt:lpstr>
      <vt:lpstr>2. ADICIJA (HALOGENOV; Cl2, Br2) klora </vt:lpstr>
      <vt:lpstr>3. ADICIJA VODIKOVIH HALOGENOV (HCl, HBr) </vt:lpstr>
      <vt:lpstr>4. ADICIJA VODE 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ADICIJA</dc:title>
  <dc:creator>učitelj</dc:creator>
  <cp:lastModifiedBy>učitelj</cp:lastModifiedBy>
  <cp:revision>13</cp:revision>
  <dcterms:created xsi:type="dcterms:W3CDTF">2020-04-12T18:11:45Z</dcterms:created>
  <dcterms:modified xsi:type="dcterms:W3CDTF">2020-04-17T06:25:54Z</dcterms:modified>
</cp:coreProperties>
</file>