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9" r:id="rId3"/>
    <p:sldId id="270" r:id="rId4"/>
    <p:sldId id="260" r:id="rId5"/>
    <p:sldId id="262" r:id="rId6"/>
    <p:sldId id="263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3597E-EB74-4F1F-8F1E-A5EC35F189C9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8303B-A292-40FF-8D5E-C6D9742664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02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260594-B0F7-4428-96F0-C627C865467F}" type="slidenum">
              <a:rPr lang="sl-SI" altLang="sl-SI" sz="1200" i="0">
                <a:latin typeface="Times New Roman" panose="02020603050405020304" pitchFamily="18" charset="0"/>
              </a:rPr>
              <a:pPr/>
              <a:t>1</a:t>
            </a:fld>
            <a:endParaRPr lang="sl-SI" altLang="sl-SI" sz="1200" i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676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40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83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42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14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417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22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13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2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70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74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20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6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1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08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59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4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7706-0C6D-4042-883D-307B111739B7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25FF82-F774-46A6-9B9E-69317CBC71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06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7" name="Group 239"/>
          <p:cNvGrpSpPr>
            <a:grpSpLocks/>
          </p:cNvGrpSpPr>
          <p:nvPr/>
        </p:nvGrpSpPr>
        <p:grpSpPr bwMode="auto">
          <a:xfrm>
            <a:off x="1445623" y="1145905"/>
            <a:ext cx="5705271" cy="911687"/>
            <a:chOff x="1248" y="1104"/>
            <a:chExt cx="3456" cy="384"/>
          </a:xfrm>
        </p:grpSpPr>
        <p:sp>
          <p:nvSpPr>
            <p:cNvPr id="3109" name="Line 235"/>
            <p:cNvSpPr>
              <a:spLocks noChangeShapeType="1"/>
            </p:cNvSpPr>
            <p:nvPr/>
          </p:nvSpPr>
          <p:spPr bwMode="auto">
            <a:xfrm>
              <a:off x="2880" y="1104"/>
              <a:ext cx="0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10" name="Line 236"/>
            <p:cNvSpPr>
              <a:spLocks noChangeShapeType="1"/>
            </p:cNvSpPr>
            <p:nvPr/>
          </p:nvSpPr>
          <p:spPr bwMode="auto">
            <a:xfrm>
              <a:off x="1248" y="1296"/>
              <a:ext cx="3456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11" name="Line 237"/>
            <p:cNvSpPr>
              <a:spLocks noChangeShapeType="1"/>
            </p:cNvSpPr>
            <p:nvPr/>
          </p:nvSpPr>
          <p:spPr bwMode="auto">
            <a:xfrm>
              <a:off x="4704" y="1296"/>
              <a:ext cx="0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12" name="Line 238"/>
            <p:cNvSpPr>
              <a:spLocks noChangeShapeType="1"/>
            </p:cNvSpPr>
            <p:nvPr/>
          </p:nvSpPr>
          <p:spPr bwMode="auto">
            <a:xfrm>
              <a:off x="1248" y="1296"/>
              <a:ext cx="0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graphicFrame>
        <p:nvGraphicFramePr>
          <p:cNvPr id="3104" name="Object 230"/>
          <p:cNvGraphicFramePr>
            <a:graphicFrameLocks noChangeAspect="1"/>
          </p:cNvGraphicFramePr>
          <p:nvPr>
            <p:extLst/>
          </p:nvPr>
        </p:nvGraphicFramePr>
        <p:xfrm>
          <a:off x="4269414" y="3203278"/>
          <a:ext cx="3180618" cy="277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pozitiv" r:id="rId4" imgW="4253361" imgH="3189626" progId="PowerPoint.Slide.8">
                  <p:embed/>
                </p:oleObj>
              </mc:Choice>
              <mc:Fallback>
                <p:oleObj name="Diapozitiv" r:id="rId4" imgW="4253361" imgH="3189626" progId="PowerPoint.Slide.8">
                  <p:embed/>
                  <p:pic>
                    <p:nvPicPr>
                      <p:cNvPr id="3104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414" y="3203278"/>
                        <a:ext cx="3180618" cy="2774649"/>
                      </a:xfrm>
                      <a:prstGeom prst="rect">
                        <a:avLst/>
                      </a:prstGeom>
                      <a:solidFill>
                        <a:srgbClr val="93DBFF"/>
                      </a:solidFill>
                      <a:ln w="9525">
                        <a:solidFill>
                          <a:srgbClr val="66CC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2906713" y="188913"/>
            <a:ext cx="8229600" cy="762000"/>
            <a:chOff x="144" y="96"/>
            <a:chExt cx="5184" cy="480"/>
          </a:xfrm>
        </p:grpSpPr>
        <p:sp>
          <p:nvSpPr>
            <p:cNvPr id="3100" name="Rectangle 2"/>
            <p:cNvSpPr>
              <a:spLocks noChangeArrowheads="1"/>
            </p:cNvSpPr>
            <p:nvPr/>
          </p:nvSpPr>
          <p:spPr bwMode="auto">
            <a:xfrm>
              <a:off x="144" y="96"/>
              <a:ext cx="51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l-SI" altLang="sl-SI" i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84" y="192"/>
              <a:ext cx="3828" cy="2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b="1" kern="1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</a:t>
              </a:r>
              <a:r>
                <a:rPr lang="sl-SI" b="1" kern="1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ELEMENTI V PERIODNEM SISTEMU </a:t>
              </a:r>
            </a:p>
          </p:txBody>
        </p:sp>
      </p:grpSp>
      <p:sp>
        <p:nvSpPr>
          <p:cNvPr id="2288" name="Rectangle 240"/>
          <p:cNvSpPr>
            <a:spLocks noChangeArrowheads="1"/>
          </p:cNvSpPr>
          <p:nvPr/>
        </p:nvSpPr>
        <p:spPr bwMode="auto">
          <a:xfrm>
            <a:off x="1886104" y="1477696"/>
            <a:ext cx="1828800" cy="609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i="0" dirty="0">
                <a:solidFill>
                  <a:schemeClr val="bg1"/>
                </a:solidFill>
              </a:rPr>
              <a:t>KOVINSKE:</a:t>
            </a:r>
          </a:p>
        </p:txBody>
      </p:sp>
      <p:sp>
        <p:nvSpPr>
          <p:cNvPr id="2289" name="Rectangle 241"/>
          <p:cNvSpPr>
            <a:spLocks noChangeArrowheads="1"/>
          </p:cNvSpPr>
          <p:nvPr/>
        </p:nvSpPr>
        <p:spPr bwMode="auto">
          <a:xfrm>
            <a:off x="7773944" y="1602119"/>
            <a:ext cx="22098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i="0" dirty="0">
                <a:solidFill>
                  <a:schemeClr val="bg1"/>
                </a:solidFill>
              </a:rPr>
              <a:t>NEKOVINSKE:</a:t>
            </a:r>
          </a:p>
        </p:txBody>
      </p:sp>
      <p:sp>
        <p:nvSpPr>
          <p:cNvPr id="2290" name="Rectangle 242"/>
          <p:cNvSpPr>
            <a:spLocks noChangeArrowheads="1"/>
          </p:cNvSpPr>
          <p:nvPr/>
        </p:nvSpPr>
        <p:spPr bwMode="auto">
          <a:xfrm>
            <a:off x="431996" y="2195524"/>
            <a:ext cx="3302620" cy="3747297"/>
          </a:xfrm>
          <a:prstGeom prst="rect">
            <a:avLst/>
          </a:prstGeom>
          <a:solidFill>
            <a:srgbClr val="D5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sl-SI" altLang="sl-SI" b="1" i="0" dirty="0" smtClean="0"/>
          </a:p>
          <a:p>
            <a:pPr>
              <a:buFontTx/>
              <a:buChar char="•"/>
            </a:pPr>
            <a:endParaRPr lang="sl-SI" altLang="sl-SI" b="1" i="0" dirty="0"/>
          </a:p>
          <a:p>
            <a:endParaRPr lang="sl-SI" altLang="sl-SI" b="1" i="0" dirty="0" smtClean="0"/>
          </a:p>
          <a:p>
            <a:pPr>
              <a:buFontTx/>
              <a:buChar char="•"/>
            </a:pPr>
            <a:endParaRPr lang="sl-SI" altLang="sl-SI" b="1" i="0" dirty="0"/>
          </a:p>
          <a:p>
            <a:pPr>
              <a:buFontTx/>
              <a:buChar char="•"/>
            </a:pPr>
            <a:endParaRPr lang="sl-SI" altLang="sl-SI" b="1" i="0" dirty="0" smtClean="0"/>
          </a:p>
          <a:p>
            <a:pPr>
              <a:buFontTx/>
              <a:buChar char="•"/>
            </a:pPr>
            <a:r>
              <a:rPr lang="sl-SI" altLang="sl-SI" sz="2200" i="0" dirty="0" smtClean="0"/>
              <a:t>običajno </a:t>
            </a:r>
            <a:r>
              <a:rPr lang="sl-SI" altLang="sl-SI" sz="2200" i="0" u="sng" dirty="0">
                <a:solidFill>
                  <a:schemeClr val="accent2"/>
                </a:solidFill>
              </a:rPr>
              <a:t>visoka</a:t>
            </a:r>
            <a:r>
              <a:rPr lang="sl-SI" altLang="sl-SI" sz="2200" i="0" dirty="0">
                <a:solidFill>
                  <a:schemeClr val="accent2"/>
                </a:solidFill>
              </a:rPr>
              <a:t> </a:t>
            </a:r>
            <a:r>
              <a:rPr lang="sl-SI" altLang="sl-SI" sz="2200" i="0" dirty="0" smtClean="0">
                <a:solidFill>
                  <a:schemeClr val="accent2"/>
                </a:solidFill>
              </a:rPr>
              <a:t>gostota</a:t>
            </a:r>
          </a:p>
          <a:p>
            <a:pPr>
              <a:buFontTx/>
              <a:buChar char="•"/>
            </a:pPr>
            <a:r>
              <a:rPr lang="sl-SI" altLang="sl-SI" sz="2200" i="0" dirty="0"/>
              <a:t>običajno </a:t>
            </a:r>
            <a:r>
              <a:rPr lang="sl-SI" altLang="sl-SI" sz="2200" i="0" u="sng" dirty="0">
                <a:solidFill>
                  <a:schemeClr val="accent2"/>
                </a:solidFill>
              </a:rPr>
              <a:t>visoka</a:t>
            </a:r>
            <a:r>
              <a:rPr lang="sl-SI" altLang="sl-SI" sz="2200" i="0" dirty="0">
                <a:solidFill>
                  <a:schemeClr val="accent2"/>
                </a:solidFill>
              </a:rPr>
              <a:t> </a:t>
            </a:r>
            <a:r>
              <a:rPr lang="sl-SI" altLang="sl-SI" sz="2200" i="0" dirty="0" smtClean="0">
                <a:solidFill>
                  <a:schemeClr val="accent2"/>
                </a:solidFill>
              </a:rPr>
              <a:t>tališča</a:t>
            </a:r>
          </a:p>
          <a:p>
            <a:pPr>
              <a:buFontTx/>
              <a:buChar char="•"/>
            </a:pPr>
            <a:r>
              <a:rPr lang="sl-SI" altLang="sl-SI" sz="2200" i="0" dirty="0"/>
              <a:t>značilni </a:t>
            </a:r>
            <a:r>
              <a:rPr lang="sl-SI" altLang="sl-SI" sz="2200" i="0" dirty="0">
                <a:solidFill>
                  <a:schemeClr val="accent2"/>
                </a:solidFill>
              </a:rPr>
              <a:t>kovinski </a:t>
            </a:r>
            <a:r>
              <a:rPr lang="sl-SI" altLang="sl-SI" sz="2200" i="0" dirty="0" smtClean="0">
                <a:solidFill>
                  <a:schemeClr val="accent2"/>
                </a:solidFill>
              </a:rPr>
              <a:t>sijaj</a:t>
            </a:r>
          </a:p>
          <a:p>
            <a:pPr>
              <a:buFontTx/>
              <a:buChar char="•"/>
            </a:pPr>
            <a:r>
              <a:rPr lang="sl-SI" altLang="sl-SI" sz="2200" i="0" dirty="0">
                <a:solidFill>
                  <a:schemeClr val="accent2"/>
                </a:solidFill>
              </a:rPr>
              <a:t>dobra </a:t>
            </a:r>
            <a:r>
              <a:rPr lang="sl-SI" altLang="sl-SI" sz="2200" i="0" dirty="0" smtClean="0">
                <a:solidFill>
                  <a:schemeClr val="accent2"/>
                </a:solidFill>
              </a:rPr>
              <a:t>tanljivost</a:t>
            </a:r>
          </a:p>
          <a:p>
            <a:pPr>
              <a:buFontTx/>
              <a:buChar char="•"/>
            </a:pPr>
            <a:r>
              <a:rPr lang="sl-SI" altLang="sl-SI" sz="2200" i="0" dirty="0">
                <a:solidFill>
                  <a:schemeClr val="accent2"/>
                </a:solidFill>
              </a:rPr>
              <a:t>trdno </a:t>
            </a:r>
            <a:r>
              <a:rPr lang="sl-SI" altLang="sl-SI" sz="2200" i="0" dirty="0"/>
              <a:t>agregatno </a:t>
            </a:r>
            <a:r>
              <a:rPr lang="sl-SI" altLang="sl-SI" sz="2200" i="0" dirty="0" smtClean="0"/>
              <a:t>stanje</a:t>
            </a:r>
          </a:p>
          <a:p>
            <a:pPr>
              <a:buFontTx/>
              <a:buChar char="•"/>
            </a:pPr>
            <a:r>
              <a:rPr lang="sl-SI" altLang="sl-SI" sz="2200" i="0" dirty="0" smtClean="0"/>
              <a:t>dobra kovnost</a:t>
            </a:r>
          </a:p>
          <a:p>
            <a:pPr>
              <a:buFontTx/>
              <a:buChar char="•"/>
            </a:pPr>
            <a:r>
              <a:rPr lang="sl-SI" altLang="sl-SI" sz="2200" i="0" u="sng" dirty="0">
                <a:solidFill>
                  <a:schemeClr val="accent2"/>
                </a:solidFill>
              </a:rPr>
              <a:t>dobra električna</a:t>
            </a:r>
            <a:r>
              <a:rPr lang="sl-SI" altLang="sl-SI" sz="2200" i="0" dirty="0">
                <a:solidFill>
                  <a:schemeClr val="accent2"/>
                </a:solidFill>
              </a:rPr>
              <a:t> in</a:t>
            </a:r>
          </a:p>
          <a:p>
            <a:r>
              <a:rPr lang="sl-SI" altLang="sl-SI" sz="2200" i="0" dirty="0">
                <a:solidFill>
                  <a:schemeClr val="accent2"/>
                </a:solidFill>
              </a:rPr>
              <a:t>  toplotna </a:t>
            </a:r>
            <a:r>
              <a:rPr lang="sl-SI" altLang="sl-SI" sz="2200" i="0" dirty="0" smtClean="0">
                <a:solidFill>
                  <a:schemeClr val="accent2"/>
                </a:solidFill>
              </a:rPr>
              <a:t>prevodnost</a:t>
            </a:r>
          </a:p>
          <a:p>
            <a:endParaRPr lang="sl-SI" altLang="sl-SI" sz="2200" i="0" dirty="0"/>
          </a:p>
          <a:p>
            <a:endParaRPr lang="sl-SI" altLang="sl-SI" b="1" i="0" dirty="0"/>
          </a:p>
          <a:p>
            <a:pPr>
              <a:buFontTx/>
              <a:buChar char="•"/>
            </a:pPr>
            <a:endParaRPr lang="sl-SI" altLang="sl-SI" b="1" i="0" dirty="0"/>
          </a:p>
          <a:p>
            <a:pPr>
              <a:buFontTx/>
              <a:buChar char="•"/>
            </a:pPr>
            <a:endParaRPr lang="sl-SI" altLang="sl-SI" b="1" i="0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sl-SI" altLang="sl-SI" b="1" i="0" dirty="0"/>
          </a:p>
          <a:p>
            <a:pPr>
              <a:buFontTx/>
              <a:buChar char="•"/>
            </a:pPr>
            <a:endParaRPr lang="sl-SI" altLang="sl-SI" i="0" dirty="0">
              <a:latin typeface="Times New Roman" panose="02020603050405020304" pitchFamily="18" charset="0"/>
            </a:endParaRPr>
          </a:p>
        </p:txBody>
      </p:sp>
      <p:sp>
        <p:nvSpPr>
          <p:cNvPr id="2292" name="Rectangle 244"/>
          <p:cNvSpPr>
            <a:spLocks noChangeArrowheads="1"/>
          </p:cNvSpPr>
          <p:nvPr/>
        </p:nvSpPr>
        <p:spPr bwMode="auto">
          <a:xfrm>
            <a:off x="7773944" y="2360854"/>
            <a:ext cx="3458333" cy="3617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sl-SI" altLang="sl-SI" b="1" i="0" dirty="0" smtClean="0">
              <a:solidFill>
                <a:srgbClr val="1C6A1C"/>
              </a:solidFill>
            </a:endParaRPr>
          </a:p>
          <a:p>
            <a:pPr>
              <a:buFontTx/>
              <a:buChar char="•"/>
            </a:pPr>
            <a:endParaRPr lang="sl-SI" altLang="sl-SI" b="1" i="0" dirty="0">
              <a:solidFill>
                <a:srgbClr val="1C6A1C"/>
              </a:solidFill>
            </a:endParaRPr>
          </a:p>
          <a:p>
            <a:pPr>
              <a:buFontTx/>
              <a:buChar char="•"/>
            </a:pPr>
            <a:endParaRPr lang="sl-SI" altLang="sl-SI" b="1" i="0" dirty="0" smtClean="0">
              <a:solidFill>
                <a:srgbClr val="1C6A1C"/>
              </a:solidFill>
            </a:endParaRPr>
          </a:p>
          <a:p>
            <a:pPr>
              <a:buFontTx/>
              <a:buChar char="•"/>
            </a:pPr>
            <a:endParaRPr lang="sl-SI" altLang="sl-SI" b="1" i="0" dirty="0">
              <a:solidFill>
                <a:srgbClr val="1C6A1C"/>
              </a:solidFill>
            </a:endParaRPr>
          </a:p>
          <a:p>
            <a:pPr>
              <a:buFontTx/>
              <a:buChar char="•"/>
            </a:pPr>
            <a:r>
              <a:rPr lang="sl-SI" altLang="sl-SI" sz="2200" i="0" dirty="0" smtClean="0">
                <a:solidFill>
                  <a:srgbClr val="1C6A1C"/>
                </a:solidFill>
              </a:rPr>
              <a:t>vsa </a:t>
            </a:r>
            <a:r>
              <a:rPr lang="sl-SI" altLang="sl-SI" sz="2200" i="0" dirty="0" smtClean="0"/>
              <a:t>agregatna stanja</a:t>
            </a:r>
          </a:p>
          <a:p>
            <a:pPr>
              <a:buFontTx/>
              <a:buChar char="•"/>
            </a:pPr>
            <a:r>
              <a:rPr lang="sl-SI" altLang="sl-SI" sz="2200" i="0" dirty="0"/>
              <a:t>običajno </a:t>
            </a:r>
            <a:r>
              <a:rPr lang="sl-SI" altLang="sl-SI" sz="2200" i="0" u="sng" dirty="0">
                <a:solidFill>
                  <a:srgbClr val="1C6A1C"/>
                </a:solidFill>
              </a:rPr>
              <a:t>nizka</a:t>
            </a:r>
            <a:r>
              <a:rPr lang="sl-SI" altLang="sl-SI" sz="2200" i="0" dirty="0">
                <a:solidFill>
                  <a:srgbClr val="1C6A1C"/>
                </a:solidFill>
              </a:rPr>
              <a:t> </a:t>
            </a:r>
            <a:r>
              <a:rPr lang="sl-SI" altLang="sl-SI" sz="2200" i="0" dirty="0" smtClean="0">
                <a:solidFill>
                  <a:srgbClr val="1C6A1C"/>
                </a:solidFill>
              </a:rPr>
              <a:t>gostota</a:t>
            </a:r>
          </a:p>
          <a:p>
            <a:pPr>
              <a:buFontTx/>
              <a:buChar char="•"/>
            </a:pPr>
            <a:r>
              <a:rPr lang="sl-SI" altLang="sl-SI" sz="2200" i="0" dirty="0"/>
              <a:t>običajno </a:t>
            </a:r>
            <a:r>
              <a:rPr lang="sl-SI" altLang="sl-SI" sz="2200" i="0" u="sng" dirty="0">
                <a:solidFill>
                  <a:srgbClr val="1C6A1C"/>
                </a:solidFill>
              </a:rPr>
              <a:t>nizka </a:t>
            </a:r>
            <a:r>
              <a:rPr lang="sl-SI" altLang="sl-SI" sz="2200" i="0" dirty="0">
                <a:solidFill>
                  <a:srgbClr val="1C6A1C"/>
                </a:solidFill>
              </a:rPr>
              <a:t>tališča</a:t>
            </a:r>
          </a:p>
          <a:p>
            <a:pPr>
              <a:buFontTx/>
              <a:buChar char="•"/>
            </a:pPr>
            <a:r>
              <a:rPr lang="sl-SI" altLang="sl-SI" sz="2200" i="0" u="sng" dirty="0"/>
              <a:t>ni</a:t>
            </a:r>
            <a:r>
              <a:rPr lang="sl-SI" altLang="sl-SI" sz="2200" i="0" dirty="0"/>
              <a:t> </a:t>
            </a:r>
            <a:r>
              <a:rPr lang="sl-SI" altLang="sl-SI" sz="2200" i="0" dirty="0">
                <a:solidFill>
                  <a:srgbClr val="1C6A1C"/>
                </a:solidFill>
              </a:rPr>
              <a:t> značilnega </a:t>
            </a:r>
            <a:r>
              <a:rPr lang="sl-SI" altLang="sl-SI" sz="2200" i="0" dirty="0" smtClean="0">
                <a:solidFill>
                  <a:srgbClr val="1C6A1C"/>
                </a:solidFill>
              </a:rPr>
              <a:t>sijaja</a:t>
            </a:r>
          </a:p>
          <a:p>
            <a:pPr>
              <a:buFontTx/>
              <a:buChar char="•"/>
            </a:pPr>
            <a:r>
              <a:rPr lang="sl-SI" altLang="sl-SI" sz="2200" i="0" dirty="0">
                <a:solidFill>
                  <a:srgbClr val="1C6A1C"/>
                </a:solidFill>
              </a:rPr>
              <a:t>elementi v </a:t>
            </a:r>
            <a:r>
              <a:rPr lang="sl-SI" altLang="sl-SI" sz="2200" i="0" dirty="0" smtClean="0">
                <a:solidFill>
                  <a:srgbClr val="1C6A1C"/>
                </a:solidFill>
              </a:rPr>
              <a:t>trdnem </a:t>
            </a:r>
            <a:r>
              <a:rPr lang="sl-SI" altLang="sl-SI" sz="2200" i="0" dirty="0">
                <a:solidFill>
                  <a:srgbClr val="1C6A1C"/>
                </a:solidFill>
              </a:rPr>
              <a:t>stanju </a:t>
            </a:r>
            <a:endParaRPr lang="sl-SI" altLang="sl-SI" sz="2200" i="0" dirty="0" smtClean="0">
              <a:solidFill>
                <a:srgbClr val="1C6A1C"/>
              </a:solidFill>
            </a:endParaRPr>
          </a:p>
          <a:p>
            <a:r>
              <a:rPr lang="sl-SI" altLang="sl-SI" sz="2200" i="0" dirty="0">
                <a:solidFill>
                  <a:srgbClr val="1C6A1C"/>
                </a:solidFill>
              </a:rPr>
              <a:t> </a:t>
            </a:r>
            <a:r>
              <a:rPr lang="sl-SI" altLang="sl-SI" sz="2200" i="0" dirty="0" smtClean="0">
                <a:solidFill>
                  <a:srgbClr val="1C6A1C"/>
                </a:solidFill>
              </a:rPr>
              <a:t>so krhki</a:t>
            </a:r>
          </a:p>
          <a:p>
            <a:pPr>
              <a:buFontTx/>
              <a:buChar char="•"/>
            </a:pPr>
            <a:r>
              <a:rPr lang="sl-SI" altLang="sl-SI" sz="2200" i="0" u="sng" dirty="0" smtClean="0">
                <a:solidFill>
                  <a:srgbClr val="1C6A1C"/>
                </a:solidFill>
              </a:rPr>
              <a:t>zelo </a:t>
            </a:r>
            <a:r>
              <a:rPr lang="sl-SI" altLang="sl-SI" sz="2200" i="0" u="sng" dirty="0">
                <a:solidFill>
                  <a:srgbClr val="1C6A1C"/>
                </a:solidFill>
              </a:rPr>
              <a:t>slaba</a:t>
            </a:r>
            <a:r>
              <a:rPr lang="sl-SI" altLang="sl-SI" sz="2200" i="0" dirty="0">
                <a:solidFill>
                  <a:srgbClr val="1C6A1C"/>
                </a:solidFill>
              </a:rPr>
              <a:t>  </a:t>
            </a:r>
            <a:r>
              <a:rPr lang="sl-SI" altLang="sl-SI" sz="2200" i="0" u="sng" dirty="0">
                <a:solidFill>
                  <a:srgbClr val="1C6A1C"/>
                </a:solidFill>
              </a:rPr>
              <a:t>električna, </a:t>
            </a:r>
          </a:p>
          <a:p>
            <a:r>
              <a:rPr lang="sl-SI" altLang="sl-SI" sz="2200" i="0" dirty="0">
                <a:solidFill>
                  <a:srgbClr val="1C6A1C"/>
                </a:solidFill>
              </a:rPr>
              <a:t> </a:t>
            </a:r>
            <a:r>
              <a:rPr lang="sl-SI" altLang="sl-SI" sz="2200" i="0" dirty="0" smtClean="0">
                <a:solidFill>
                  <a:srgbClr val="1C6A1C"/>
                </a:solidFill>
              </a:rPr>
              <a:t>toplotna </a:t>
            </a:r>
            <a:r>
              <a:rPr lang="sl-SI" altLang="sl-SI" sz="2200" i="0" dirty="0">
                <a:solidFill>
                  <a:srgbClr val="1C6A1C"/>
                </a:solidFill>
              </a:rPr>
              <a:t>prevodnost</a:t>
            </a:r>
            <a:endParaRPr lang="sl-SI" altLang="sl-SI" sz="2200" i="0" dirty="0"/>
          </a:p>
          <a:p>
            <a:endParaRPr lang="sl-SI" altLang="sl-SI" sz="2200" i="0" dirty="0"/>
          </a:p>
          <a:p>
            <a:endParaRPr lang="sl-SI" altLang="sl-SI" b="1" i="0" dirty="0"/>
          </a:p>
          <a:p>
            <a:endParaRPr lang="sl-SI" altLang="sl-SI" b="1" i="0" dirty="0">
              <a:solidFill>
                <a:srgbClr val="289E28"/>
              </a:solidFill>
            </a:endParaRPr>
          </a:p>
          <a:p>
            <a:pPr>
              <a:buFontTx/>
              <a:buChar char="•"/>
            </a:pPr>
            <a:endParaRPr lang="sl-SI" altLang="sl-SI" i="0" dirty="0">
              <a:latin typeface="Times New Roman" panose="02020603050405020304" pitchFamily="18" charset="0"/>
            </a:endParaRPr>
          </a:p>
        </p:txBody>
      </p:sp>
      <p:pic>
        <p:nvPicPr>
          <p:cNvPr id="2323" name="Picture 275" descr="pointing_fing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50893" y="2527177"/>
            <a:ext cx="477815" cy="41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2" name="Picture 274" descr="pointing_fing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835" y="2640446"/>
            <a:ext cx="417893" cy="3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605769" y="1592457"/>
            <a:ext cx="2079135" cy="646331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l-SI" dirty="0" smtClean="0"/>
              <a:t>LASTNOSTI ELEMENTOV SO: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458357" y="188913"/>
            <a:ext cx="2115411" cy="461665"/>
          </a:xfrm>
          <a:prstGeom prst="rect">
            <a:avLst/>
          </a:prstGeom>
          <a:solidFill>
            <a:srgbClr val="FF00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PONOVIMO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348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8" grpId="0" animBg="1"/>
      <p:bldP spid="2289" grpId="0" animBg="1"/>
      <p:bldP spid="2290" grpId="0" animBg="1"/>
      <p:bldP spid="2292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00371" y="213330"/>
            <a:ext cx="873819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AU" sz="3200" b="1" dirty="0">
                <a:solidFill>
                  <a:srgbClr val="009900"/>
                </a:solidFill>
                <a:latin typeface="Franklin Gothic Medium Cond" pitchFamily="34" charset="0"/>
              </a:rPr>
              <a:t>ALKALIJSKE KOVINE – </a:t>
            </a:r>
            <a:r>
              <a:rPr lang="en-AU" sz="3200" b="1" dirty="0">
                <a:solidFill>
                  <a:srgbClr val="FFCC00"/>
                </a:solidFill>
                <a:latin typeface="Franklin Gothic Medium Cond" pitchFamily="34" charset="0"/>
              </a:rPr>
              <a:t>I. </a:t>
            </a:r>
            <a:r>
              <a:rPr lang="en-AU" sz="3200" b="1" dirty="0" err="1" smtClean="0">
                <a:solidFill>
                  <a:srgbClr val="FFCC00"/>
                </a:solidFill>
                <a:latin typeface="Franklin Gothic Medium Cond" pitchFamily="34" charset="0"/>
              </a:rPr>
              <a:t>skupina</a:t>
            </a:r>
            <a:endParaRPr lang="sl-SI" sz="3200" b="1" dirty="0" smtClean="0">
              <a:solidFill>
                <a:srgbClr val="FFCC00"/>
              </a:solidFill>
              <a:latin typeface="Franklin Gothic Medium Cond" pitchFamily="34" charset="0"/>
            </a:endParaRPr>
          </a:p>
          <a:p>
            <a:pPr algn="ctr">
              <a:tabLst>
                <a:tab pos="228600" algn="l"/>
              </a:tabLst>
            </a:pPr>
            <a:endParaRPr lang="en-AU" sz="3200" b="1" dirty="0">
              <a:solidFill>
                <a:srgbClr val="FFCC00"/>
              </a:solidFill>
              <a:latin typeface="Franklin Gothic Medium Cond" pitchFamily="34" charset="0"/>
              <a:sym typeface="Wingdings 3" pitchFamily="18" charset="2"/>
            </a:endParaRPr>
          </a:p>
          <a:p>
            <a:pPr>
              <a:tabLst>
                <a:tab pos="228600" algn="l"/>
              </a:tabLst>
            </a:pPr>
            <a:r>
              <a:rPr lang="en-AU" sz="3200" b="1" dirty="0">
                <a:solidFill>
                  <a:srgbClr val="009900"/>
                </a:solidFill>
                <a:sym typeface="Wingdings 3" pitchFamily="18" charset="2"/>
              </a:rPr>
              <a:t></a:t>
            </a:r>
            <a:r>
              <a:rPr lang="sl-SI" sz="3200" b="1" dirty="0">
                <a:solidFill>
                  <a:srgbClr val="009900"/>
                </a:solidFill>
                <a:sym typeface="Wingdings 3" pitchFamily="18" charset="2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imajo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>
                <a:latin typeface="Franklin Gothic Medium Cond" pitchFamily="34" charset="0"/>
              </a:rPr>
              <a:t>en </a:t>
            </a:r>
            <a:r>
              <a:rPr lang="en-AU" sz="3200" dirty="0" err="1">
                <a:latin typeface="Franklin Gothic Medium Cond" pitchFamily="34" charset="0"/>
              </a:rPr>
              <a:t>zunanji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elektron</a:t>
            </a:r>
            <a:r>
              <a:rPr lang="en-AU" sz="3200" dirty="0">
                <a:latin typeface="Franklin Gothic Medium Cond" pitchFamily="34" charset="0"/>
              </a:rPr>
              <a:t>, </a:t>
            </a:r>
            <a:r>
              <a:rPr lang="en-AU" sz="3200" dirty="0" err="1">
                <a:latin typeface="Franklin Gothic Medium Cond" pitchFamily="34" charset="0"/>
              </a:rPr>
              <a:t>tvorijo</a:t>
            </a:r>
            <a:r>
              <a:rPr lang="en-AU" sz="3200" dirty="0">
                <a:latin typeface="Franklin Gothic Medium Cond" pitchFamily="34" charset="0"/>
              </a:rPr>
              <a:t> 1+ </a:t>
            </a:r>
            <a:r>
              <a:rPr lang="en-AU" sz="3200" dirty="0" err="1">
                <a:latin typeface="Franklin Gothic Medium Cond" pitchFamily="34" charset="0"/>
              </a:rPr>
              <a:t>ione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sl-SI" sz="3200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 </a:t>
            </a:r>
            <a:r>
              <a:rPr lang="en-AU" sz="3200" dirty="0">
                <a:latin typeface="Franklin Gothic Medium Cond" pitchFamily="34" charset="0"/>
              </a:rPr>
              <a:t> z </a:t>
            </a:r>
            <a:r>
              <a:rPr lang="en-AU" sz="3200" dirty="0" err="1">
                <a:latin typeface="Franklin Gothic Medium Cond" pitchFamily="34" charset="0"/>
              </a:rPr>
              <a:t>nekovinami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tvorijo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ionsko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vez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dobro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prevajajo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električni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tok</a:t>
            </a:r>
            <a:r>
              <a:rPr lang="en-AU" sz="3200" dirty="0">
                <a:latin typeface="Franklin Gothic Medium Cond" pitchFamily="34" charset="0"/>
              </a:rPr>
              <a:t> in </a:t>
            </a:r>
            <a:r>
              <a:rPr lang="en-AU" sz="3200" dirty="0" err="1">
                <a:latin typeface="Franklin Gothic Medium Cond" pitchFamily="34" charset="0"/>
              </a:rPr>
              <a:t>toploto</a:t>
            </a:r>
            <a:endParaRPr lang="sl-SI" sz="3200" dirty="0">
              <a:latin typeface="Franklin Gothic Medium Cond" pitchFamily="34" charset="0"/>
            </a:endParaRPr>
          </a:p>
          <a:p>
            <a:pPr marL="457200" indent="-457200">
              <a:buFont typeface="Wingdings 3" panose="05040102010807070707" pitchFamily="18" charset="2"/>
              <a:buChar char="x"/>
              <a:tabLst>
                <a:tab pos="228600" algn="l"/>
              </a:tabLst>
            </a:pPr>
            <a:r>
              <a:rPr lang="en-AU" sz="3200" dirty="0" smtClean="0">
                <a:latin typeface="Franklin Gothic Medium Cond" pitchFamily="34" charset="0"/>
              </a:rPr>
              <a:t>so </a:t>
            </a:r>
            <a:r>
              <a:rPr lang="en-AU" sz="3200" dirty="0" err="1">
                <a:latin typeface="Franklin Gothic Medium Cond" pitchFamily="34" charset="0"/>
              </a:rPr>
              <a:t>najbolj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reaktivne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kovine</a:t>
            </a:r>
            <a:r>
              <a:rPr lang="en-AU" sz="3200" dirty="0">
                <a:latin typeface="Franklin Gothic Medium Cond" pitchFamily="34" charset="0"/>
              </a:rPr>
              <a:t>; z </a:t>
            </a:r>
            <a:r>
              <a:rPr lang="en-AU" sz="3200" dirty="0" err="1">
                <a:latin typeface="Franklin Gothic Medium Cond" pitchFamily="34" charset="0"/>
              </a:rPr>
              <a:t>vodo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burno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reagirajo</a:t>
            </a:r>
            <a:r>
              <a:rPr lang="en-AU" sz="3200" dirty="0">
                <a:latin typeface="Franklin Gothic Medium Cond" pitchFamily="34" charset="0"/>
              </a:rPr>
              <a:t>: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>
                <a:solidFill>
                  <a:srgbClr val="006600"/>
                </a:solidFill>
                <a:latin typeface="Franklin Gothic Medium Cond" pitchFamily="34" charset="0"/>
              </a:rPr>
              <a:t> </a:t>
            </a:r>
            <a:r>
              <a:rPr lang="sl-SI" sz="3200" dirty="0" smtClean="0">
                <a:solidFill>
                  <a:srgbClr val="006600"/>
                </a:solidFill>
                <a:latin typeface="Franklin Gothic Medium Cond" pitchFamily="34" charset="0"/>
              </a:rPr>
              <a:t>                         </a:t>
            </a:r>
            <a:r>
              <a:rPr lang="en-AU" sz="3200" dirty="0" smtClean="0">
                <a:solidFill>
                  <a:srgbClr val="006600"/>
                </a:solidFill>
                <a:latin typeface="Franklin Gothic Medium Cond" pitchFamily="34" charset="0"/>
              </a:rPr>
              <a:t>2 </a:t>
            </a:r>
            <a:r>
              <a:rPr lang="en-AU" sz="3200" dirty="0">
                <a:solidFill>
                  <a:srgbClr val="006600"/>
                </a:solidFill>
                <a:latin typeface="Franklin Gothic Medium Cond" pitchFamily="34" charset="0"/>
              </a:rPr>
              <a:t>Na  + H</a:t>
            </a:r>
            <a:r>
              <a:rPr lang="en-AU" sz="3200" baseline="-25000" dirty="0">
                <a:solidFill>
                  <a:srgbClr val="006600"/>
                </a:solidFill>
                <a:latin typeface="Franklin Gothic Medium Cond" pitchFamily="34" charset="0"/>
              </a:rPr>
              <a:t>2</a:t>
            </a:r>
            <a:r>
              <a:rPr lang="en-AU" sz="3200" dirty="0">
                <a:solidFill>
                  <a:srgbClr val="006600"/>
                </a:solidFill>
                <a:latin typeface="Franklin Gothic Medium Cond" pitchFamily="34" charset="0"/>
              </a:rPr>
              <a:t>O →2 </a:t>
            </a:r>
            <a:r>
              <a:rPr lang="en-AU" sz="3200" dirty="0" err="1">
                <a:solidFill>
                  <a:srgbClr val="006600"/>
                </a:solidFill>
                <a:latin typeface="Franklin Gothic Medium Cond" pitchFamily="34" charset="0"/>
              </a:rPr>
              <a:t>NaOH</a:t>
            </a:r>
            <a:r>
              <a:rPr lang="en-AU" sz="3200" dirty="0">
                <a:solidFill>
                  <a:srgbClr val="006600"/>
                </a:solidFill>
                <a:latin typeface="Franklin Gothic Medium Cond" pitchFamily="34" charset="0"/>
              </a:rPr>
              <a:t> + H</a:t>
            </a:r>
            <a:r>
              <a:rPr lang="en-AU" sz="3200" baseline="-25000" dirty="0">
                <a:solidFill>
                  <a:srgbClr val="006600"/>
                </a:solidFill>
                <a:latin typeface="Franklin Gothic Medium Cond" pitchFamily="34" charset="0"/>
              </a:rPr>
              <a:t>2</a:t>
            </a:r>
            <a:endParaRPr lang="sl-SI" sz="3200" baseline="-25000" dirty="0">
              <a:solidFill>
                <a:srgbClr val="006600"/>
              </a:solidFill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dirty="0" smtClean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sl-SI" sz="3200" dirty="0" smtClean="0">
                <a:latin typeface="Franklin Gothic Medium Cond" pitchFamily="34" charset="0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reaktivnost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alkalijskih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elementov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po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skupini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navzdol</a:t>
            </a:r>
            <a:r>
              <a:rPr lang="en-AU" sz="3200" dirty="0">
                <a:latin typeface="Franklin Gothic Medium Cond" pitchFamily="34" charset="0"/>
              </a:rPr>
              <a:t>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 smtClean="0">
                <a:latin typeface="Franklin Gothic Medium Cond" pitchFamily="34" charset="0"/>
              </a:rPr>
              <a:t>       </a:t>
            </a:r>
            <a:r>
              <a:rPr lang="en-AU" sz="3200" dirty="0" err="1" smtClean="0">
                <a:latin typeface="Franklin Gothic Medium Cond" pitchFamily="34" charset="0"/>
              </a:rPr>
              <a:t>narašča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en-AU" sz="3200" dirty="0">
                <a:latin typeface="Franklin Gothic Medium Cond" pitchFamily="34" charset="0"/>
              </a:rPr>
              <a:t>v </a:t>
            </a:r>
            <a:r>
              <a:rPr lang="en-AU" sz="3200" dirty="0" err="1">
                <a:latin typeface="Franklin Gothic Medium Cond" pitchFamily="34" charset="0"/>
              </a:rPr>
              <a:t>naravi</a:t>
            </a:r>
            <a:r>
              <a:rPr lang="en-AU" sz="3200" dirty="0">
                <a:latin typeface="Franklin Gothic Medium Cond" pitchFamily="34" charset="0"/>
              </a:rPr>
              <a:t> je </a:t>
            </a:r>
            <a:r>
              <a:rPr lang="en-AU" sz="3200" dirty="0" err="1">
                <a:latin typeface="Franklin Gothic Medium Cond" pitchFamily="34" charset="0"/>
              </a:rPr>
              <a:t>veliko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njihovih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spojin</a:t>
            </a:r>
            <a:r>
              <a:rPr lang="en-AU" sz="3200" dirty="0">
                <a:latin typeface="Franklin Gothic Medium Cond" pitchFamily="34" charset="0"/>
              </a:rPr>
              <a:t> (</a:t>
            </a:r>
            <a:r>
              <a:rPr lang="en-AU" sz="3200" dirty="0" err="1">
                <a:latin typeface="Franklin Gothic Medium Cond" pitchFamily="34" charset="0"/>
              </a:rPr>
              <a:t>NaCl</a:t>
            </a:r>
            <a:r>
              <a:rPr lang="en-AU" sz="3200" dirty="0">
                <a:latin typeface="Franklin Gothic Medium Cond" pitchFamily="34" charset="0"/>
              </a:rPr>
              <a:t>, </a:t>
            </a:r>
            <a:r>
              <a:rPr lang="en-AU" sz="3200" dirty="0" err="1">
                <a:latin typeface="Franklin Gothic Medium Cond" pitchFamily="34" charset="0"/>
              </a:rPr>
              <a:t>KCl</a:t>
            </a:r>
            <a:r>
              <a:rPr lang="en-AU" sz="3200" dirty="0">
                <a:latin typeface="Franklin Gothic Medium Cond" pitchFamily="34" charset="0"/>
              </a:rPr>
              <a:t>, Na</a:t>
            </a:r>
            <a:r>
              <a:rPr lang="en-AU" sz="3200" baseline="-25000" dirty="0">
                <a:latin typeface="Franklin Gothic Medium Cond" pitchFamily="34" charset="0"/>
              </a:rPr>
              <a:t>2</a:t>
            </a:r>
            <a:r>
              <a:rPr lang="en-AU" sz="3200" dirty="0">
                <a:latin typeface="Franklin Gothic Medium Cond" pitchFamily="34" charset="0"/>
              </a:rPr>
              <a:t>CO</a:t>
            </a:r>
            <a:r>
              <a:rPr lang="en-AU" sz="3200" baseline="-25000" dirty="0">
                <a:latin typeface="Franklin Gothic Medium Cond" pitchFamily="34" charset="0"/>
              </a:rPr>
              <a:t>3</a:t>
            </a:r>
            <a:r>
              <a:rPr lang="en-AU" sz="3200" dirty="0">
                <a:latin typeface="Franklin Gothic Medium Cond" pitchFamily="34" charset="0"/>
              </a:rPr>
              <a:t>)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dirty="0" smtClean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sl-SI" sz="3200" dirty="0" smtClean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 </a:t>
            </a:r>
            <a:r>
              <a:rPr lang="de-DE" sz="3200" dirty="0" smtClean="0">
                <a:latin typeface="Franklin Gothic Medium Cond" pitchFamily="34" charset="0"/>
              </a:rPr>
              <a:t> </a:t>
            </a:r>
            <a:r>
              <a:rPr lang="de-DE" sz="3200" dirty="0" err="1" smtClean="0">
                <a:latin typeface="Franklin Gothic Medium Cond" pitchFamily="34" charset="0"/>
              </a:rPr>
              <a:t>vsi</a:t>
            </a:r>
            <a:r>
              <a:rPr lang="de-DE" sz="3200" dirty="0" smtClean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elementi</a:t>
            </a:r>
            <a:r>
              <a:rPr lang="de-DE" sz="3200" dirty="0">
                <a:latin typeface="Franklin Gothic Medium Cond" pitchFamily="34" charset="0"/>
              </a:rPr>
              <a:t> so </a:t>
            </a:r>
            <a:r>
              <a:rPr lang="de-DE" sz="3200" dirty="0" err="1">
                <a:latin typeface="Franklin Gothic Medium Cond" pitchFamily="34" charset="0"/>
              </a:rPr>
              <a:t>mehke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kovine</a:t>
            </a:r>
            <a:r>
              <a:rPr lang="de-DE" sz="3200" dirty="0">
                <a:latin typeface="Franklin Gothic Medium Cond" pitchFamily="34" charset="0"/>
              </a:rPr>
              <a:t> – ob </a:t>
            </a:r>
            <a:r>
              <a:rPr lang="de-DE" sz="3200" dirty="0" err="1">
                <a:latin typeface="Franklin Gothic Medium Cond" pitchFamily="34" charset="0"/>
              </a:rPr>
              <a:t>rezu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imajo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srebrn</a:t>
            </a:r>
            <a:r>
              <a:rPr lang="de-DE" sz="3200" dirty="0">
                <a:latin typeface="Franklin Gothic Medium Cond" pitchFamily="34" charset="0"/>
              </a:rPr>
              <a:t>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 smtClean="0">
                <a:latin typeface="Franklin Gothic Medium Cond" pitchFamily="34" charset="0"/>
              </a:rPr>
              <a:t>       </a:t>
            </a:r>
            <a:r>
              <a:rPr lang="de-DE" sz="3200" dirty="0" err="1" smtClean="0">
                <a:latin typeface="Franklin Gothic Medium Cond" pitchFamily="34" charset="0"/>
              </a:rPr>
              <a:t>sijaj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endParaRPr lang="sl-SI" sz="2000" dirty="0">
              <a:latin typeface="Franklin Gothic Medium Cond" pitchFamily="34" charset="0"/>
            </a:endParaRPr>
          </a:p>
        </p:txBody>
      </p:sp>
      <p:pic>
        <p:nvPicPr>
          <p:cNvPr id="3" name="Slika 2" descr="Povezana slika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4"/>
          <a:stretch/>
        </p:blipFill>
        <p:spPr bwMode="auto">
          <a:xfrm>
            <a:off x="201114" y="2265045"/>
            <a:ext cx="2002155" cy="318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0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97577" y="1119948"/>
            <a:ext cx="102674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AU" sz="2800" b="1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 </a:t>
            </a:r>
            <a:r>
              <a:rPr lang="sl-SI" sz="2800" b="1" dirty="0" smtClean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imajo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sl-SI" sz="3200" dirty="0">
                <a:latin typeface="Franklin Gothic Medium Cond" pitchFamily="34" charset="0"/>
              </a:rPr>
              <a:t>nizka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tališča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b="1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kovinska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vez</a:t>
            </a:r>
            <a:r>
              <a:rPr lang="en-AU" sz="3200" dirty="0">
                <a:latin typeface="Franklin Gothic Medium Cond" pitchFamily="34" charset="0"/>
              </a:rPr>
              <a:t> je </a:t>
            </a:r>
            <a:r>
              <a:rPr lang="en-AU" sz="3200" dirty="0" err="1">
                <a:latin typeface="Franklin Gothic Medium Cond" pitchFamily="34" charset="0"/>
              </a:rPr>
              <a:t>šibka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b="1" dirty="0" smtClean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sl-SI" sz="3200" dirty="0" smtClean="0">
                <a:latin typeface="Franklin Gothic Medium Cond" pitchFamily="34" charset="0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oksidi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teh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kovin</a:t>
            </a:r>
            <a:r>
              <a:rPr lang="en-AU" sz="3200" dirty="0">
                <a:latin typeface="Franklin Gothic Medium Cond" pitchFamily="34" charset="0"/>
              </a:rPr>
              <a:t> so </a:t>
            </a:r>
            <a:r>
              <a:rPr lang="en-AU" sz="3200" dirty="0" err="1">
                <a:latin typeface="Franklin Gothic Medium Cond" pitchFamily="34" charset="0"/>
              </a:rPr>
              <a:t>trdne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snovi</a:t>
            </a:r>
            <a:r>
              <a:rPr lang="en-AU" sz="3200" dirty="0">
                <a:latin typeface="Franklin Gothic Medium Cond" pitchFamily="34" charset="0"/>
              </a:rPr>
              <a:t>, </a:t>
            </a:r>
            <a:r>
              <a:rPr lang="en-AU" sz="3200" dirty="0" err="1">
                <a:latin typeface="Franklin Gothic Medium Cond" pitchFamily="34" charset="0"/>
              </a:rPr>
              <a:t>hidroksidi</a:t>
            </a:r>
            <a:r>
              <a:rPr lang="en-AU" sz="3200" dirty="0">
                <a:latin typeface="Franklin Gothic Medium Cond" pitchFamily="34" charset="0"/>
              </a:rPr>
              <a:t> so </a:t>
            </a:r>
            <a:r>
              <a:rPr lang="en-AU" sz="3200" dirty="0" err="1">
                <a:latin typeface="Franklin Gothic Medium Cond" pitchFamily="34" charset="0"/>
              </a:rPr>
              <a:t>kristalne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snovi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bele</a:t>
            </a:r>
            <a:r>
              <a:rPr lang="en-AU" sz="3200" dirty="0">
                <a:latin typeface="Franklin Gothic Medium Cond" pitchFamily="34" charset="0"/>
              </a:rPr>
              <a:t>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 smtClean="0">
                <a:latin typeface="Franklin Gothic Medium Cond" pitchFamily="34" charset="0"/>
              </a:rPr>
              <a:t>       </a:t>
            </a:r>
            <a:r>
              <a:rPr lang="en-AU" sz="3200" dirty="0" err="1" smtClean="0">
                <a:latin typeface="Franklin Gothic Medium Cond" pitchFamily="34" charset="0"/>
              </a:rPr>
              <a:t>barve</a:t>
            </a:r>
            <a:r>
              <a:rPr lang="en-AU" sz="3200" dirty="0">
                <a:latin typeface="Franklin Gothic Medium Cond" pitchFamily="34" charset="0"/>
              </a:rPr>
              <a:t>, </a:t>
            </a:r>
            <a:r>
              <a:rPr lang="en-AU" sz="3200" dirty="0" err="1">
                <a:latin typeface="Franklin Gothic Medium Cond" pitchFamily="34" charset="0"/>
              </a:rPr>
              <a:t>ki</a:t>
            </a:r>
            <a:r>
              <a:rPr lang="en-AU" sz="3200" dirty="0">
                <a:latin typeface="Franklin Gothic Medium Cond" pitchFamily="34" charset="0"/>
              </a:rPr>
              <a:t> so </a:t>
            </a:r>
            <a:r>
              <a:rPr lang="en-AU" sz="3200" dirty="0" err="1" smtClean="0">
                <a:latin typeface="Franklin Gothic Medium Cond" pitchFamily="34" charset="0"/>
              </a:rPr>
              <a:t>topne</a:t>
            </a:r>
            <a:r>
              <a:rPr lang="sl-SI" sz="3200" dirty="0" smtClean="0">
                <a:latin typeface="Franklin Gothic Medium Cond" pitchFamily="34" charset="0"/>
              </a:rPr>
              <a:t>  </a:t>
            </a:r>
            <a:r>
              <a:rPr lang="en-AU" sz="3200" dirty="0">
                <a:latin typeface="Franklin Gothic Medium Cond" pitchFamily="34" charset="0"/>
              </a:rPr>
              <a:t>v </a:t>
            </a:r>
            <a:r>
              <a:rPr lang="en-AU" sz="3200" dirty="0" err="1">
                <a:latin typeface="Franklin Gothic Medium Cond" pitchFamily="34" charset="0"/>
              </a:rPr>
              <a:t>vodi</a:t>
            </a:r>
            <a:r>
              <a:rPr lang="en-AU" sz="3200" dirty="0">
                <a:latin typeface="Franklin Gothic Medium Cond" pitchFamily="34" charset="0"/>
              </a:rPr>
              <a:t> –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vodne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raztopine</a:t>
            </a:r>
            <a:r>
              <a:rPr lang="en-AU" sz="3200" dirty="0">
                <a:latin typeface="Franklin Gothic Medium Cond" pitchFamily="34" charset="0"/>
              </a:rPr>
              <a:t> so </a:t>
            </a:r>
            <a:r>
              <a:rPr lang="en-AU" sz="3200" dirty="0" err="1">
                <a:latin typeface="Franklin Gothic Medium Cond" pitchFamily="34" charset="0"/>
              </a:rPr>
              <a:t>močno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bazične</a:t>
            </a:r>
            <a:r>
              <a:rPr lang="en-AU" sz="3200" dirty="0">
                <a:latin typeface="Franklin Gothic Medium Cond" pitchFamily="34" charset="0"/>
              </a:rPr>
              <a:t>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sl-SI" sz="3200" dirty="0" smtClean="0">
                <a:latin typeface="Franklin Gothic Medium Cond" pitchFamily="34" charset="0"/>
              </a:rPr>
              <a:t>      </a:t>
            </a:r>
            <a:r>
              <a:rPr lang="en-AU" sz="3200" dirty="0" smtClean="0">
                <a:latin typeface="Franklin Gothic Medium Cond" pitchFamily="34" charset="0"/>
              </a:rPr>
              <a:t>(</a:t>
            </a:r>
            <a:r>
              <a:rPr lang="en-AU" sz="3200" dirty="0" err="1">
                <a:latin typeface="Franklin Gothic Medium Cond" pitchFamily="34" charset="0"/>
              </a:rPr>
              <a:t>alkalne</a:t>
            </a:r>
            <a:r>
              <a:rPr lang="en-AU" sz="3200" dirty="0">
                <a:latin typeface="Franklin Gothic Medium Cond" pitchFamily="34" charset="0"/>
              </a:rPr>
              <a:t>)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b="1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soli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alkalijskih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kovin</a:t>
            </a:r>
            <a:r>
              <a:rPr lang="de-DE" sz="3200" dirty="0">
                <a:latin typeface="Franklin Gothic Medium Cond" pitchFamily="34" charset="0"/>
              </a:rPr>
              <a:t> so </a:t>
            </a:r>
            <a:r>
              <a:rPr lang="de-DE" sz="3200" dirty="0" err="1">
                <a:latin typeface="Franklin Gothic Medium Cond" pitchFamily="34" charset="0"/>
              </a:rPr>
              <a:t>brezbarvne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b="1" dirty="0" smtClean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sl-SI" sz="3200" dirty="0" smtClean="0">
                <a:latin typeface="Franklin Gothic Medium Cond" pitchFamily="34" charset="0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natrijevi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>
                <a:latin typeface="Franklin Gothic Medium Cond" pitchFamily="34" charset="0"/>
              </a:rPr>
              <a:t>in </a:t>
            </a:r>
            <a:r>
              <a:rPr lang="en-AU" sz="3200" dirty="0" err="1">
                <a:latin typeface="Franklin Gothic Medium Cond" pitchFamily="34" charset="0"/>
              </a:rPr>
              <a:t>kalijevi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ioni</a:t>
            </a:r>
            <a:r>
              <a:rPr lang="en-AU" sz="3200" dirty="0">
                <a:latin typeface="Franklin Gothic Medium Cond" pitchFamily="34" charset="0"/>
              </a:rPr>
              <a:t> so </a:t>
            </a:r>
            <a:r>
              <a:rPr lang="en-AU" sz="3200" dirty="0" err="1">
                <a:latin typeface="Franklin Gothic Medium Cond" pitchFamily="34" charset="0"/>
              </a:rPr>
              <a:t>bistveni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za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številne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procese</a:t>
            </a:r>
            <a:r>
              <a:rPr lang="en-AU" sz="3200" dirty="0">
                <a:latin typeface="Franklin Gothic Medium Cond" pitchFamily="34" charset="0"/>
              </a:rPr>
              <a:t> v </a:t>
            </a:r>
            <a:r>
              <a:rPr lang="en-AU" sz="3200" dirty="0" err="1">
                <a:latin typeface="Franklin Gothic Medium Cond" pitchFamily="34" charset="0"/>
              </a:rPr>
              <a:t>naših</a:t>
            </a:r>
            <a:r>
              <a:rPr lang="en-AU" sz="3200" dirty="0">
                <a:latin typeface="Franklin Gothic Medium Cond" pitchFamily="34" charset="0"/>
              </a:rPr>
              <a:t>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 smtClean="0">
                <a:latin typeface="Franklin Gothic Medium Cond" pitchFamily="34" charset="0"/>
              </a:rPr>
              <a:t>       </a:t>
            </a:r>
            <a:r>
              <a:rPr lang="en-AU" sz="3200" dirty="0" err="1" smtClean="0">
                <a:latin typeface="Franklin Gothic Medium Cond" pitchFamily="34" charset="0"/>
              </a:rPr>
              <a:t>telesih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>
                <a:latin typeface="Franklin Gothic Medium Cond" pitchFamily="34" charset="0"/>
              </a:rPr>
              <a:t>(v </a:t>
            </a:r>
            <a:r>
              <a:rPr lang="en-AU" sz="3200" dirty="0" err="1">
                <a:latin typeface="Franklin Gothic Medium Cond" pitchFamily="34" charset="0"/>
              </a:rPr>
              <a:t>krvi</a:t>
            </a:r>
            <a:r>
              <a:rPr lang="en-AU" sz="3200" dirty="0">
                <a:latin typeface="Franklin Gothic Medium Cond" pitchFamily="34" charset="0"/>
              </a:rPr>
              <a:t>, </a:t>
            </a:r>
            <a:r>
              <a:rPr lang="en-AU" sz="3200" dirty="0" err="1" smtClean="0">
                <a:latin typeface="Franklin Gothic Medium Cond" pitchFamily="34" charset="0"/>
              </a:rPr>
              <a:t>kosteh</a:t>
            </a:r>
            <a:r>
              <a:rPr lang="en-AU" sz="3200" dirty="0" smtClean="0">
                <a:latin typeface="Franklin Gothic Medium Cond" pitchFamily="34" charset="0"/>
              </a:rPr>
              <a:t>,</a:t>
            </a:r>
            <a:r>
              <a:rPr lang="sl-SI" sz="3200" dirty="0" smtClean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tkivih</a:t>
            </a:r>
            <a:r>
              <a:rPr lang="en-AU" sz="3200" dirty="0">
                <a:latin typeface="Franklin Gothic Medium Cond" pitchFamily="34" charset="0"/>
              </a:rPr>
              <a:t>), </a:t>
            </a:r>
            <a:r>
              <a:rPr lang="en-AU" sz="3200" dirty="0" err="1">
                <a:latin typeface="Franklin Gothic Medium Cond" pitchFamily="34" charset="0"/>
              </a:rPr>
              <a:t>izločanje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teh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snovi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nadomestimo</a:t>
            </a:r>
            <a:r>
              <a:rPr lang="en-AU" sz="3200" dirty="0">
                <a:latin typeface="Franklin Gothic Medium Cond" pitchFamily="34" charset="0"/>
              </a:rPr>
              <a:t> z </a:t>
            </a:r>
            <a:endParaRPr lang="sl-SI" sz="3200" dirty="0" smtClean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sl-SI" sz="3200" dirty="0" smtClean="0">
                <a:latin typeface="Franklin Gothic Medium Cond" pitchFamily="34" charset="0"/>
              </a:rPr>
              <a:t>      </a:t>
            </a:r>
            <a:r>
              <a:rPr lang="en-AU" sz="3200" dirty="0" err="1" smtClean="0">
                <a:latin typeface="Franklin Gothic Medium Cond" pitchFamily="34" charset="0"/>
              </a:rPr>
              <a:t>uravnoteženo</a:t>
            </a:r>
            <a:r>
              <a:rPr lang="en-AU" sz="3200" dirty="0" smtClean="0">
                <a:latin typeface="Franklin Gothic Medium Cond" pitchFamily="34" charset="0"/>
              </a:rPr>
              <a:t> </a:t>
            </a:r>
            <a:r>
              <a:rPr lang="en-AU" sz="3200" dirty="0" err="1" smtClean="0">
                <a:latin typeface="Franklin Gothic Medium Cond" pitchFamily="34" charset="0"/>
              </a:rPr>
              <a:t>prehran</a:t>
            </a:r>
            <a:r>
              <a:rPr lang="sl-SI" sz="3200" dirty="0" smtClean="0">
                <a:latin typeface="Franklin Gothic Medium Cond" pitchFamily="34" charset="0"/>
              </a:rPr>
              <a:t>o </a:t>
            </a:r>
            <a:r>
              <a:rPr lang="en-AU" sz="3200" dirty="0" smtClean="0">
                <a:latin typeface="Franklin Gothic Medium Cond" pitchFamily="34" charset="0"/>
              </a:rPr>
              <a:t>(</a:t>
            </a:r>
            <a:r>
              <a:rPr lang="en-AU" sz="3200" dirty="0" err="1" smtClean="0">
                <a:latin typeface="Franklin Gothic Medium Cond" pitchFamily="34" charset="0"/>
              </a:rPr>
              <a:t>banan</a:t>
            </a:r>
            <a:r>
              <a:rPr lang="sl-SI" sz="3200" dirty="0">
                <a:latin typeface="Franklin Gothic Medium Cond" pitchFamily="34" charset="0"/>
              </a:rPr>
              <a:t>e</a:t>
            </a:r>
            <a:r>
              <a:rPr lang="en-AU" sz="3200" dirty="0">
                <a:latin typeface="Franklin Gothic Medium Cond" pitchFamily="34" charset="0"/>
              </a:rPr>
              <a:t>,</a:t>
            </a:r>
            <a:r>
              <a:rPr lang="sl-SI" sz="3200" dirty="0">
                <a:latin typeface="Franklin Gothic Medium Cond" pitchFamily="34" charset="0"/>
              </a:rPr>
              <a:t> gobe, </a:t>
            </a:r>
            <a:r>
              <a:rPr lang="sl-SI" sz="3200" dirty="0" smtClean="0">
                <a:latin typeface="Franklin Gothic Medium Cond" pitchFamily="34" charset="0"/>
              </a:rPr>
              <a:t>špinača</a:t>
            </a:r>
            <a:r>
              <a:rPr lang="sl-SI" sz="3200" dirty="0">
                <a:latin typeface="Franklin Gothic Medium Cond" pitchFamily="34" charset="0"/>
              </a:rPr>
              <a:t>,</a:t>
            </a:r>
            <a:r>
              <a:rPr lang="en-AU" sz="3200" dirty="0">
                <a:latin typeface="Franklin Gothic Medium Cond" pitchFamily="34" charset="0"/>
              </a:rPr>
              <a:t> </a:t>
            </a:r>
            <a:r>
              <a:rPr lang="en-AU" sz="3200" dirty="0" err="1">
                <a:latin typeface="Franklin Gothic Medium Cond" pitchFamily="34" charset="0"/>
              </a:rPr>
              <a:t>ribe</a:t>
            </a:r>
            <a:r>
              <a:rPr lang="en-AU" sz="3200" dirty="0">
                <a:latin typeface="Franklin Gothic Medium Cond" pitchFamily="34" charset="0"/>
              </a:rPr>
              <a:t>)</a:t>
            </a:r>
            <a:endParaRPr lang="sl-SI" sz="32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3200" b="1" dirty="0">
                <a:solidFill>
                  <a:srgbClr val="009900"/>
                </a:solidFill>
                <a:latin typeface="Franklin Gothic Medium Cond" pitchFamily="34" charset="0"/>
                <a:sym typeface="Wingdings 3" pitchFamily="18" charset="2"/>
              </a:rPr>
              <a:t>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sl-SI" sz="3200" dirty="0">
                <a:latin typeface="Franklin Gothic Medium Cond" pitchFamily="34" charset="0"/>
              </a:rPr>
              <a:t> </a:t>
            </a:r>
            <a:r>
              <a:rPr lang="de-DE" sz="3200" dirty="0">
                <a:latin typeface="Franklin Gothic Medium Cond" pitchFamily="34" charset="0"/>
              </a:rPr>
              <a:t>NaCl je </a:t>
            </a:r>
            <a:r>
              <a:rPr lang="de-DE" sz="3200" dirty="0" err="1">
                <a:latin typeface="Franklin Gothic Medium Cond" pitchFamily="34" charset="0"/>
              </a:rPr>
              <a:t>bistvena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sestavina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naše</a:t>
            </a:r>
            <a:r>
              <a:rPr lang="de-DE" sz="3200" dirty="0">
                <a:latin typeface="Franklin Gothic Medium Cond" pitchFamily="34" charset="0"/>
              </a:rPr>
              <a:t> </a:t>
            </a:r>
            <a:r>
              <a:rPr lang="de-DE" sz="3200" dirty="0" err="1">
                <a:latin typeface="Franklin Gothic Medium Cond" pitchFamily="34" charset="0"/>
              </a:rPr>
              <a:t>prehrane</a:t>
            </a:r>
            <a:endParaRPr lang="sl-SI" sz="32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12"/>
          <a:stretch/>
        </p:blipFill>
        <p:spPr bwMode="auto">
          <a:xfrm>
            <a:off x="2207568" y="6627"/>
            <a:ext cx="7236296" cy="66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818" y="-117617"/>
            <a:ext cx="7474888" cy="670129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144321" y="3105834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Ime </a:t>
            </a:r>
            <a:r>
              <a:rPr lang="sl-SI" dirty="0"/>
              <a:t>rubidija pomeni rdeče in kovina eksplodira ob udarcu z </a:t>
            </a:r>
            <a:r>
              <a:rPr lang="sl-SI" dirty="0" smtClean="0"/>
              <a:t>vodo.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7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62771" y="2996953"/>
            <a:ext cx="948419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de-DE" sz="3200" dirty="0">
                <a:solidFill>
                  <a:srgbClr val="0099FF"/>
                </a:solidFill>
                <a:latin typeface="Corbel" pitchFamily="34" charset="0"/>
              </a:rPr>
              <a:t>CEZIJ</a:t>
            </a:r>
            <a:r>
              <a:rPr lang="de-DE" sz="3200" dirty="0">
                <a:latin typeface="Corbel" pitchFamily="34" charset="0"/>
              </a:rPr>
              <a:t> </a:t>
            </a:r>
            <a:endParaRPr lang="sl-SI" sz="3200" dirty="0"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0070C0"/>
                </a:solidFill>
                <a:sym typeface="Wingdings 3" pitchFamily="18" charset="2"/>
              </a:rPr>
              <a:t></a:t>
            </a:r>
            <a:r>
              <a:rPr lang="sl-SI" sz="2800" dirty="0">
                <a:solidFill>
                  <a:srgbClr val="0070C0"/>
                </a:solidFill>
                <a:sym typeface="Wingdings 3" pitchFamily="18" charset="2"/>
              </a:rPr>
              <a:t> </a:t>
            </a:r>
            <a:r>
              <a:rPr lang="en-AU" sz="2800" dirty="0">
                <a:solidFill>
                  <a:srgbClr val="FF9900"/>
                </a:solidFill>
                <a:sym typeface="Wingdings 3" pitchFamily="18" charset="2"/>
              </a:rPr>
              <a:t> </a:t>
            </a:r>
            <a:r>
              <a:rPr lang="de-DE" sz="2800" dirty="0"/>
              <a:t>je </a:t>
            </a:r>
            <a:r>
              <a:rPr lang="de-DE" sz="2800" dirty="0" err="1"/>
              <a:t>najbolj</a:t>
            </a:r>
            <a:r>
              <a:rPr lang="de-DE" sz="2800" dirty="0"/>
              <a:t> </a:t>
            </a:r>
            <a:r>
              <a:rPr lang="de-DE" sz="2800" dirty="0" err="1"/>
              <a:t>reaktivna</a:t>
            </a:r>
            <a:r>
              <a:rPr lang="de-DE" sz="2800" dirty="0"/>
              <a:t> </a:t>
            </a:r>
            <a:r>
              <a:rPr lang="de-DE" sz="2800" dirty="0" err="1"/>
              <a:t>alkalijska</a:t>
            </a:r>
            <a:r>
              <a:rPr lang="de-DE" sz="2800" dirty="0"/>
              <a:t> </a:t>
            </a:r>
            <a:r>
              <a:rPr lang="de-DE" sz="2800" dirty="0" err="1"/>
              <a:t>kovina</a:t>
            </a:r>
            <a:r>
              <a:rPr lang="sl-SI" sz="2800" dirty="0"/>
              <a:t> </a:t>
            </a: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0070C0"/>
                </a:solidFill>
                <a:sym typeface="Wingdings 3" pitchFamily="18" charset="2"/>
              </a:rPr>
              <a:t> </a:t>
            </a:r>
            <a:r>
              <a:rPr lang="sl-SI" sz="2800" dirty="0">
                <a:solidFill>
                  <a:srgbClr val="0070C0"/>
                </a:solidFill>
                <a:sym typeface="Wingdings 3" pitchFamily="18" charset="2"/>
              </a:rPr>
              <a:t> </a:t>
            </a:r>
            <a:r>
              <a:rPr lang="sl-SI" sz="2800" dirty="0">
                <a:sym typeface="Wingdings 3" pitchFamily="18" charset="2"/>
              </a:rPr>
              <a:t>plamen obarva</a:t>
            </a:r>
            <a:r>
              <a:rPr lang="sl-SI" sz="2800" dirty="0"/>
              <a:t> modro  </a:t>
            </a:r>
          </a:p>
          <a:p>
            <a:pPr>
              <a:tabLst>
                <a:tab pos="228600" algn="l"/>
              </a:tabLst>
            </a:pPr>
            <a:r>
              <a:rPr lang="en-AU" sz="2800" dirty="0" smtClean="0">
                <a:solidFill>
                  <a:srgbClr val="0070C0"/>
                </a:solidFill>
                <a:sym typeface="Wingdings 3" pitchFamily="18" charset="2"/>
              </a:rPr>
              <a:t> </a:t>
            </a:r>
            <a:r>
              <a:rPr lang="sl-SI" sz="2800" dirty="0" smtClean="0">
                <a:solidFill>
                  <a:srgbClr val="0070C0"/>
                </a:solidFill>
                <a:sym typeface="Wingdings 3" pitchFamily="18" charset="2"/>
              </a:rPr>
              <a:t> </a:t>
            </a:r>
            <a:r>
              <a:rPr lang="sl-SI" sz="2800" dirty="0" smtClean="0"/>
              <a:t>uporablja </a:t>
            </a:r>
            <a:r>
              <a:rPr lang="sl-SI" sz="2800" dirty="0"/>
              <a:t>se v atomskih urah (natančna do </a:t>
            </a:r>
            <a:endParaRPr lang="sl-SI" sz="2800" dirty="0" smtClean="0"/>
          </a:p>
          <a:p>
            <a:pPr>
              <a:tabLst>
                <a:tab pos="228600" algn="l"/>
              </a:tabLst>
            </a:pPr>
            <a:r>
              <a:rPr lang="sl-SI" sz="2800" dirty="0" smtClean="0"/>
              <a:t>     sekunde </a:t>
            </a:r>
            <a:r>
              <a:rPr lang="sl-SI" sz="2800" dirty="0"/>
              <a:t>v </a:t>
            </a:r>
            <a:r>
              <a:rPr lang="sl-SI" sz="2800" dirty="0" smtClean="0"/>
              <a:t>daljših </a:t>
            </a:r>
            <a:r>
              <a:rPr lang="sl-SI" sz="2800" dirty="0"/>
              <a:t>časovnih obdobjih (tisoč let)</a:t>
            </a:r>
            <a:endParaRPr lang="sl-SI" sz="2800" dirty="0">
              <a:solidFill>
                <a:srgbClr val="0070C0"/>
              </a:solidFill>
              <a:sym typeface="Wingdings 3" pitchFamily="18" charset="2"/>
            </a:endParaRP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0070C0"/>
                </a:solidFill>
                <a:sym typeface="Wingdings 3" pitchFamily="18" charset="2"/>
              </a:rPr>
              <a:t></a:t>
            </a:r>
            <a:r>
              <a:rPr lang="sl-SI" sz="2800" dirty="0">
                <a:solidFill>
                  <a:srgbClr val="0070C0"/>
                </a:solidFill>
                <a:sym typeface="Wingdings 3" pitchFamily="18" charset="2"/>
              </a:rPr>
              <a:t>  </a:t>
            </a:r>
            <a:r>
              <a:rPr lang="sl-SI" sz="2800" dirty="0">
                <a:sym typeface="Wingdings 3" pitchFamily="18" charset="2"/>
              </a:rPr>
              <a:t>spojine cezija so redke</a:t>
            </a:r>
            <a:endParaRPr lang="sl-SI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1191934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483064"/>
            <a:ext cx="2035472" cy="11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071484" y="1627740"/>
            <a:ext cx="23039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Srebrnkasto zlat videz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620661"/>
            <a:ext cx="2585864" cy="193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71" y="3071814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919536" y="574049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Poleg </a:t>
            </a:r>
            <a:r>
              <a:rPr lang="sl-SI" dirty="0" smtClean="0"/>
              <a:t>galija </a:t>
            </a:r>
            <a:r>
              <a:rPr lang="sl-SI" dirty="0"/>
              <a:t>in </a:t>
            </a:r>
            <a:r>
              <a:rPr lang="sl-SI" dirty="0" smtClean="0"/>
              <a:t>živega srebra </a:t>
            </a:r>
            <a:r>
              <a:rPr lang="sl-SI" dirty="0"/>
              <a:t>je cezij edina kovina, ki je pri sobni </a:t>
            </a:r>
            <a:r>
              <a:rPr lang="sl-SI" dirty="0" smtClean="0"/>
              <a:t>temperaturi </a:t>
            </a:r>
            <a:r>
              <a:rPr lang="sl-SI" dirty="0"/>
              <a:t>ali blizu nje v tekočem stanju.</a:t>
            </a:r>
          </a:p>
        </p:txBody>
      </p:sp>
    </p:spTree>
    <p:extLst>
      <p:ext uri="{BB962C8B-B14F-4D97-AF65-F5344CB8AC3E}">
        <p14:creationId xmlns:p14="http://schemas.microsoft.com/office/powerpoint/2010/main" val="1477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03511" y="188641"/>
            <a:ext cx="940862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de-DE" sz="3200" b="1" dirty="0">
                <a:solidFill>
                  <a:srgbClr val="FFFF00"/>
                </a:solidFill>
                <a:latin typeface="Corbel" pitchFamily="34" charset="0"/>
              </a:rPr>
              <a:t>NATRIJ </a:t>
            </a:r>
            <a:endParaRPr lang="sl-SI" sz="3200" b="1" dirty="0">
              <a:solidFill>
                <a:srgbClr val="FFFF00"/>
              </a:solidFill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endParaRPr lang="sl-SI" sz="1600" b="1" dirty="0">
              <a:solidFill>
                <a:srgbClr val="FF9900"/>
              </a:solidFill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b="1" dirty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</a:t>
            </a:r>
            <a:r>
              <a:rPr lang="de-DE" dirty="0">
                <a:latin typeface="Corbel" pitchFamily="34" charset="0"/>
              </a:rPr>
              <a:t> </a:t>
            </a:r>
            <a:r>
              <a:rPr lang="sl-SI" dirty="0">
                <a:latin typeface="Corbel" pitchFamily="34" charset="0"/>
              </a:rPr>
              <a:t>   </a:t>
            </a:r>
            <a:r>
              <a:rPr lang="de-DE" sz="2800" b="1" dirty="0">
                <a:latin typeface="Corbel" pitchFamily="34" charset="0"/>
              </a:rPr>
              <a:t>je </a:t>
            </a:r>
            <a:r>
              <a:rPr lang="de-DE" sz="2800" b="1" dirty="0" err="1">
                <a:latin typeface="Corbel" pitchFamily="34" charset="0"/>
              </a:rPr>
              <a:t>bela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mehka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kovina</a:t>
            </a:r>
            <a:r>
              <a:rPr lang="de-DE" sz="2800" b="1" dirty="0">
                <a:latin typeface="Corbel" pitchFamily="34" charset="0"/>
              </a:rPr>
              <a:t>, </a:t>
            </a:r>
            <a:r>
              <a:rPr lang="de-DE" sz="2800" b="1" dirty="0" err="1">
                <a:latin typeface="Corbel" pitchFamily="34" charset="0"/>
              </a:rPr>
              <a:t>hranimo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ga</a:t>
            </a:r>
            <a:r>
              <a:rPr lang="de-DE" sz="2800" b="1" dirty="0">
                <a:latin typeface="Corbel" pitchFamily="34" charset="0"/>
              </a:rPr>
              <a:t> v </a:t>
            </a:r>
            <a:r>
              <a:rPr lang="de-DE" sz="2800" b="1" dirty="0" err="1">
                <a:latin typeface="Corbel" pitchFamily="34" charset="0"/>
              </a:rPr>
              <a:t>petroleju</a:t>
            </a:r>
            <a:r>
              <a:rPr lang="de-DE" sz="2800" b="1" dirty="0">
                <a:latin typeface="Corbel" pitchFamily="34" charset="0"/>
              </a:rPr>
              <a:t>, da se </a:t>
            </a:r>
            <a:r>
              <a:rPr lang="sl-SI" sz="2800" b="1" dirty="0">
                <a:latin typeface="Corbel" pitchFamily="34" charset="0"/>
              </a:rPr>
              <a:t>   </a:t>
            </a:r>
          </a:p>
          <a:p>
            <a:pPr>
              <a:tabLst>
                <a:tab pos="228600" algn="l"/>
              </a:tabLst>
            </a:pPr>
            <a:r>
              <a:rPr lang="sl-SI" sz="2800" b="1" dirty="0">
                <a:latin typeface="Corbel" pitchFamily="34" charset="0"/>
              </a:rPr>
              <a:t>     </a:t>
            </a:r>
            <a:r>
              <a:rPr lang="de-DE" sz="2800" b="1" dirty="0" err="1">
                <a:latin typeface="Corbel" pitchFamily="34" charset="0"/>
              </a:rPr>
              <a:t>ga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rezati</a:t>
            </a:r>
            <a:r>
              <a:rPr lang="sl-SI" sz="2800" b="1" dirty="0">
                <a:latin typeface="Corbel" pitchFamily="34" charset="0"/>
              </a:rPr>
              <a:t> </a:t>
            </a:r>
            <a:r>
              <a:rPr lang="de-DE" sz="2800" b="1" dirty="0">
                <a:latin typeface="Corbel" pitchFamily="34" charset="0"/>
              </a:rPr>
              <a:t>z </a:t>
            </a:r>
            <a:r>
              <a:rPr lang="de-DE" sz="2800" b="1" dirty="0" err="1">
                <a:latin typeface="Corbel" pitchFamily="34" charset="0"/>
              </a:rPr>
              <a:t>nožem</a:t>
            </a:r>
            <a:r>
              <a:rPr lang="de-DE" sz="2800" b="1" dirty="0">
                <a:latin typeface="Corbel" pitchFamily="34" charset="0"/>
              </a:rPr>
              <a:t>,</a:t>
            </a:r>
            <a:r>
              <a:rPr lang="sl-SI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plava</a:t>
            </a:r>
            <a:r>
              <a:rPr lang="de-DE" sz="2800" b="1" dirty="0">
                <a:latin typeface="Corbel" pitchFamily="34" charset="0"/>
              </a:rPr>
              <a:t> na </a:t>
            </a:r>
            <a:r>
              <a:rPr lang="de-DE" sz="2800" b="1" dirty="0" err="1">
                <a:latin typeface="Corbel" pitchFamily="34" charset="0"/>
              </a:rPr>
              <a:t>vodi</a:t>
            </a:r>
            <a:r>
              <a:rPr lang="de-DE" sz="2800" b="1" dirty="0">
                <a:latin typeface="Corbel" pitchFamily="34" charset="0"/>
              </a:rPr>
              <a:t> in z </a:t>
            </a:r>
            <a:r>
              <a:rPr lang="de-DE" sz="2800" b="1" dirty="0" err="1">
                <a:latin typeface="Corbel" pitchFamily="34" charset="0"/>
              </a:rPr>
              <a:t>njo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hitro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reagira</a:t>
            </a:r>
            <a:r>
              <a:rPr lang="sl-SI" sz="2800" b="1" dirty="0">
                <a:latin typeface="Corbel" pitchFamily="34" charset="0"/>
              </a:rPr>
              <a:t>, </a:t>
            </a:r>
          </a:p>
          <a:p>
            <a:pPr>
              <a:tabLst>
                <a:tab pos="228600" algn="l"/>
              </a:tabLst>
            </a:pPr>
            <a:r>
              <a:rPr lang="sl-SI" sz="2800" b="1" dirty="0">
                <a:latin typeface="Corbel" pitchFamily="34" charset="0"/>
              </a:rPr>
              <a:t>     </a:t>
            </a:r>
            <a:r>
              <a:rPr lang="de-DE" sz="2800" b="1" dirty="0" err="1">
                <a:latin typeface="Corbel" pitchFamily="34" charset="0"/>
              </a:rPr>
              <a:t>močno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eksploziven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 smtClean="0">
                <a:latin typeface="Corbel" pitchFamily="34" charset="0"/>
              </a:rPr>
              <a:t>element</a:t>
            </a:r>
            <a:endParaRPr lang="sl-SI" sz="2800" b="1" dirty="0"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endParaRPr lang="sl-SI" sz="2800" b="1" dirty="0"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b="1" dirty="0" smtClean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</a:t>
            </a:r>
            <a:r>
              <a:rPr lang="en-AU" sz="2800" b="1" dirty="0" smtClean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 </a:t>
            </a:r>
            <a:r>
              <a:rPr lang="sl-SI" sz="2800" b="1" dirty="0" smtClean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 </a:t>
            </a:r>
            <a:r>
              <a:rPr lang="sl-SI" sz="2800" dirty="0" smtClean="0">
                <a:solidFill>
                  <a:srgbClr val="000000"/>
                </a:solidFill>
                <a:latin typeface="Corbel" pitchFamily="34" charset="0"/>
                <a:sym typeface="Wingdings 3" pitchFamily="18" charset="2"/>
              </a:rPr>
              <a:t>j</a:t>
            </a:r>
            <a:r>
              <a:rPr lang="sl-SI" sz="2800" dirty="0" smtClean="0">
                <a:solidFill>
                  <a:srgbClr val="000000"/>
                </a:solidFill>
              </a:rPr>
              <a:t>e </a:t>
            </a:r>
            <a:r>
              <a:rPr lang="sl-SI" sz="2800" dirty="0"/>
              <a:t>šesti najpogostejši element v naravi, vedno se </a:t>
            </a:r>
            <a:endParaRPr lang="sl-SI" sz="2800" dirty="0" smtClean="0"/>
          </a:p>
          <a:p>
            <a:pPr>
              <a:tabLst>
                <a:tab pos="228600" algn="l"/>
              </a:tabLst>
            </a:pPr>
            <a:r>
              <a:rPr lang="sl-SI" sz="2800" dirty="0" smtClean="0"/>
              <a:t>   pojavlja v </a:t>
            </a:r>
            <a:r>
              <a:rPr lang="sl-SI" sz="2800" dirty="0"/>
              <a:t>spojinah</a:t>
            </a:r>
          </a:p>
          <a:p>
            <a:pPr>
              <a:tabLst>
                <a:tab pos="228600" algn="l"/>
              </a:tabLst>
            </a:pPr>
            <a:endParaRPr lang="sl-SI" sz="2800" b="1" dirty="0"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b="1" dirty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</a:t>
            </a:r>
            <a:r>
              <a:rPr lang="de-DE" sz="2800" dirty="0">
                <a:latin typeface="Corbel" pitchFamily="34" charset="0"/>
              </a:rPr>
              <a:t> </a:t>
            </a:r>
            <a:r>
              <a:rPr lang="sl-SI" sz="2800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uporablja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sl-SI" sz="2800" b="1" dirty="0">
                <a:latin typeface="Corbel" pitchFamily="34" charset="0"/>
              </a:rPr>
              <a:t>se v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jedrskih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reaktorjih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kot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hladilo</a:t>
            </a:r>
            <a:r>
              <a:rPr lang="de-DE" sz="2800" b="1" dirty="0">
                <a:latin typeface="Corbel" pitchFamily="34" charset="0"/>
              </a:rPr>
              <a:t> – </a:t>
            </a:r>
            <a:r>
              <a:rPr lang="de-DE" sz="2800" b="1" dirty="0" err="1">
                <a:latin typeface="Corbel" pitchFamily="34" charset="0"/>
              </a:rPr>
              <a:t>nizko</a:t>
            </a:r>
            <a:r>
              <a:rPr lang="de-DE" sz="2800" b="1" dirty="0">
                <a:latin typeface="Corbel" pitchFamily="34" charset="0"/>
              </a:rPr>
              <a:t> </a:t>
            </a:r>
            <a:endParaRPr lang="sl-SI" sz="2800" b="1" dirty="0"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2800" b="1" dirty="0">
                <a:latin typeface="Corbel" pitchFamily="34" charset="0"/>
              </a:rPr>
              <a:t>     </a:t>
            </a:r>
            <a:r>
              <a:rPr lang="de-DE" sz="2800" b="1" dirty="0" err="1">
                <a:latin typeface="Corbel" pitchFamily="34" charset="0"/>
              </a:rPr>
              <a:t>tališče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sl-SI" sz="2800" b="1" dirty="0">
                <a:latin typeface="Corbel" pitchFamily="34" charset="0"/>
              </a:rPr>
              <a:t>(98</a:t>
            </a:r>
            <a:r>
              <a:rPr lang="de-DE" sz="2800" b="1" dirty="0">
                <a:latin typeface="Corbel" pitchFamily="34" charset="0"/>
              </a:rPr>
              <a:t>°C</a:t>
            </a:r>
            <a:r>
              <a:rPr lang="sl-SI" sz="2800" b="1" dirty="0">
                <a:latin typeface="Corbel" pitchFamily="34" charset="0"/>
              </a:rPr>
              <a:t>) in  za </a:t>
            </a:r>
            <a:r>
              <a:rPr lang="de-DE" sz="2800" b="1" dirty="0" err="1">
                <a:latin typeface="Corbel" pitchFamily="34" charset="0"/>
              </a:rPr>
              <a:t>žarnice</a:t>
            </a:r>
            <a:r>
              <a:rPr lang="de-DE" sz="2800" b="1" dirty="0">
                <a:latin typeface="Corbel" pitchFamily="34" charset="0"/>
              </a:rPr>
              <a:t> v </a:t>
            </a:r>
            <a:r>
              <a:rPr lang="de-DE" sz="2800" b="1" dirty="0" err="1">
                <a:latin typeface="Corbel" pitchFamily="34" charset="0"/>
              </a:rPr>
              <a:t>cestni</a:t>
            </a:r>
            <a:r>
              <a:rPr lang="de-DE" sz="2800" b="1" dirty="0">
                <a:latin typeface="Corbel" pitchFamily="34" charset="0"/>
              </a:rPr>
              <a:t> </a:t>
            </a:r>
            <a:r>
              <a:rPr lang="de-DE" sz="2800" b="1" dirty="0" err="1">
                <a:latin typeface="Corbel" pitchFamily="34" charset="0"/>
              </a:rPr>
              <a:t>razsvetljavi</a:t>
            </a:r>
            <a:endParaRPr lang="sl-SI" sz="2800" b="1" dirty="0">
              <a:latin typeface="Corbel" pitchFamily="34" charset="0"/>
            </a:endParaRPr>
          </a:p>
          <a:p>
            <a:pPr>
              <a:tabLst>
                <a:tab pos="228600" algn="l"/>
              </a:tabLst>
            </a:pPr>
            <a:endParaRPr lang="sl-SI" sz="2800" dirty="0"/>
          </a:p>
          <a:p>
            <a:pPr>
              <a:tabLst>
                <a:tab pos="228600" algn="l"/>
              </a:tabLst>
            </a:pPr>
            <a:r>
              <a:rPr lang="en-AU" b="1" dirty="0" smtClean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</a:t>
            </a:r>
            <a:r>
              <a:rPr lang="en-AU" sz="2800" b="1" dirty="0" smtClean="0">
                <a:solidFill>
                  <a:srgbClr val="FF9900"/>
                </a:solidFill>
                <a:latin typeface="Corbel" pitchFamily="34" charset="0"/>
                <a:sym typeface="Wingdings 3" pitchFamily="18" charset="2"/>
              </a:rPr>
              <a:t> </a:t>
            </a:r>
            <a:r>
              <a:rPr lang="sl-SI" sz="2800" dirty="0" smtClean="0">
                <a:sym typeface="Wingdings 3" pitchFamily="18" charset="2"/>
              </a:rPr>
              <a:t> n</a:t>
            </a:r>
            <a:r>
              <a:rPr lang="it-IT" sz="2800" dirty="0" err="1"/>
              <a:t>atrijeve</a:t>
            </a:r>
            <a:r>
              <a:rPr lang="it-IT" sz="2800" dirty="0"/>
              <a:t> soli in </a:t>
            </a:r>
            <a:r>
              <a:rPr lang="sl-SI" sz="2800" dirty="0" smtClean="0"/>
              <a:t>natrijeve </a:t>
            </a:r>
            <a:r>
              <a:rPr lang="it-IT" sz="2800" dirty="0" err="1" smtClean="0"/>
              <a:t>spojine</a:t>
            </a:r>
            <a:r>
              <a:rPr lang="it-IT" sz="2800" dirty="0" smtClean="0"/>
              <a:t> </a:t>
            </a:r>
            <a:r>
              <a:rPr lang="it-IT" sz="2800" dirty="0" err="1"/>
              <a:t>obarvajo</a:t>
            </a:r>
            <a:r>
              <a:rPr lang="it-IT" sz="2800" dirty="0"/>
              <a:t> </a:t>
            </a:r>
            <a:r>
              <a:rPr lang="it-IT" sz="2800" dirty="0" err="1"/>
              <a:t>plamene</a:t>
            </a:r>
            <a:r>
              <a:rPr lang="it-IT" sz="2800" dirty="0"/>
              <a:t> </a:t>
            </a:r>
            <a:endParaRPr lang="sl-SI" sz="2800" dirty="0" smtClean="0"/>
          </a:p>
          <a:p>
            <a:pPr>
              <a:tabLst>
                <a:tab pos="228600" algn="l"/>
              </a:tabLst>
            </a:pPr>
            <a:r>
              <a:rPr lang="sl-SI" sz="2800" dirty="0" smtClean="0"/>
              <a:t>    </a:t>
            </a:r>
            <a:r>
              <a:rPr lang="it-IT" sz="2800" dirty="0" smtClean="0"/>
              <a:t>rumeno </a:t>
            </a:r>
            <a:r>
              <a:rPr lang="sl-SI" sz="2800" dirty="0"/>
              <a:t>i</a:t>
            </a:r>
            <a:r>
              <a:rPr lang="it-IT" sz="2800" dirty="0" smtClean="0"/>
              <a:t>n </a:t>
            </a:r>
            <a:r>
              <a:rPr lang="it-IT" sz="2800" dirty="0"/>
              <a:t>so </a:t>
            </a:r>
            <a:r>
              <a:rPr lang="it-IT" sz="2800" dirty="0" err="1" smtClean="0"/>
              <a:t>pogosta</a:t>
            </a:r>
            <a:r>
              <a:rPr lang="it-IT" sz="2800" dirty="0" smtClean="0"/>
              <a:t> </a:t>
            </a:r>
            <a:r>
              <a:rPr lang="it-IT" sz="2800" dirty="0" err="1"/>
              <a:t>barvila</a:t>
            </a:r>
            <a:r>
              <a:rPr lang="it-IT" sz="2800" dirty="0"/>
              <a:t> </a:t>
            </a:r>
            <a:r>
              <a:rPr lang="it-IT" sz="2800" dirty="0" err="1"/>
              <a:t>pri</a:t>
            </a:r>
            <a:r>
              <a:rPr lang="it-IT" sz="2800" dirty="0"/>
              <a:t> </a:t>
            </a:r>
            <a:r>
              <a:rPr lang="it-IT" sz="2800" dirty="0" err="1"/>
              <a:t>pirotehniki</a:t>
            </a:r>
            <a:r>
              <a:rPr lang="it-IT" sz="2800" dirty="0"/>
              <a:t>. </a:t>
            </a:r>
            <a:endParaRPr lang="sl-SI" sz="2800" dirty="0"/>
          </a:p>
          <a:p>
            <a:pPr>
              <a:tabLst>
                <a:tab pos="228600" algn="l"/>
              </a:tabLst>
            </a:pPr>
            <a:endParaRPr lang="sl-SI" sz="28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81200" y="37294"/>
            <a:ext cx="8229600" cy="727411"/>
          </a:xfrm>
        </p:spPr>
        <p:txBody>
          <a:bodyPr>
            <a:normAutofit/>
          </a:bodyPr>
          <a:lstStyle/>
          <a:p>
            <a:r>
              <a:rPr lang="sl-SI" dirty="0"/>
              <a:t>Spojine natrija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3512" y="2209597"/>
            <a:ext cx="85726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400" b="1" dirty="0" smtClean="0">
                <a:latin typeface="Arial" charset="0"/>
              </a:rPr>
              <a:t>natrijev </a:t>
            </a:r>
            <a:r>
              <a:rPr lang="sl-SI" sz="2400" b="1" dirty="0">
                <a:latin typeface="Arial" charset="0"/>
              </a:rPr>
              <a:t>klorid NaCl;</a:t>
            </a:r>
            <a:r>
              <a:rPr lang="sl-SI" sz="2400" dirty="0">
                <a:latin typeface="Arial" charset="0"/>
              </a:rPr>
              <a:t> skoraj vse spojine natrija so topne 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latin typeface="Arial" charset="0"/>
              </a:rPr>
              <a:t>    </a:t>
            </a:r>
            <a:r>
              <a:rPr lang="sl-SI" sz="2400" dirty="0" smtClean="0">
                <a:latin typeface="Arial" charset="0"/>
              </a:rPr>
              <a:t>vodi</a:t>
            </a:r>
            <a:endParaRPr lang="sl-SI" sz="2400" dirty="0">
              <a:latin typeface="Arial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400" b="1" dirty="0" smtClean="0">
                <a:latin typeface="Arial" charset="0"/>
              </a:rPr>
              <a:t>natrijev </a:t>
            </a:r>
            <a:r>
              <a:rPr lang="sl-SI" sz="2400" b="1" dirty="0" err="1">
                <a:latin typeface="Arial" charset="0"/>
              </a:rPr>
              <a:t>hidrogenkarbonat</a:t>
            </a:r>
            <a:r>
              <a:rPr lang="sl-SI" sz="2400" dirty="0">
                <a:latin typeface="Arial" charset="0"/>
              </a:rPr>
              <a:t> </a:t>
            </a:r>
            <a:r>
              <a:rPr lang="sl-SI" sz="2400" b="1" dirty="0">
                <a:latin typeface="Arial" charset="0"/>
              </a:rPr>
              <a:t>NaHCO</a:t>
            </a:r>
            <a:r>
              <a:rPr lang="sl-SI" sz="2400" b="1" baseline="-30000" dirty="0">
                <a:latin typeface="Arial" charset="0"/>
              </a:rPr>
              <a:t>3</a:t>
            </a:r>
            <a:r>
              <a:rPr lang="sl-SI" sz="2400" dirty="0">
                <a:latin typeface="Arial" charset="0"/>
              </a:rPr>
              <a:t> (soda bikarbona,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latin typeface="Arial" charset="0"/>
              </a:rPr>
              <a:t>    </a:t>
            </a:r>
            <a:r>
              <a:rPr lang="sl-SI" sz="2400" dirty="0" smtClean="0">
                <a:latin typeface="Arial" charset="0"/>
              </a:rPr>
              <a:t>pecilni </a:t>
            </a:r>
            <a:r>
              <a:rPr lang="sl-SI" sz="2400" dirty="0">
                <a:latin typeface="Arial" charset="0"/>
              </a:rPr>
              <a:t>prašek)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400" b="1" dirty="0" smtClean="0">
                <a:latin typeface="Arial" charset="0"/>
              </a:rPr>
              <a:t>natrijev </a:t>
            </a:r>
            <a:r>
              <a:rPr lang="sl-SI" sz="2400" b="1" dirty="0" err="1">
                <a:latin typeface="Arial" charset="0"/>
              </a:rPr>
              <a:t>glutaminat</a:t>
            </a:r>
            <a:r>
              <a:rPr lang="sl-SI" sz="2400" dirty="0">
                <a:latin typeface="Arial" charset="0"/>
              </a:rPr>
              <a:t>: dodatek hrani, ki poudari vonj hrane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400" b="1" dirty="0" smtClean="0">
                <a:latin typeface="Arial" charset="0"/>
              </a:rPr>
              <a:t>natrijev </a:t>
            </a:r>
            <a:r>
              <a:rPr lang="sl-SI" sz="2400" b="1" dirty="0">
                <a:latin typeface="Arial" charset="0"/>
              </a:rPr>
              <a:t>karbonat Na</a:t>
            </a:r>
            <a:r>
              <a:rPr lang="sl-SI" sz="2400" b="1" baseline="-30000" dirty="0">
                <a:latin typeface="Arial" charset="0"/>
              </a:rPr>
              <a:t>2</a:t>
            </a:r>
            <a:r>
              <a:rPr lang="sl-SI" sz="2400" b="1" dirty="0">
                <a:latin typeface="Arial" charset="0"/>
              </a:rPr>
              <a:t>CO</a:t>
            </a:r>
            <a:r>
              <a:rPr lang="sl-SI" sz="2400" b="1" baseline="-30000" dirty="0">
                <a:latin typeface="Arial" charset="0"/>
              </a:rPr>
              <a:t>3</a:t>
            </a:r>
            <a:r>
              <a:rPr lang="sl-SI" sz="2400" dirty="0">
                <a:latin typeface="Arial" charset="0"/>
              </a:rPr>
              <a:t>: uporablja se za mehčanje vode (dodatek pralnim praškom), barvanje tekstilij, izdelavo stekla, strojenje usnja in za nevtralizacijo kislih raztopin pri odpadnih vodah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l-SI" sz="2400" b="1" dirty="0">
                <a:latin typeface="Arial" charset="0"/>
              </a:rPr>
              <a:t>natrijev hidroksid </a:t>
            </a:r>
            <a:r>
              <a:rPr lang="sl-SI" sz="2400" b="1" dirty="0" err="1" smtClean="0">
                <a:latin typeface="Arial" charset="0"/>
              </a:rPr>
              <a:t>NaOH</a:t>
            </a:r>
            <a:r>
              <a:rPr lang="sl-SI" sz="2400" dirty="0">
                <a:latin typeface="Arial" charset="0"/>
              </a:rPr>
              <a:t>,</a:t>
            </a:r>
            <a:r>
              <a:rPr lang="sl-SI" sz="2400" dirty="0" smtClean="0">
                <a:latin typeface="Arial" charset="0"/>
              </a:rPr>
              <a:t> </a:t>
            </a:r>
            <a:r>
              <a:rPr lang="sl-SI" sz="2400" dirty="0">
                <a:latin typeface="Arial" charset="0"/>
              </a:rPr>
              <a:t>močna baza </a:t>
            </a:r>
          </a:p>
        </p:txBody>
      </p:sp>
      <p:pic>
        <p:nvPicPr>
          <p:cNvPr id="5122" name="Picture 2" descr="http://www.osbos.si/e-kemija/e-gradivo/6-sklop/trgovina_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916" y="996463"/>
            <a:ext cx="21717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955534"/>
            <a:ext cx="1222568" cy="90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147" y="776601"/>
            <a:ext cx="1038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4443" y="468572"/>
            <a:ext cx="1487660" cy="17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847528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de-DE" sz="2800" dirty="0">
                <a:solidFill>
                  <a:srgbClr val="9900FF"/>
                </a:solidFill>
                <a:latin typeface="Franklin Gothic Medium Cond" pitchFamily="34" charset="0"/>
              </a:rPr>
              <a:t>KALIJ</a:t>
            </a:r>
            <a:endParaRPr lang="sl-SI" sz="2800" dirty="0">
              <a:solidFill>
                <a:srgbClr val="9900FF"/>
              </a:solidFill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endParaRPr lang="sl-SI" sz="2800" dirty="0">
              <a:solidFill>
                <a:srgbClr val="9900FF"/>
              </a:solidFill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9900FF"/>
                </a:solidFill>
                <a:sym typeface="Wingdings 3" pitchFamily="18" charset="2"/>
              </a:rPr>
              <a:t></a:t>
            </a:r>
            <a:r>
              <a:rPr lang="sl-SI" sz="2800" dirty="0">
                <a:solidFill>
                  <a:srgbClr val="9900FF"/>
                </a:solidFill>
                <a:sym typeface="Wingdings 3" pitchFamily="18" charset="2"/>
              </a:rPr>
              <a:t> </a:t>
            </a:r>
            <a:r>
              <a:rPr lang="de-DE" sz="2800" dirty="0"/>
              <a:t> </a:t>
            </a:r>
            <a:r>
              <a:rPr lang="de-DE" sz="2800" dirty="0">
                <a:latin typeface="Franklin Gothic Medium Cond" pitchFamily="34" charset="0"/>
              </a:rPr>
              <a:t>je </a:t>
            </a:r>
            <a:r>
              <a:rPr lang="de-DE" sz="2800" dirty="0" err="1" smtClean="0">
                <a:latin typeface="Franklin Gothic Medium Cond" pitchFamily="34" charset="0"/>
              </a:rPr>
              <a:t>mehka</a:t>
            </a:r>
            <a:r>
              <a:rPr lang="sl-SI" sz="2800" dirty="0" smtClean="0">
                <a:latin typeface="Franklin Gothic Medium Cond" pitchFamily="34" charset="0"/>
              </a:rPr>
              <a:t>,</a:t>
            </a:r>
            <a:r>
              <a:rPr lang="de-DE" sz="2800" dirty="0" smtClean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srebrnobela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kovina</a:t>
            </a:r>
            <a:r>
              <a:rPr lang="de-DE" sz="2800" dirty="0">
                <a:latin typeface="Franklin Gothic Medium Cond" pitchFamily="34" charset="0"/>
              </a:rPr>
              <a:t>, na </a:t>
            </a:r>
            <a:r>
              <a:rPr lang="de-DE" sz="2800" dirty="0" err="1">
                <a:latin typeface="Franklin Gothic Medium Cond" pitchFamily="34" charset="0"/>
              </a:rPr>
              <a:t>zraku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bolj</a:t>
            </a:r>
            <a:r>
              <a:rPr lang="de-DE" sz="2800" dirty="0">
                <a:latin typeface="Franklin Gothic Medium Cond" pitchFamily="34" charset="0"/>
              </a:rPr>
              <a:t> reaktiven </a:t>
            </a:r>
            <a:r>
              <a:rPr lang="de-DE" sz="2800" dirty="0" err="1">
                <a:latin typeface="Franklin Gothic Medium Cond" pitchFamily="34" charset="0"/>
              </a:rPr>
              <a:t>kot</a:t>
            </a:r>
            <a:r>
              <a:rPr lang="de-DE" sz="2800" dirty="0">
                <a:latin typeface="Franklin Gothic Medium Cond" pitchFamily="34" charset="0"/>
              </a:rPr>
              <a:t> </a:t>
            </a: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2800" dirty="0">
                <a:latin typeface="Franklin Gothic Medium Cond" pitchFamily="34" charset="0"/>
              </a:rPr>
              <a:t>       </a:t>
            </a:r>
            <a:r>
              <a:rPr lang="de-DE" sz="2800" dirty="0" err="1">
                <a:latin typeface="Franklin Gothic Medium Cond" pitchFamily="34" charset="0"/>
              </a:rPr>
              <a:t>natrij</a:t>
            </a:r>
            <a:r>
              <a:rPr lang="de-DE" sz="2800" dirty="0">
                <a:latin typeface="Franklin Gothic Medium Cond" pitchFamily="34" charset="0"/>
              </a:rPr>
              <a:t>, </a:t>
            </a:r>
            <a:r>
              <a:rPr lang="de-DE" sz="2800" dirty="0" err="1">
                <a:latin typeface="Franklin Gothic Medium Cond" pitchFamily="34" charset="0"/>
              </a:rPr>
              <a:t>hranim</a:t>
            </a:r>
            <a:r>
              <a:rPr lang="sl-SI" sz="2800" dirty="0">
                <a:latin typeface="Franklin Gothic Medium Cond" pitchFamily="34" charset="0"/>
              </a:rPr>
              <a:t>o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ga</a:t>
            </a:r>
            <a:r>
              <a:rPr lang="de-DE" sz="2800" dirty="0">
                <a:latin typeface="Franklin Gothic Medium Cond" pitchFamily="34" charset="0"/>
              </a:rPr>
              <a:t> v </a:t>
            </a:r>
            <a:r>
              <a:rPr lang="de-DE" sz="2800" dirty="0" err="1">
                <a:latin typeface="Franklin Gothic Medium Cond" pitchFamily="34" charset="0"/>
              </a:rPr>
              <a:t>petroleju</a:t>
            </a: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9900FF"/>
                </a:solidFill>
                <a:sym typeface="Wingdings 3" pitchFamily="18" charset="2"/>
              </a:rPr>
              <a:t></a:t>
            </a:r>
            <a:r>
              <a:rPr lang="de-DE" sz="2800" dirty="0"/>
              <a:t> </a:t>
            </a:r>
            <a:r>
              <a:rPr lang="sl-SI" sz="2800" dirty="0"/>
              <a:t> </a:t>
            </a:r>
            <a:r>
              <a:rPr lang="de-DE" sz="2800" dirty="0">
                <a:latin typeface="Franklin Gothic Medium Cond" pitchFamily="34" charset="0"/>
              </a:rPr>
              <a:t>je </a:t>
            </a:r>
            <a:r>
              <a:rPr lang="en-GB" sz="2800" dirty="0" err="1">
                <a:latin typeface="Franklin Gothic Medium Cond" pitchFamily="34" charset="0"/>
              </a:rPr>
              <a:t>lažji</a:t>
            </a:r>
            <a:r>
              <a:rPr lang="en-GB" sz="2800" dirty="0">
                <a:latin typeface="Franklin Gothic Medium Cond" pitchFamily="34" charset="0"/>
              </a:rPr>
              <a:t> od </a:t>
            </a:r>
            <a:r>
              <a:rPr lang="en-GB" sz="2800" dirty="0" err="1">
                <a:latin typeface="Franklin Gothic Medium Cond" pitchFamily="34" charset="0"/>
              </a:rPr>
              <a:t>vode</a:t>
            </a:r>
            <a:r>
              <a:rPr lang="en-GB" sz="2800" dirty="0">
                <a:latin typeface="Franklin Gothic Medium Cond" pitchFamily="34" charset="0"/>
              </a:rPr>
              <a:t>, z </a:t>
            </a:r>
            <a:r>
              <a:rPr lang="en-GB" sz="2800" dirty="0" err="1">
                <a:latin typeface="Franklin Gothic Medium Cond" pitchFamily="34" charset="0"/>
              </a:rPr>
              <a:t>njo</a:t>
            </a: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err="1">
                <a:latin typeface="Franklin Gothic Medium Cond" pitchFamily="34" charset="0"/>
              </a:rPr>
              <a:t>burno</a:t>
            </a: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err="1">
                <a:latin typeface="Franklin Gothic Medium Cond" pitchFamily="34" charset="0"/>
              </a:rPr>
              <a:t>reagira</a:t>
            </a:r>
            <a:r>
              <a:rPr lang="en-GB" sz="2800" dirty="0">
                <a:latin typeface="Franklin Gothic Medium Cond" pitchFamily="34" charset="0"/>
              </a:rPr>
              <a:t>, </a:t>
            </a:r>
            <a:r>
              <a:rPr lang="en-GB" sz="2800" dirty="0" err="1">
                <a:latin typeface="Franklin Gothic Medium Cond" pitchFamily="34" charset="0"/>
              </a:rPr>
              <a:t>vijoličast</a:t>
            </a:r>
            <a:r>
              <a:rPr lang="en-GB" sz="2800" dirty="0">
                <a:latin typeface="Franklin Gothic Medium Cond" pitchFamily="34" charset="0"/>
              </a:rPr>
              <a:t> </a:t>
            </a:r>
            <a:r>
              <a:rPr lang="en-GB" sz="2800" dirty="0" err="1">
                <a:latin typeface="Franklin Gothic Medium Cond" pitchFamily="34" charset="0"/>
              </a:rPr>
              <a:t>plamen</a:t>
            </a: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GB" sz="2800" dirty="0">
                <a:solidFill>
                  <a:srgbClr val="CC3300"/>
                </a:solidFill>
                <a:latin typeface="Franklin Gothic Medium Cond" pitchFamily="34" charset="0"/>
              </a:rPr>
              <a:t>LITIJ</a:t>
            </a:r>
            <a:endParaRPr lang="sl-SI" sz="2800" dirty="0">
              <a:solidFill>
                <a:srgbClr val="CC3300"/>
              </a:solidFill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endParaRPr lang="sl-SI" sz="2800" dirty="0">
              <a:solidFill>
                <a:srgbClr val="CC3300"/>
              </a:solidFill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CC3300"/>
                </a:solidFill>
                <a:sym typeface="Wingdings 3" pitchFamily="18" charset="2"/>
              </a:rPr>
              <a:t></a:t>
            </a:r>
            <a:r>
              <a:rPr lang="de-DE" sz="2800" dirty="0"/>
              <a:t> </a:t>
            </a:r>
            <a:r>
              <a:rPr lang="sl-SI" sz="2800" dirty="0">
                <a:latin typeface="Franklin Gothic Medium Cond" pitchFamily="34" charset="0"/>
              </a:rPr>
              <a:t>je najlažja mehka kovina srebrnobele barve</a:t>
            </a: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CC3300"/>
                </a:solidFill>
                <a:sym typeface="Wingdings 3" pitchFamily="18" charset="2"/>
              </a:rPr>
              <a:t></a:t>
            </a:r>
            <a:r>
              <a:rPr lang="de-DE" sz="2800" dirty="0"/>
              <a:t> </a:t>
            </a:r>
            <a:r>
              <a:rPr lang="de-DE" sz="2800" dirty="0" err="1">
                <a:latin typeface="Franklin Gothic Medium Cond" pitchFamily="34" charset="0"/>
              </a:rPr>
              <a:t>uporablja</a:t>
            </a:r>
            <a:r>
              <a:rPr lang="de-DE" sz="2800" dirty="0">
                <a:latin typeface="Franklin Gothic Medium Cond" pitchFamily="34" charset="0"/>
              </a:rPr>
              <a:t> se v </a:t>
            </a:r>
            <a:r>
              <a:rPr lang="de-DE" sz="2800" dirty="0" err="1">
                <a:latin typeface="Franklin Gothic Medium Cond" pitchFamily="34" charset="0"/>
              </a:rPr>
              <a:t>litijevih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baterijah</a:t>
            </a:r>
            <a:r>
              <a:rPr lang="de-DE" sz="2800" dirty="0">
                <a:latin typeface="Franklin Gothic Medium Cond" pitchFamily="34" charset="0"/>
              </a:rPr>
              <a:t> ( </a:t>
            </a:r>
            <a:r>
              <a:rPr lang="de-DE" sz="2800" dirty="0" err="1">
                <a:latin typeface="Franklin Gothic Medium Cond" pitchFamily="34" charset="0"/>
              </a:rPr>
              <a:t>žepni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računalniki</a:t>
            </a:r>
            <a:r>
              <a:rPr lang="de-DE" sz="2800" dirty="0">
                <a:latin typeface="Franklin Gothic Medium Cond" pitchFamily="34" charset="0"/>
              </a:rPr>
              <a:t>, </a:t>
            </a:r>
            <a:r>
              <a:rPr lang="de-DE" sz="2800" dirty="0" err="1">
                <a:latin typeface="Franklin Gothic Medium Cond" pitchFamily="34" charset="0"/>
              </a:rPr>
              <a:t>srčni</a:t>
            </a:r>
            <a:r>
              <a:rPr lang="de-DE" sz="2800" dirty="0">
                <a:latin typeface="Franklin Gothic Medium Cond" pitchFamily="34" charset="0"/>
              </a:rPr>
              <a:t> </a:t>
            </a: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sl-SI" sz="2800" dirty="0">
                <a:latin typeface="Franklin Gothic Medium Cond" pitchFamily="34" charset="0"/>
              </a:rPr>
              <a:t>      </a:t>
            </a:r>
            <a:r>
              <a:rPr lang="de-DE" sz="2800" dirty="0" err="1">
                <a:latin typeface="Franklin Gothic Medium Cond" pitchFamily="34" charset="0"/>
              </a:rPr>
              <a:t>spodbujevalci</a:t>
            </a:r>
            <a:r>
              <a:rPr lang="de-DE" sz="2800" dirty="0">
                <a:latin typeface="Franklin Gothic Medium Cond" pitchFamily="34" charset="0"/>
              </a:rPr>
              <a:t> )</a:t>
            </a:r>
            <a:endParaRPr lang="sl-SI" sz="2800" dirty="0">
              <a:latin typeface="Franklin Gothic Medium Cond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AU" sz="2800" dirty="0">
                <a:solidFill>
                  <a:srgbClr val="CC3300"/>
                </a:solidFill>
                <a:sym typeface="Wingdings 3" pitchFamily="18" charset="2"/>
              </a:rPr>
              <a:t></a:t>
            </a:r>
            <a:r>
              <a:rPr lang="de-DE" sz="2800" dirty="0"/>
              <a:t> </a:t>
            </a:r>
            <a:r>
              <a:rPr lang="de-DE" sz="2800" dirty="0" err="1">
                <a:latin typeface="Franklin Gothic Medium Cond" pitchFamily="34" charset="0"/>
              </a:rPr>
              <a:t>litij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obarva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plamen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karminsko</a:t>
            </a:r>
            <a:r>
              <a:rPr lang="de-DE" sz="2800" dirty="0">
                <a:latin typeface="Franklin Gothic Medium Cond" pitchFamily="34" charset="0"/>
              </a:rPr>
              <a:t> </a:t>
            </a:r>
            <a:r>
              <a:rPr lang="de-DE" sz="2800" dirty="0" err="1">
                <a:latin typeface="Franklin Gothic Medium Cond" pitchFamily="34" charset="0"/>
              </a:rPr>
              <a:t>rdeče</a:t>
            </a:r>
            <a:endParaRPr lang="sl-SI" sz="28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536</Words>
  <Application>Microsoft Office PowerPoint</Application>
  <PresentationFormat>Širokozaslonsko</PresentationFormat>
  <Paragraphs>104</Paragraphs>
  <Slides>9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Corbel</vt:lpstr>
      <vt:lpstr>Franklin Gothic Medium Cond</vt:lpstr>
      <vt:lpstr>Times New Roman</vt:lpstr>
      <vt:lpstr>Wingdings 3</vt:lpstr>
      <vt:lpstr>Šelest</vt:lpstr>
      <vt:lpstr>Diapozitiv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Spojine natrija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kvadraten krog</cp:lastModifiedBy>
  <cp:revision>8</cp:revision>
  <dcterms:created xsi:type="dcterms:W3CDTF">2020-05-20T08:52:22Z</dcterms:created>
  <dcterms:modified xsi:type="dcterms:W3CDTF">2020-05-22T06:43:52Z</dcterms:modified>
</cp:coreProperties>
</file>