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9" autoAdjust="0"/>
    <p:restoredTop sz="94660"/>
  </p:normalViewPr>
  <p:slideViewPr>
    <p:cSldViewPr snapToGrid="0">
      <p:cViewPr varScale="1">
        <p:scale>
          <a:sx n="77" d="100"/>
          <a:sy n="77" d="100"/>
        </p:scale>
        <p:origin x="27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n na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z na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z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ol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lpec s tremi sli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3/26/2020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fUeWcDC0g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ucbeniki.sio.si/matematika7/784/index6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PARALELOGRAM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Pripravila: Mateja Lesjak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5038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Ali veš kaj je paralelni slalom?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No, na spletni strani si lahko  pogledaš primer paralelnega slaloma </a:t>
            </a:r>
          </a:p>
          <a:p>
            <a:pPr marL="0" indent="0">
              <a:buNone/>
            </a:pPr>
            <a:r>
              <a:rPr lang="sl-SI" dirty="0">
                <a:hlinkClick r:id="rId2"/>
              </a:rPr>
              <a:t>https://</a:t>
            </a:r>
            <a:r>
              <a:rPr lang="sl-SI" dirty="0" smtClean="0">
                <a:hlinkClick r:id="rId2"/>
              </a:rPr>
              <a:t>www.youtube.com/watch?v=0fUeWcDC0gU</a:t>
            </a:r>
            <a:r>
              <a:rPr lang="sl-SI" dirty="0" smtClean="0"/>
              <a:t>. </a:t>
            </a:r>
          </a:p>
          <a:p>
            <a:pPr marL="0" indent="0">
              <a:buNone/>
            </a:pPr>
            <a:r>
              <a:rPr lang="sl-SI" dirty="0" smtClean="0"/>
              <a:t>Tekmovalca smučata sočasno, na vzporednih progah.</a:t>
            </a:r>
          </a:p>
          <a:p>
            <a:endParaRPr lang="sl-SI" dirty="0"/>
          </a:p>
          <a:p>
            <a:r>
              <a:rPr lang="sl-SI" dirty="0" smtClean="0"/>
              <a:t>Torej PARALELNO pomeni VZPOREDNO </a:t>
            </a:r>
            <a:r>
              <a:rPr lang="sl-SI" dirty="0" smtClean="0">
                <a:sym typeface="Wingdings" panose="05000000000000000000" pitchFamily="2" charset="2"/>
              </a:rPr>
              <a:t>.</a:t>
            </a:r>
          </a:p>
          <a:p>
            <a:endParaRPr lang="sl-SI" dirty="0">
              <a:sym typeface="Wingdings" panose="05000000000000000000" pitchFamily="2" charset="2"/>
            </a:endParaRPr>
          </a:p>
          <a:p>
            <a:r>
              <a:rPr lang="sl-SI" dirty="0" smtClean="0">
                <a:sym typeface="Wingdings" panose="05000000000000000000" pitchFamily="2" charset="2"/>
              </a:rPr>
              <a:t>Torej je </a:t>
            </a:r>
            <a:r>
              <a:rPr lang="sl-SI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PARALEL</a:t>
            </a:r>
            <a:r>
              <a:rPr lang="sl-SI" dirty="0" smtClean="0">
                <a:sym typeface="Wingdings" panose="05000000000000000000" pitchFamily="2" charset="2"/>
              </a:rPr>
              <a:t>OGRAM štirikotnik, ki ima dva para vzporednih stranic.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85674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PARALELOGRAM</a:t>
            </a:r>
            <a:endParaRPr lang="sl-SI" dirty="0"/>
          </a:p>
        </p:txBody>
      </p:sp>
      <p:sp>
        <p:nvSpPr>
          <p:cNvPr id="5" name="PoljeZBesedilom 4"/>
          <p:cNvSpPr txBox="1"/>
          <p:nvPr/>
        </p:nvSpPr>
        <p:spPr>
          <a:xfrm>
            <a:off x="680321" y="2406316"/>
            <a:ext cx="91230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400" dirty="0" smtClean="0"/>
              <a:t>V zvezek nariši skico paralelograma in ga označi, kot kaže slika: </a:t>
            </a:r>
            <a:endParaRPr lang="sl-SI" sz="2400" dirty="0"/>
          </a:p>
        </p:txBody>
      </p:sp>
      <p:sp>
        <p:nvSpPr>
          <p:cNvPr id="8" name="PoljeZBesedilom 7"/>
          <p:cNvSpPr txBox="1"/>
          <p:nvPr/>
        </p:nvSpPr>
        <p:spPr>
          <a:xfrm>
            <a:off x="680321" y="3284621"/>
            <a:ext cx="11351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400" dirty="0" smtClean="0"/>
              <a:t>Paralelogram je štirikotnik, ki ima </a:t>
            </a:r>
            <a:r>
              <a:rPr lang="sl-SI" sz="2400" b="1" dirty="0" smtClean="0">
                <a:solidFill>
                  <a:schemeClr val="tx2">
                    <a:lumMod val="10000"/>
                  </a:schemeClr>
                </a:solidFill>
              </a:rPr>
              <a:t>dva para vzporednih</a:t>
            </a:r>
            <a:r>
              <a:rPr lang="sl-SI" sz="2400" dirty="0" smtClean="0"/>
              <a:t> in </a:t>
            </a:r>
            <a:r>
              <a:rPr lang="sl-SI" sz="2400" b="1" dirty="0" smtClean="0">
                <a:solidFill>
                  <a:schemeClr val="tx2">
                    <a:lumMod val="10000"/>
                  </a:schemeClr>
                </a:solidFill>
              </a:rPr>
              <a:t>enako dolgih </a:t>
            </a:r>
            <a:r>
              <a:rPr lang="sl-SI" sz="2400" dirty="0" smtClean="0">
                <a:solidFill>
                  <a:schemeClr val="tx2">
                    <a:lumMod val="10000"/>
                  </a:schemeClr>
                </a:solidFill>
              </a:rPr>
              <a:t>stranic</a:t>
            </a:r>
            <a:r>
              <a:rPr lang="sl-SI" sz="2400" dirty="0" smtClean="0"/>
              <a:t>.</a:t>
            </a:r>
            <a:endParaRPr lang="sl-SI" sz="2400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510101"/>
              </p:ext>
            </p:extLst>
          </p:nvPr>
        </p:nvGraphicFramePr>
        <p:xfrm>
          <a:off x="5645280" y="3825141"/>
          <a:ext cx="5992086" cy="2743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92086"/>
              </a:tblGrid>
              <a:tr h="9745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000" dirty="0">
                          <a:effectLst/>
                        </a:rPr>
                        <a:t>A,B,C,D…oglišča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000" dirty="0">
                          <a:effectLst/>
                        </a:rPr>
                        <a:t>a, b, c, d…  stranice </a:t>
                      </a:r>
                      <a:r>
                        <a:rPr lang="sl-SI" sz="2000" dirty="0" smtClean="0">
                          <a:effectLst/>
                        </a:rPr>
                        <a:t> </a:t>
                      </a:r>
                      <a:r>
                        <a:rPr lang="sl-SI" sz="2000" dirty="0">
                          <a:effectLst/>
                        </a:rPr>
                        <a:t>(a </a:t>
                      </a:r>
                      <a:r>
                        <a:rPr lang="sl-SI" sz="2000" dirty="0" smtClean="0">
                          <a:effectLst/>
                          <a:sym typeface="Symbol" panose="05050102010706020507" pitchFamily="18" charset="2"/>
                        </a:rPr>
                        <a:t>= </a:t>
                      </a:r>
                      <a:r>
                        <a:rPr lang="sl-SI" sz="2000" dirty="0" smtClean="0">
                          <a:effectLst/>
                        </a:rPr>
                        <a:t>c</a:t>
                      </a:r>
                      <a:r>
                        <a:rPr lang="sl-SI" sz="2000" dirty="0">
                          <a:effectLst/>
                        </a:rPr>
                        <a:t>, b </a:t>
                      </a:r>
                      <a:r>
                        <a:rPr lang="sl-SI" sz="2000" dirty="0" smtClean="0">
                          <a:effectLst/>
                          <a:sym typeface="Symbol" panose="05050102010706020507" pitchFamily="18" charset="2"/>
                        </a:rPr>
                        <a:t>=</a:t>
                      </a:r>
                      <a:r>
                        <a:rPr lang="sl-SI" sz="2000" dirty="0" smtClean="0">
                          <a:effectLst/>
                        </a:rPr>
                        <a:t> </a:t>
                      </a:r>
                      <a:r>
                        <a:rPr lang="sl-SI" sz="2000" dirty="0">
                          <a:effectLst/>
                        </a:rPr>
                        <a:t>d)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000" dirty="0">
                          <a:effectLst/>
                          <a:sym typeface="Symbol" panose="05050102010706020507" pitchFamily="18" charset="2"/>
                        </a:rPr>
                        <a:t></a:t>
                      </a:r>
                      <a:r>
                        <a:rPr lang="sl-SI" sz="2000" dirty="0">
                          <a:effectLst/>
                        </a:rPr>
                        <a:t>, </a:t>
                      </a:r>
                      <a:r>
                        <a:rPr lang="sl-SI" sz="2000" dirty="0">
                          <a:effectLst/>
                          <a:sym typeface="Symbol" panose="05050102010706020507" pitchFamily="18" charset="2"/>
                        </a:rPr>
                        <a:t></a:t>
                      </a:r>
                      <a:r>
                        <a:rPr lang="sl-SI" sz="2000" dirty="0">
                          <a:effectLst/>
                        </a:rPr>
                        <a:t>, </a:t>
                      </a:r>
                      <a:r>
                        <a:rPr lang="sl-SI" sz="2000" dirty="0">
                          <a:effectLst/>
                          <a:sym typeface="Symbol" panose="05050102010706020507" pitchFamily="18" charset="2"/>
                        </a:rPr>
                        <a:t></a:t>
                      </a:r>
                      <a:r>
                        <a:rPr lang="sl-SI" sz="2000" dirty="0">
                          <a:effectLst/>
                        </a:rPr>
                        <a:t>, </a:t>
                      </a:r>
                      <a:r>
                        <a:rPr lang="sl-SI" sz="2000" dirty="0">
                          <a:effectLst/>
                          <a:sym typeface="Symbol" panose="05050102010706020507" pitchFamily="18" charset="2"/>
                        </a:rPr>
                        <a:t></a:t>
                      </a:r>
                      <a:r>
                        <a:rPr lang="sl-SI" sz="2000" dirty="0">
                          <a:effectLst/>
                        </a:rPr>
                        <a:t>…notranji koti (</a:t>
                      </a:r>
                      <a:r>
                        <a:rPr lang="sl-SI" sz="2000" dirty="0" smtClean="0">
                          <a:effectLst/>
                          <a:sym typeface="Symbol" panose="05050102010706020507" pitchFamily="18" charset="2"/>
                        </a:rPr>
                        <a:t>=</a:t>
                      </a:r>
                      <a:r>
                        <a:rPr lang="sl-SI" sz="2000" dirty="0">
                          <a:effectLst/>
                        </a:rPr>
                        <a:t>, </a:t>
                      </a:r>
                      <a:r>
                        <a:rPr lang="sl-SI" sz="2000" dirty="0" smtClean="0">
                          <a:effectLst/>
                          <a:sym typeface="Symbol" panose="05050102010706020507" pitchFamily="18" charset="2"/>
                        </a:rPr>
                        <a:t>=</a:t>
                      </a:r>
                      <a:r>
                        <a:rPr lang="sl-SI" sz="2000" dirty="0" smtClean="0">
                          <a:effectLst/>
                        </a:rPr>
                        <a:t>).</a:t>
                      </a:r>
                      <a:r>
                        <a:rPr lang="sl-SI" sz="2000" baseline="0" dirty="0" smtClean="0">
                          <a:effectLst/>
                        </a:rPr>
                        <a:t> </a:t>
                      </a:r>
                      <a:r>
                        <a:rPr lang="sl-SI" sz="2000" dirty="0" smtClean="0">
                          <a:effectLst/>
                        </a:rPr>
                        <a:t>Sosednja </a:t>
                      </a:r>
                      <a:r>
                        <a:rPr lang="sl-SI" sz="2000" dirty="0">
                          <a:effectLst/>
                        </a:rPr>
                        <a:t>kota merita 180</a:t>
                      </a:r>
                      <a:r>
                        <a:rPr lang="sl-SI" sz="2000" dirty="0">
                          <a:effectLst/>
                          <a:sym typeface="Symbol" panose="05050102010706020507" pitchFamily="18" charset="2"/>
                        </a:rPr>
                        <a:t></a:t>
                      </a:r>
                      <a:r>
                        <a:rPr lang="sl-SI" sz="2000" dirty="0">
                          <a:effectLst/>
                        </a:rPr>
                        <a:t>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000" dirty="0">
                          <a:effectLst/>
                        </a:rPr>
                        <a:t>e, f… diagonali </a:t>
                      </a:r>
                      <a:r>
                        <a:rPr lang="sl-SI" sz="2000" dirty="0" smtClean="0">
                          <a:effectLst/>
                        </a:rPr>
                        <a:t>paralelograma (diagonali se razpolavljate)</a:t>
                      </a:r>
                      <a:endParaRPr lang="sl-SI" sz="20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l-SI" sz="2000" dirty="0" err="1">
                          <a:effectLst/>
                        </a:rPr>
                        <a:t>v</a:t>
                      </a:r>
                      <a:r>
                        <a:rPr lang="sl-SI" sz="2000" baseline="-25000" dirty="0" err="1">
                          <a:effectLst/>
                        </a:rPr>
                        <a:t>a</a:t>
                      </a:r>
                      <a:r>
                        <a:rPr lang="sl-SI" sz="2000" dirty="0">
                          <a:effectLst/>
                        </a:rPr>
                        <a:t>, </a:t>
                      </a:r>
                      <a:r>
                        <a:rPr lang="sl-SI" sz="2000" dirty="0" err="1">
                          <a:effectLst/>
                        </a:rPr>
                        <a:t>v</a:t>
                      </a:r>
                      <a:r>
                        <a:rPr lang="sl-SI" sz="2000" baseline="-25000" dirty="0" err="1">
                          <a:effectLst/>
                        </a:rPr>
                        <a:t>b</a:t>
                      </a:r>
                      <a:r>
                        <a:rPr lang="sl-SI" sz="2000" dirty="0">
                          <a:effectLst/>
                        </a:rPr>
                        <a:t>…. višini paralelograma (Višina paralelograma je pravokotna razdalja med vzporednima stranicama trikotnika</a:t>
                      </a:r>
                      <a:r>
                        <a:rPr lang="sl-SI" sz="2000" dirty="0" smtClean="0">
                          <a:effectLst/>
                        </a:rPr>
                        <a:t>).</a:t>
                      </a:r>
                      <a:endParaRPr lang="sl-SI" sz="20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89535" marR="89535" marT="0" marB="0"/>
                </a:tc>
              </a:tr>
            </a:tbl>
          </a:graphicData>
        </a:graphic>
      </p:graphicFrame>
      <p:pic>
        <p:nvPicPr>
          <p:cNvPr id="11" name="Slika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175" y="4162925"/>
            <a:ext cx="4331397" cy="2351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54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LASTNOSTI PARALELOGRAMA</a:t>
            </a:r>
            <a:endParaRPr lang="sl-SI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80320" y="3112683"/>
            <a:ext cx="9613861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Nasprotni stanici ima vzporedni in skladni.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sl-SI" altLang="zh-CN" sz="2400" dirty="0" smtClean="0"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Je središčno someren lik. Središče simetrije je v presečišču diagonal.</a:t>
            </a:r>
            <a:endParaRPr kumimoji="0" lang="sl-SI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  <a:ea typeface="Gungsuh" panose="02030600000101010101" pitchFamily="18" charset="-127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 Nasprotna kota sta skladna, sosednja pa skupaj merita 180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rPr>
              <a:t>.</a:t>
            </a:r>
            <a:endParaRPr kumimoji="0" lang="sl-SI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rPr>
              <a:t> Kota ob isti osnovnici sta suplementarna:</a:t>
            </a:r>
            <a:endParaRPr kumimoji="0" lang="sl-SI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sym typeface="Symbol" panose="05050102010706020507" pitchFamily="18" charset="2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rPr>
              <a:t>	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+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 = 180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; 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+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rPr>
              <a:t>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 = 180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; 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rPr>
              <a:t>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 +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rPr>
              <a:t>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 = 180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, 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+ 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rPr>
              <a:t>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= 180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rPr>
              <a:t>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</a:rPr>
              <a:t>.</a:t>
            </a:r>
            <a:endParaRPr kumimoji="0" lang="sl-SI" altLang="zh-CN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sym typeface="Symbol" panose="05050102010706020507" pitchFamily="18" charset="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lang="sl-SI" altLang="zh-CN" sz="2400" dirty="0"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rPr>
              <a:t>D</a:t>
            </a:r>
            <a:r>
              <a:rPr kumimoji="0" lang="sl-SI" altLang="zh-CN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Gungsuh" panose="02030600000101010101" pitchFamily="18" charset="-127"/>
                <a:cs typeface="Times New Roman" panose="02020603050405020304" pitchFamily="18" charset="0"/>
                <a:sym typeface="Symbol" panose="05050102010706020507" pitchFamily="18" charset="2"/>
              </a:rPr>
              <a:t>iagonali paralelograma se razpolavljata.</a:t>
            </a:r>
          </a:p>
        </p:txBody>
      </p:sp>
    </p:spTree>
    <p:extLst>
      <p:ext uri="{BB962C8B-B14F-4D97-AF65-F5344CB8AC3E}">
        <p14:creationId xmlns:p14="http://schemas.microsoft.com/office/powerpoint/2010/main" val="99563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VAJA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Ponovi lastnosti paralelograma ter reši naloge na spletni strani</a:t>
            </a:r>
          </a:p>
          <a:p>
            <a:pPr marL="0" indent="0">
              <a:buNone/>
            </a:pPr>
            <a:r>
              <a:rPr lang="sl-SI" dirty="0">
                <a:hlinkClick r:id="rId2"/>
              </a:rPr>
              <a:t>https://</a:t>
            </a:r>
            <a:r>
              <a:rPr lang="sl-SI" dirty="0" smtClean="0">
                <a:hlinkClick r:id="rId2"/>
              </a:rPr>
              <a:t>eucbeniki.sio.si/matematika7/784/index6.html</a:t>
            </a:r>
            <a:r>
              <a:rPr lang="sl-SI" dirty="0" smtClean="0"/>
              <a:t>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9963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104</TotalTime>
  <Words>209</Words>
  <Application>Microsoft Office PowerPoint</Application>
  <PresentationFormat>Širokozaslonsko</PresentationFormat>
  <Paragraphs>28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9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15" baseType="lpstr">
      <vt:lpstr>Gungsuh</vt:lpstr>
      <vt:lpstr>SimSun</vt:lpstr>
      <vt:lpstr>SimSun</vt:lpstr>
      <vt:lpstr>Arial</vt:lpstr>
      <vt:lpstr>Garamond</vt:lpstr>
      <vt:lpstr>Symbol</vt:lpstr>
      <vt:lpstr>Times New Roman</vt:lpstr>
      <vt:lpstr>Trebuchet MS</vt:lpstr>
      <vt:lpstr>Wingdings</vt:lpstr>
      <vt:lpstr>Berlin</vt:lpstr>
      <vt:lpstr>PARALELOGRAM</vt:lpstr>
      <vt:lpstr>Ali veš kaj je paralelni slalom?</vt:lpstr>
      <vt:lpstr>PARALELOGRAM</vt:lpstr>
      <vt:lpstr>LASTNOSTI PARALELOGRAMA</vt:lpstr>
      <vt:lpstr>VAJA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PARALELOGRAM</dc:title>
  <dc:creator>uporabnik</dc:creator>
  <cp:lastModifiedBy>uporabnik</cp:lastModifiedBy>
  <cp:revision>4</cp:revision>
  <dcterms:created xsi:type="dcterms:W3CDTF">2020-03-26T11:42:31Z</dcterms:created>
  <dcterms:modified xsi:type="dcterms:W3CDTF">2020-03-26T13:27:07Z</dcterms:modified>
</cp:coreProperties>
</file>