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9" r:id="rId4"/>
    <p:sldId id="270" r:id="rId5"/>
    <p:sldId id="271" r:id="rId6"/>
    <p:sldId id="272" r:id="rId7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21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/>
              <a:t>Uredite slog podnaslova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997927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81252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62468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296689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51953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11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89798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5539815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28244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1_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06132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635359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C926F-383C-44CD-9A16-A95AC105869F}" type="datetimeFigureOut">
              <a:rPr lang="sl-SI" smtClean="0"/>
              <a:t>30.4.2020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62696-2AC1-4C81-8D24-7C97FF477EE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927056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emf"/><Relationship Id="rId4" Type="http://schemas.openxmlformats.org/officeDocument/2006/relationships/image" Target="../media/image5.emf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74073" y="467736"/>
            <a:ext cx="10889671" cy="2387600"/>
          </a:xfrm>
        </p:spPr>
        <p:txBody>
          <a:bodyPr>
            <a:normAutofit fontScale="90000"/>
          </a:bodyPr>
          <a:lstStyle/>
          <a:p>
            <a:r>
              <a:rPr lang="sl-SI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EVROPSKI ZGODNJI SREDNJI VEK:</a:t>
            </a:r>
            <a:br>
              <a:rPr lang="sl-SI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sl-SI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ponovno rojstvo Evrope</a:t>
            </a:r>
          </a:p>
        </p:txBody>
      </p:sp>
      <p:sp>
        <p:nvSpPr>
          <p:cNvPr id="4" name="PoljeZBesedilom 3">
            <a:extLst>
              <a:ext uri="{FF2B5EF4-FFF2-40B4-BE49-F238E27FC236}">
                <a16:creationId xmlns:a16="http://schemas.microsoft.com/office/drawing/2014/main" xmlns="" id="{B68DDE94-2E02-4CE0-9DEC-994C303C48C9}"/>
              </a:ext>
            </a:extLst>
          </p:cNvPr>
          <p:cNvSpPr txBox="1"/>
          <p:nvPr/>
        </p:nvSpPr>
        <p:spPr>
          <a:xfrm>
            <a:off x="1381991" y="4333009"/>
            <a:ext cx="9268691" cy="1600438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sl-SI" sz="4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Kaj se je na vzhodnoalpskem prostoru dogajalo v 9. stoletju</a:t>
            </a:r>
          </a:p>
          <a:p>
            <a:endParaRPr lang="aa-ET" dirty="0"/>
          </a:p>
        </p:txBody>
      </p:sp>
    </p:spTree>
    <p:extLst>
      <p:ext uri="{BB962C8B-B14F-4D97-AF65-F5344CB8AC3E}">
        <p14:creationId xmlns:p14="http://schemas.microsoft.com/office/powerpoint/2010/main" val="2294140961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694876" y="167980"/>
            <a:ext cx="8090887" cy="780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sl-SI" sz="3600" b="1" dirty="0"/>
              <a:t>1. Kako je Karantanija izgubila samostojnost?</a:t>
            </a:r>
          </a:p>
        </p:txBody>
      </p:sp>
      <p:sp>
        <p:nvSpPr>
          <p:cNvPr id="10" name="Oblak 9"/>
          <p:cNvSpPr/>
          <p:nvPr/>
        </p:nvSpPr>
        <p:spPr>
          <a:xfrm>
            <a:off x="324736" y="948748"/>
            <a:ext cx="2802928" cy="1518418"/>
          </a:xfrm>
          <a:prstGeom prst="cloudCallout">
            <a:avLst>
              <a:gd name="adj1" fmla="val 74889"/>
              <a:gd name="adj2" fmla="val 3541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Zakaj je prišlo do upora Ljudevita Posavskega?</a:t>
            </a:r>
          </a:p>
        </p:txBody>
      </p:sp>
      <p:sp>
        <p:nvSpPr>
          <p:cNvPr id="18" name="Oblak 17"/>
          <p:cNvSpPr/>
          <p:nvPr/>
        </p:nvSpPr>
        <p:spPr>
          <a:xfrm>
            <a:off x="9002467" y="948749"/>
            <a:ext cx="2915906" cy="1518418"/>
          </a:xfrm>
          <a:prstGeom prst="cloudCallout">
            <a:avLst>
              <a:gd name="adj1" fmla="val -75913"/>
              <a:gd name="adj2" fmla="val 57292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Kako je poraz vplival na Karantance in </a:t>
            </a:r>
            <a:r>
              <a:rPr lang="sl-SI" b="1" dirty="0" err="1"/>
              <a:t>Karniolce</a:t>
            </a:r>
            <a:r>
              <a:rPr lang="sl-SI" b="1" dirty="0"/>
              <a:t>?</a:t>
            </a:r>
          </a:p>
        </p:txBody>
      </p:sp>
      <p:sp>
        <p:nvSpPr>
          <p:cNvPr id="19" name="Oblak 18"/>
          <p:cNvSpPr/>
          <p:nvPr/>
        </p:nvSpPr>
        <p:spPr>
          <a:xfrm>
            <a:off x="829761" y="2467166"/>
            <a:ext cx="2502652" cy="1209187"/>
          </a:xfrm>
          <a:prstGeom prst="cloudCallout">
            <a:avLst>
              <a:gd name="adj1" fmla="val 85049"/>
              <a:gd name="adj2" fmla="val -10417"/>
            </a:avLst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Kdo vse je sodeloval v uporu?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1894" y="1094221"/>
            <a:ext cx="3969014" cy="2356478"/>
          </a:xfrm>
          <a:prstGeom prst="rect">
            <a:avLst/>
          </a:prstGeom>
        </p:spPr>
      </p:pic>
      <p:sp>
        <p:nvSpPr>
          <p:cNvPr id="5" name="Zaobljeni pravokotnik 4"/>
          <p:cNvSpPr/>
          <p:nvPr/>
        </p:nvSpPr>
        <p:spPr>
          <a:xfrm>
            <a:off x="4014830" y="3699164"/>
            <a:ext cx="4623955" cy="654627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Spremembe v vzhodnih Alpah po izgubi karantanske samostojnosti:</a:t>
            </a:r>
          </a:p>
        </p:txBody>
      </p:sp>
      <p:sp>
        <p:nvSpPr>
          <p:cNvPr id="6" name="Zaobljeni pravokotnik 5"/>
          <p:cNvSpPr/>
          <p:nvPr/>
        </p:nvSpPr>
        <p:spPr>
          <a:xfrm>
            <a:off x="110465" y="4602256"/>
            <a:ext cx="3599089" cy="1414080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b="1" dirty="0">
                <a:solidFill>
                  <a:srgbClr val="C00000"/>
                </a:solidFill>
              </a:rPr>
              <a:t>NOVO POLITIČNO VODSTVO: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karantanski knez odstavljen,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ozemlje podrejeno frankovskemu uradniku (grofu).</a:t>
            </a:r>
          </a:p>
        </p:txBody>
      </p:sp>
      <p:sp>
        <p:nvSpPr>
          <p:cNvPr id="8" name="Zaobljeni pravokotnik 7"/>
          <p:cNvSpPr/>
          <p:nvPr/>
        </p:nvSpPr>
        <p:spPr>
          <a:xfrm>
            <a:off x="4038995" y="4602256"/>
            <a:ext cx="3782296" cy="1963882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b="1" dirty="0">
                <a:solidFill>
                  <a:srgbClr val="C00000"/>
                </a:solidFill>
              </a:rPr>
              <a:t>NOVA POLITIČNA ORGANIZACIJA: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samostojna kneževina  ukinjena,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Karantanija postane grofija frankovske države,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razdeljena na fevde.</a:t>
            </a:r>
          </a:p>
        </p:txBody>
      </p:sp>
      <p:sp>
        <p:nvSpPr>
          <p:cNvPr id="9" name="Zaobljeni pravokotnik 8"/>
          <p:cNvSpPr/>
          <p:nvPr/>
        </p:nvSpPr>
        <p:spPr>
          <a:xfrm>
            <a:off x="8025721" y="4602256"/>
            <a:ext cx="3782296" cy="1963882"/>
          </a:xfrm>
          <a:prstGeom prst="round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sl-SI" b="1" dirty="0">
                <a:solidFill>
                  <a:srgbClr val="C00000"/>
                </a:solidFill>
              </a:rPr>
              <a:t>DRUŽBENE SPREMEMBE: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uveden fevdalizem,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ozemlje večidel razdeljeno med frankovske fevdalce,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položaj kosezov poslabšal,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l-SI" dirty="0"/>
              <a:t>kmetje postali nesvobodni podložniki.</a:t>
            </a:r>
          </a:p>
        </p:txBody>
      </p:sp>
    </p:spTree>
    <p:extLst>
      <p:ext uri="{BB962C8B-B14F-4D97-AF65-F5344CB8AC3E}">
        <p14:creationId xmlns:p14="http://schemas.microsoft.com/office/powerpoint/2010/main" val="3380331378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19514" y="187144"/>
            <a:ext cx="6858000" cy="780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l-SI" sz="3600" b="1" dirty="0"/>
              <a:t>2. Nastala je Spodnja Panonija</a:t>
            </a:r>
          </a:p>
        </p:txBody>
      </p:sp>
      <p:sp>
        <p:nvSpPr>
          <p:cNvPr id="17" name="Oblak 16"/>
          <p:cNvSpPr/>
          <p:nvPr/>
        </p:nvSpPr>
        <p:spPr>
          <a:xfrm>
            <a:off x="8803013" y="2438280"/>
            <a:ext cx="2248080" cy="1497234"/>
          </a:xfrm>
          <a:prstGeom prst="cloudCallout">
            <a:avLst>
              <a:gd name="adj1" fmla="val -85301"/>
              <a:gd name="adj2" fmla="val -15613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Kaj je bil povod za upor Koclja?</a:t>
            </a:r>
          </a:p>
        </p:txBody>
      </p:sp>
      <p:sp>
        <p:nvSpPr>
          <p:cNvPr id="18" name="Oblak 17"/>
          <p:cNvSpPr/>
          <p:nvPr/>
        </p:nvSpPr>
        <p:spPr>
          <a:xfrm>
            <a:off x="8493041" y="913775"/>
            <a:ext cx="2558052" cy="1329558"/>
          </a:xfrm>
          <a:prstGeom prst="cloudCallout">
            <a:avLst>
              <a:gd name="adj1" fmla="val -75913"/>
              <a:gd name="adj2" fmla="val 5729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Komu je frankovska kralj podelil grofijo v fevd?</a:t>
            </a:r>
          </a:p>
        </p:txBody>
      </p:sp>
      <p:sp>
        <p:nvSpPr>
          <p:cNvPr id="19" name="Oblak 18"/>
          <p:cNvSpPr/>
          <p:nvPr/>
        </p:nvSpPr>
        <p:spPr>
          <a:xfrm>
            <a:off x="218210" y="2961409"/>
            <a:ext cx="2498890" cy="1833713"/>
          </a:xfrm>
          <a:prstGeom prst="cloudCallout">
            <a:avLst>
              <a:gd name="adj1" fmla="val 70947"/>
              <a:gd name="adj2" fmla="val -33089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Kateri del današnjega slovenskega ozemlja je obsegala?</a:t>
            </a:r>
          </a:p>
        </p:txBody>
      </p:sp>
      <p:sp>
        <p:nvSpPr>
          <p:cNvPr id="10" name="Oblak 9"/>
          <p:cNvSpPr/>
          <p:nvPr/>
        </p:nvSpPr>
        <p:spPr>
          <a:xfrm>
            <a:off x="105585" y="993164"/>
            <a:ext cx="2900279" cy="1445116"/>
          </a:xfrm>
          <a:prstGeom prst="cloudCallout">
            <a:avLst>
              <a:gd name="adj1" fmla="val 51083"/>
              <a:gd name="adj2" fmla="val 3874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Katero ozemlje je obsegala Spodnja Panonija?</a:t>
            </a:r>
          </a:p>
        </p:txBody>
      </p:sp>
      <p:sp>
        <p:nvSpPr>
          <p:cNvPr id="8" name="Pergament 2 7"/>
          <p:cNvSpPr/>
          <p:nvPr/>
        </p:nvSpPr>
        <p:spPr>
          <a:xfrm>
            <a:off x="2292250" y="5318251"/>
            <a:ext cx="5715000" cy="1402773"/>
          </a:xfrm>
          <a:prstGeom prst="horizontalScroll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Med letoma 869 in 874 je Kocelj vodil grofijo Spodnjo Panonijo povsem samostojno.</a:t>
            </a:r>
          </a:p>
        </p:txBody>
      </p:sp>
      <p:sp>
        <p:nvSpPr>
          <p:cNvPr id="15" name="Oblak 14"/>
          <p:cNvSpPr/>
          <p:nvPr/>
        </p:nvSpPr>
        <p:spPr>
          <a:xfrm>
            <a:off x="8343895" y="4130461"/>
            <a:ext cx="3397831" cy="1480630"/>
          </a:xfrm>
          <a:prstGeom prst="cloudCallout">
            <a:avLst>
              <a:gd name="adj1" fmla="val -70565"/>
              <a:gd name="adj2" fmla="val -44791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Koga je Kocelj povabil, da bi širil vero v slovanskem jeziku?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05865" y="993164"/>
            <a:ext cx="5149077" cy="41516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0037056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lak 6"/>
          <p:cNvSpPr/>
          <p:nvPr/>
        </p:nvSpPr>
        <p:spPr>
          <a:xfrm>
            <a:off x="436419" y="3055786"/>
            <a:ext cx="2190446" cy="1444582"/>
          </a:xfrm>
          <a:prstGeom prst="cloudCallout">
            <a:avLst>
              <a:gd name="adj1" fmla="val 71080"/>
              <a:gd name="adj2" fmla="val -10004"/>
            </a:avLst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V čem je bil pomen njunega delovanja?</a:t>
            </a:r>
          </a:p>
        </p:txBody>
      </p:sp>
      <p:sp>
        <p:nvSpPr>
          <p:cNvPr id="8" name="Oblak 7"/>
          <p:cNvSpPr/>
          <p:nvPr/>
        </p:nvSpPr>
        <p:spPr>
          <a:xfrm>
            <a:off x="634186" y="4873051"/>
            <a:ext cx="1663526" cy="878434"/>
          </a:xfrm>
          <a:prstGeom prst="cloudCallout">
            <a:avLst>
              <a:gd name="adj1" fmla="val 77093"/>
              <a:gd name="adj2" fmla="val 37032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Ali veš?</a:t>
            </a:r>
          </a:p>
        </p:txBody>
      </p:sp>
      <p:sp>
        <p:nvSpPr>
          <p:cNvPr id="9" name="Oblak 8"/>
          <p:cNvSpPr/>
          <p:nvPr/>
        </p:nvSpPr>
        <p:spPr>
          <a:xfrm>
            <a:off x="4882663" y="441237"/>
            <a:ext cx="2576945" cy="1494985"/>
          </a:xfrm>
          <a:prstGeom prst="cloudCallout">
            <a:avLst>
              <a:gd name="adj1" fmla="val 52917"/>
              <a:gd name="adj2" fmla="val 7946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Koga in zakaj je cesar poslal na Moravsko?</a:t>
            </a:r>
          </a:p>
        </p:txBody>
      </p:sp>
      <p:sp>
        <p:nvSpPr>
          <p:cNvPr id="10" name="Oblak 9"/>
          <p:cNvSpPr/>
          <p:nvPr/>
        </p:nvSpPr>
        <p:spPr>
          <a:xfrm>
            <a:off x="9131735" y="4285804"/>
            <a:ext cx="2263550" cy="1405849"/>
          </a:xfrm>
          <a:prstGeom prst="cloudCallout">
            <a:avLst>
              <a:gd name="adj1" fmla="val -116139"/>
              <a:gd name="adj2" fmla="val -62586"/>
            </a:avLst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Kaj se je zgodilo s Spodnjo Panonijo?</a:t>
            </a:r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48074" y="179478"/>
            <a:ext cx="2887920" cy="3904400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1777" y="441237"/>
            <a:ext cx="4136747" cy="2418662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93885" y="4500368"/>
            <a:ext cx="5674537" cy="2090070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309343" y="3055786"/>
            <a:ext cx="4404592" cy="8656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8610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19514" y="187144"/>
            <a:ext cx="6858000" cy="78076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sl-SI" sz="3600" b="1" dirty="0"/>
              <a:t>3. </a:t>
            </a:r>
            <a:r>
              <a:rPr lang="sl-SI" sz="3600" b="1" dirty="0" err="1"/>
              <a:t>Arnulfovo</a:t>
            </a:r>
            <a:r>
              <a:rPr lang="sl-SI" sz="3600" b="1" dirty="0"/>
              <a:t> kraljestvo</a:t>
            </a:r>
          </a:p>
        </p:txBody>
      </p:sp>
      <p:sp>
        <p:nvSpPr>
          <p:cNvPr id="17" name="Oblak 16"/>
          <p:cNvSpPr/>
          <p:nvPr/>
        </p:nvSpPr>
        <p:spPr>
          <a:xfrm>
            <a:off x="7250847" y="2441068"/>
            <a:ext cx="3253404" cy="1264948"/>
          </a:xfrm>
          <a:prstGeom prst="cloudCallout">
            <a:avLst>
              <a:gd name="adj1" fmla="val -80132"/>
              <a:gd name="adj2" fmla="val 315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Mladost je preživel pri materini družini v Karantaniji.</a:t>
            </a:r>
          </a:p>
        </p:txBody>
      </p:sp>
      <p:sp>
        <p:nvSpPr>
          <p:cNvPr id="18" name="Oblak 17"/>
          <p:cNvSpPr/>
          <p:nvPr/>
        </p:nvSpPr>
        <p:spPr>
          <a:xfrm>
            <a:off x="7250847" y="967912"/>
            <a:ext cx="2558052" cy="1329558"/>
          </a:xfrm>
          <a:prstGeom prst="cloudCallout">
            <a:avLst>
              <a:gd name="adj1" fmla="val -79162"/>
              <a:gd name="adj2" fmla="val 38536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Nezakonski sin bavarskega vojvode.</a:t>
            </a:r>
          </a:p>
        </p:txBody>
      </p:sp>
      <p:sp>
        <p:nvSpPr>
          <p:cNvPr id="8" name="Pergament 2 7"/>
          <p:cNvSpPr/>
          <p:nvPr/>
        </p:nvSpPr>
        <p:spPr>
          <a:xfrm>
            <a:off x="2936486" y="5077123"/>
            <a:ext cx="5715000" cy="1402773"/>
          </a:xfrm>
          <a:prstGeom prst="horizontalScroll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 err="1"/>
              <a:t>Arnulfova</a:t>
            </a:r>
            <a:r>
              <a:rPr lang="sl-SI" b="1" dirty="0"/>
              <a:t> bojevanja so nakazovala novo dobo v evropski zgodovini. Njeni glasniki so bili Madžari in Vikingi, ki so ropali in vpadali po Evropi.</a:t>
            </a:r>
          </a:p>
        </p:txBody>
      </p:sp>
      <p:sp>
        <p:nvSpPr>
          <p:cNvPr id="15" name="Oblak 14"/>
          <p:cNvSpPr/>
          <p:nvPr/>
        </p:nvSpPr>
        <p:spPr>
          <a:xfrm>
            <a:off x="6977633" y="3990110"/>
            <a:ext cx="2696184" cy="1037647"/>
          </a:xfrm>
          <a:prstGeom prst="cloudCallout">
            <a:avLst>
              <a:gd name="adj1" fmla="val -70565"/>
              <a:gd name="adj2" fmla="val -44791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b="1" dirty="0"/>
              <a:t>„</a:t>
            </a:r>
            <a:r>
              <a:rPr lang="sl-SI" b="1" dirty="0" err="1"/>
              <a:t>Arnulfovo</a:t>
            </a:r>
            <a:r>
              <a:rPr lang="sl-SI" b="1" dirty="0"/>
              <a:t> kraljestvo“</a:t>
            </a:r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02922" y="1683924"/>
            <a:ext cx="2093627" cy="3291899"/>
          </a:xfrm>
          <a:prstGeom prst="rect">
            <a:avLst/>
          </a:prstGeom>
        </p:spPr>
      </p:pic>
      <p:sp>
        <p:nvSpPr>
          <p:cNvPr id="12" name="Oblak 11"/>
          <p:cNvSpPr/>
          <p:nvPr/>
        </p:nvSpPr>
        <p:spPr>
          <a:xfrm>
            <a:off x="352630" y="3353861"/>
            <a:ext cx="3495995" cy="1519519"/>
          </a:xfrm>
          <a:prstGeom prst="cloudCallout">
            <a:avLst>
              <a:gd name="adj1" fmla="val 66665"/>
              <a:gd name="adj2" fmla="val -25550"/>
            </a:avLst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sl-SI" dirty="0"/>
              <a:t>Vojak, ki se je bojeval proti Vikingom, Madžarom in </a:t>
            </a:r>
            <a:r>
              <a:rPr lang="sl-SI" dirty="0" err="1"/>
              <a:t>Moravanom</a:t>
            </a:r>
            <a:r>
              <a:rPr lang="sl-SI" dirty="0"/>
              <a:t>.</a:t>
            </a:r>
          </a:p>
        </p:txBody>
      </p:sp>
      <p:sp>
        <p:nvSpPr>
          <p:cNvPr id="13" name="Oblak 12"/>
          <p:cNvSpPr/>
          <p:nvPr/>
        </p:nvSpPr>
        <p:spPr>
          <a:xfrm>
            <a:off x="176644" y="1171655"/>
            <a:ext cx="3671981" cy="1978463"/>
          </a:xfrm>
          <a:prstGeom prst="cloudCallout">
            <a:avLst>
              <a:gd name="adj1" fmla="val 66665"/>
              <a:gd name="adj2" fmla="val 31908"/>
            </a:avLst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sl-SI" dirty="0"/>
          </a:p>
          <a:p>
            <a:pPr algn="ctr"/>
            <a:r>
              <a:rPr lang="sl-SI" dirty="0"/>
              <a:t>V drugi polovici 9. stol. je na ozemlju nekdanje Karantanije, </a:t>
            </a:r>
            <a:r>
              <a:rPr lang="sl-SI" dirty="0" err="1"/>
              <a:t>Karniole</a:t>
            </a:r>
            <a:r>
              <a:rPr lang="sl-SI" dirty="0"/>
              <a:t> in Spodnje Panonije vladal kralj </a:t>
            </a:r>
            <a:r>
              <a:rPr lang="sl-SI" dirty="0" err="1"/>
              <a:t>Arnulf</a:t>
            </a:r>
            <a:r>
              <a:rPr lang="sl-SI" dirty="0"/>
              <a:t>.</a:t>
            </a:r>
          </a:p>
          <a:p>
            <a:pPr algn="ctr"/>
            <a:endParaRPr lang="sl-SI" b="1" dirty="0"/>
          </a:p>
        </p:txBody>
      </p:sp>
      <p:sp>
        <p:nvSpPr>
          <p:cNvPr id="4" name="PoljeZBesedilom 3"/>
          <p:cNvSpPr txBox="1"/>
          <p:nvPr/>
        </p:nvSpPr>
        <p:spPr>
          <a:xfrm>
            <a:off x="4546849" y="1171655"/>
            <a:ext cx="198298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l-SI" b="1" dirty="0"/>
              <a:t>Kdo je bil </a:t>
            </a:r>
            <a:r>
              <a:rPr lang="sl-SI" b="1" dirty="0" err="1"/>
              <a:t>Arnulf</a:t>
            </a:r>
            <a:r>
              <a:rPr lang="sl-SI" b="1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753037817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0330" y="783491"/>
            <a:ext cx="10351233" cy="4900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01210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468</TotalTime>
  <Words>292</Words>
  <Application>Microsoft Office PowerPoint</Application>
  <PresentationFormat>Širokozaslonsko</PresentationFormat>
  <Paragraphs>39</Paragraphs>
  <Slides>6</Slides>
  <Notes>0</Notes>
  <HiddenSlides>0</HiddenSlides>
  <MMClips>0</MMClips>
  <ScaleCrop>false</ScaleCrop>
  <HeadingPairs>
    <vt:vector size="6" baseType="variant">
      <vt:variant>
        <vt:lpstr>Uporabljene pisave</vt:lpstr>
      </vt:variant>
      <vt:variant>
        <vt:i4>4</vt:i4>
      </vt:variant>
      <vt:variant>
        <vt:lpstr>Tema</vt:lpstr>
      </vt:variant>
      <vt:variant>
        <vt:i4>1</vt:i4>
      </vt:variant>
      <vt:variant>
        <vt:lpstr>Naslovi diapozitivov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Officeova tema</vt:lpstr>
      <vt:lpstr>EVROPSKI ZGODNJI SREDNJI VEK: ponovno rojstvo Evrope</vt:lpstr>
      <vt:lpstr>1. Kako je Karantanija izgubila samostojnost?</vt:lpstr>
      <vt:lpstr>2. Nastala je Spodnja Panonija</vt:lpstr>
      <vt:lpstr>PowerPointova predstavitev</vt:lpstr>
      <vt:lpstr>3. Arnulfovo kraljestvo</vt:lpstr>
      <vt:lpstr>PowerPointova predstavitev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Helena Pačnik</dc:creator>
  <cp:lastModifiedBy>Polona</cp:lastModifiedBy>
  <cp:revision>60</cp:revision>
  <dcterms:created xsi:type="dcterms:W3CDTF">2014-08-20T15:10:51Z</dcterms:created>
  <dcterms:modified xsi:type="dcterms:W3CDTF">2020-04-30T11:22:35Z</dcterms:modified>
</cp:coreProperties>
</file>