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822" r:id="rId3"/>
  </p:sldMasterIdLst>
  <p:notesMasterIdLst>
    <p:notesMasterId r:id="rId44"/>
  </p:notesMasterIdLst>
  <p:handoutMasterIdLst>
    <p:handoutMasterId r:id="rId45"/>
  </p:handoutMasterIdLst>
  <p:sldIdLst>
    <p:sldId id="337" r:id="rId4"/>
    <p:sldId id="352" r:id="rId5"/>
    <p:sldId id="322" r:id="rId6"/>
    <p:sldId id="371" r:id="rId7"/>
    <p:sldId id="372" r:id="rId8"/>
    <p:sldId id="421" r:id="rId9"/>
    <p:sldId id="373" r:id="rId10"/>
    <p:sldId id="374" r:id="rId11"/>
    <p:sldId id="375" r:id="rId12"/>
    <p:sldId id="376" r:id="rId13"/>
    <p:sldId id="377" r:id="rId14"/>
    <p:sldId id="378" r:id="rId15"/>
    <p:sldId id="379" r:id="rId16"/>
    <p:sldId id="380" r:id="rId17"/>
    <p:sldId id="381" r:id="rId18"/>
    <p:sldId id="420" r:id="rId19"/>
    <p:sldId id="389" r:id="rId20"/>
    <p:sldId id="391" r:id="rId21"/>
    <p:sldId id="418"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345" r:id="rId35"/>
    <p:sldId id="362" r:id="rId36"/>
    <p:sldId id="347" r:id="rId37"/>
    <p:sldId id="346" r:id="rId38"/>
    <p:sldId id="351" r:id="rId39"/>
    <p:sldId id="364" r:id="rId40"/>
    <p:sldId id="419" r:id="rId41"/>
    <p:sldId id="335" r:id="rId42"/>
    <p:sldId id="348" r:id="rId43"/>
  </p:sldIdLst>
  <p:sldSz cx="9144000" cy="6858000" type="screen4x3"/>
  <p:notesSz cx="6735763" cy="9866313"/>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CCCC00"/>
    <a:srgbClr val="FF0000"/>
    <a:srgbClr val="BD0FBD"/>
    <a:srgbClr val="CC0066"/>
    <a:srgbClr val="993366"/>
    <a:srgbClr val="D6009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9" autoAdjust="0"/>
    <p:restoredTop sz="86295" autoAdjust="0"/>
  </p:normalViewPr>
  <p:slideViewPr>
    <p:cSldViewPr>
      <p:cViewPr varScale="1">
        <p:scale>
          <a:sx n="99" d="100"/>
          <a:sy n="99" d="100"/>
        </p:scale>
        <p:origin x="16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65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739" cy="493868"/>
          </a:xfrm>
          <a:prstGeom prst="rect">
            <a:avLst/>
          </a:prstGeom>
        </p:spPr>
        <p:txBody>
          <a:bodyPr vert="horz" lIns="91440" tIns="45720" rIns="91440" bIns="45720" rtlCol="0"/>
          <a:lstStyle>
            <a:lvl1pPr algn="l">
              <a:defRPr sz="1200">
                <a:latin typeface="Arial" charset="0"/>
                <a:cs typeface="+mn-cs"/>
              </a:defRPr>
            </a:lvl1pPr>
          </a:lstStyle>
          <a:p>
            <a:pPr>
              <a:defRPr/>
            </a:pPr>
            <a:endParaRPr lang="sl-SI"/>
          </a:p>
        </p:txBody>
      </p:sp>
      <p:sp>
        <p:nvSpPr>
          <p:cNvPr id="3" name="Date Placeholder 2"/>
          <p:cNvSpPr>
            <a:spLocks noGrp="1"/>
          </p:cNvSpPr>
          <p:nvPr>
            <p:ph type="dt" sz="quarter" idx="1"/>
          </p:nvPr>
        </p:nvSpPr>
        <p:spPr>
          <a:xfrm>
            <a:off x="3814421" y="0"/>
            <a:ext cx="2919738" cy="493868"/>
          </a:xfrm>
          <a:prstGeom prst="rect">
            <a:avLst/>
          </a:prstGeom>
        </p:spPr>
        <p:txBody>
          <a:bodyPr vert="horz" lIns="91440" tIns="45720" rIns="91440" bIns="45720" rtlCol="0"/>
          <a:lstStyle>
            <a:lvl1pPr algn="r">
              <a:defRPr sz="1200">
                <a:latin typeface="Arial" charset="0"/>
                <a:cs typeface="+mn-cs"/>
              </a:defRPr>
            </a:lvl1pPr>
          </a:lstStyle>
          <a:p>
            <a:pPr>
              <a:defRPr/>
            </a:pPr>
            <a:fld id="{42331925-FA37-4E8C-8443-328170413B6C}" type="datetimeFigureOut">
              <a:rPr lang="sl-SI"/>
              <a:pPr>
                <a:defRPr/>
              </a:pPr>
              <a:t>20. 11. 2019</a:t>
            </a:fld>
            <a:endParaRPr lang="sl-SI"/>
          </a:p>
        </p:txBody>
      </p:sp>
      <p:sp>
        <p:nvSpPr>
          <p:cNvPr id="4" name="Footer Placeholder 3"/>
          <p:cNvSpPr>
            <a:spLocks noGrp="1"/>
          </p:cNvSpPr>
          <p:nvPr>
            <p:ph type="ftr" sz="quarter" idx="2"/>
          </p:nvPr>
        </p:nvSpPr>
        <p:spPr>
          <a:xfrm>
            <a:off x="0" y="9370868"/>
            <a:ext cx="2919739" cy="49386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l-SI"/>
          </a:p>
        </p:txBody>
      </p:sp>
      <p:sp>
        <p:nvSpPr>
          <p:cNvPr id="5" name="Slide Number Placeholder 4"/>
          <p:cNvSpPr>
            <a:spLocks noGrp="1"/>
          </p:cNvSpPr>
          <p:nvPr>
            <p:ph type="sldNum" sz="quarter" idx="3"/>
          </p:nvPr>
        </p:nvSpPr>
        <p:spPr>
          <a:xfrm>
            <a:off x="3814421" y="9370868"/>
            <a:ext cx="2919738" cy="493867"/>
          </a:xfrm>
          <a:prstGeom prst="rect">
            <a:avLst/>
          </a:prstGeom>
        </p:spPr>
        <p:txBody>
          <a:bodyPr vert="horz" lIns="91440" tIns="45720" rIns="91440" bIns="45720" rtlCol="0" anchor="b"/>
          <a:lstStyle>
            <a:lvl1pPr algn="r">
              <a:defRPr sz="1200">
                <a:latin typeface="Arial" charset="0"/>
                <a:cs typeface="+mn-cs"/>
              </a:defRPr>
            </a:lvl1pPr>
          </a:lstStyle>
          <a:p>
            <a:pPr>
              <a:defRPr/>
            </a:pPr>
            <a:fld id="{5E3DF97C-4259-4812-B3C7-78D0BC919F3E}" type="slidenum">
              <a:rPr lang="sl-SI"/>
              <a:pPr>
                <a:defRPr/>
              </a:pPr>
              <a:t>‹#›</a:t>
            </a:fld>
            <a:endParaRPr lang="sl-SI"/>
          </a:p>
        </p:txBody>
      </p:sp>
    </p:spTree>
    <p:extLst>
      <p:ext uri="{BB962C8B-B14F-4D97-AF65-F5344CB8AC3E}">
        <p14:creationId xmlns:p14="http://schemas.microsoft.com/office/powerpoint/2010/main" val="273910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739" cy="493868"/>
          </a:xfrm>
          <a:prstGeom prst="rect">
            <a:avLst/>
          </a:prstGeom>
        </p:spPr>
        <p:txBody>
          <a:bodyPr vert="horz" lIns="91440" tIns="45720" rIns="91440" bIns="45720" rtlCol="0"/>
          <a:lstStyle>
            <a:lvl1pPr algn="l">
              <a:defRPr sz="1200">
                <a:latin typeface="Arial" charset="0"/>
                <a:cs typeface="+mn-cs"/>
              </a:defRPr>
            </a:lvl1pPr>
          </a:lstStyle>
          <a:p>
            <a:pPr>
              <a:defRPr/>
            </a:pPr>
            <a:endParaRPr lang="sl-SI"/>
          </a:p>
        </p:txBody>
      </p:sp>
      <p:sp>
        <p:nvSpPr>
          <p:cNvPr id="3" name="Date Placeholder 2"/>
          <p:cNvSpPr>
            <a:spLocks noGrp="1"/>
          </p:cNvSpPr>
          <p:nvPr>
            <p:ph type="dt" idx="1"/>
          </p:nvPr>
        </p:nvSpPr>
        <p:spPr>
          <a:xfrm>
            <a:off x="3814421" y="0"/>
            <a:ext cx="2919738" cy="493868"/>
          </a:xfrm>
          <a:prstGeom prst="rect">
            <a:avLst/>
          </a:prstGeom>
        </p:spPr>
        <p:txBody>
          <a:bodyPr vert="horz" lIns="91440" tIns="45720" rIns="91440" bIns="45720" rtlCol="0"/>
          <a:lstStyle>
            <a:lvl1pPr algn="r">
              <a:defRPr sz="1200">
                <a:latin typeface="Arial" charset="0"/>
                <a:cs typeface="+mn-cs"/>
              </a:defRPr>
            </a:lvl1pPr>
          </a:lstStyle>
          <a:p>
            <a:pPr>
              <a:defRPr/>
            </a:pPr>
            <a:fld id="{1E45ED90-0A9A-4CF3-94ED-92433B466124}" type="datetimeFigureOut">
              <a:rPr lang="sl-SI"/>
              <a:pPr>
                <a:defRPr/>
              </a:pPr>
              <a:t>20. 11. 2019</a:t>
            </a:fld>
            <a:endParaRPr lang="sl-SI"/>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Notes Placeholder 4"/>
          <p:cNvSpPr>
            <a:spLocks noGrp="1"/>
          </p:cNvSpPr>
          <p:nvPr>
            <p:ph type="body" sz="quarter" idx="3"/>
          </p:nvPr>
        </p:nvSpPr>
        <p:spPr>
          <a:xfrm>
            <a:off x="673416" y="4686223"/>
            <a:ext cx="5388931" cy="444007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smtClean="0"/>
          </a:p>
        </p:txBody>
      </p:sp>
      <p:sp>
        <p:nvSpPr>
          <p:cNvPr id="6" name="Footer Placeholder 5"/>
          <p:cNvSpPr>
            <a:spLocks noGrp="1"/>
          </p:cNvSpPr>
          <p:nvPr>
            <p:ph type="ftr" sz="quarter" idx="4"/>
          </p:nvPr>
        </p:nvSpPr>
        <p:spPr>
          <a:xfrm>
            <a:off x="0" y="9370868"/>
            <a:ext cx="2919739" cy="49386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l-SI"/>
          </a:p>
        </p:txBody>
      </p:sp>
      <p:sp>
        <p:nvSpPr>
          <p:cNvPr id="7" name="Slide Number Placeholder 6"/>
          <p:cNvSpPr>
            <a:spLocks noGrp="1"/>
          </p:cNvSpPr>
          <p:nvPr>
            <p:ph type="sldNum" sz="quarter" idx="5"/>
          </p:nvPr>
        </p:nvSpPr>
        <p:spPr>
          <a:xfrm>
            <a:off x="3814421" y="9370868"/>
            <a:ext cx="2919738" cy="493867"/>
          </a:xfrm>
          <a:prstGeom prst="rect">
            <a:avLst/>
          </a:prstGeom>
        </p:spPr>
        <p:txBody>
          <a:bodyPr vert="horz" lIns="91440" tIns="45720" rIns="91440" bIns="45720" rtlCol="0" anchor="b"/>
          <a:lstStyle>
            <a:lvl1pPr algn="r">
              <a:defRPr sz="1200">
                <a:latin typeface="Arial" charset="0"/>
                <a:cs typeface="+mn-cs"/>
              </a:defRPr>
            </a:lvl1pPr>
          </a:lstStyle>
          <a:p>
            <a:pPr>
              <a:defRPr/>
            </a:pPr>
            <a:fld id="{A6CB8923-9C63-4E30-B754-344764BF67EC}" type="slidenum">
              <a:rPr lang="sl-SI"/>
              <a:pPr>
                <a:defRPr/>
              </a:pPr>
              <a:t>‹#›</a:t>
            </a:fld>
            <a:endParaRPr lang="sl-SI"/>
          </a:p>
        </p:txBody>
      </p:sp>
    </p:spTree>
    <p:extLst>
      <p:ext uri="{BB962C8B-B14F-4D97-AF65-F5344CB8AC3E}">
        <p14:creationId xmlns:p14="http://schemas.microsoft.com/office/powerpoint/2010/main" val="3624707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ZDRUŽENJE DROGART</a:t>
            </a:r>
            <a:r>
              <a:rPr lang="sl-SI" baseline="0" dirty="0" smtClean="0"/>
              <a:t>: ukvarjamo se z zmanjševanjem škodljivih posledic drog in alkohola med mladimi. Izvajamo informiranje, svetovanje, terensko delo na partyjih, informiranje – interentno, na terenu</a:t>
            </a:r>
          </a:p>
          <a:p>
            <a:r>
              <a:rPr lang="sl-SI" baseline="0" dirty="0" smtClean="0"/>
              <a:t>IS: Fokusiran na najbolj razširjeno drogo pri nas – alkohol.  Informiranje- spletno, na terenu, s policisti, predavanja za starše in strokovne delavce, svetovanje</a:t>
            </a:r>
          </a:p>
          <a:p>
            <a:r>
              <a:rPr lang="sl-SI" baseline="0" dirty="0" smtClean="0"/>
              <a:t>ZMANJŠEVANJE ŠKODE: informiramo o tem, kako zmanjšati škodljive posledice uporabe. Koncept izhaja iz realnega stanja – določen del populacije uporablja in bo uporabljal alkohol in ostale droge. Prizadeva si vključiti uporabnike, jim ponuditi čim bolj konkretne informacije zmanjševanja škode, če se odločijo za uporabo substanc. </a:t>
            </a:r>
            <a:endParaRPr lang="en-US" dirty="0"/>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a:t>
            </a:fld>
            <a:endParaRPr lang="sl-SI"/>
          </a:p>
        </p:txBody>
      </p:sp>
    </p:spTree>
    <p:extLst>
      <p:ext uri="{BB962C8B-B14F-4D97-AF65-F5344CB8AC3E}">
        <p14:creationId xmlns:p14="http://schemas.microsoft.com/office/powerpoint/2010/main" val="198126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10</a:t>
            </a:fld>
            <a:endParaRPr lang="sl-SI"/>
          </a:p>
        </p:txBody>
      </p:sp>
    </p:spTree>
    <p:extLst>
      <p:ext uri="{BB962C8B-B14F-4D97-AF65-F5344CB8AC3E}">
        <p14:creationId xmlns:p14="http://schemas.microsoft.com/office/powerpoint/2010/main" val="251490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11</a:t>
            </a:fld>
            <a:endParaRPr lang="sl-SI"/>
          </a:p>
        </p:txBody>
      </p:sp>
    </p:spTree>
    <p:extLst>
      <p:ext uri="{BB962C8B-B14F-4D97-AF65-F5344CB8AC3E}">
        <p14:creationId xmlns:p14="http://schemas.microsoft.com/office/powerpoint/2010/main" val="415902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12</a:t>
            </a:fld>
            <a:endParaRPr lang="sl-SI"/>
          </a:p>
        </p:txBody>
      </p:sp>
    </p:spTree>
    <p:extLst>
      <p:ext uri="{BB962C8B-B14F-4D97-AF65-F5344CB8AC3E}">
        <p14:creationId xmlns:p14="http://schemas.microsoft.com/office/powerpoint/2010/main" val="109568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13</a:t>
            </a:fld>
            <a:endParaRPr lang="sl-SI"/>
          </a:p>
        </p:txBody>
      </p:sp>
    </p:spTree>
    <p:extLst>
      <p:ext uri="{BB962C8B-B14F-4D97-AF65-F5344CB8AC3E}">
        <p14:creationId xmlns:p14="http://schemas.microsoft.com/office/powerpoint/2010/main" val="41696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14</a:t>
            </a:fld>
            <a:endParaRPr lang="sl-SI"/>
          </a:p>
        </p:txBody>
      </p:sp>
    </p:spTree>
    <p:extLst>
      <p:ext uri="{BB962C8B-B14F-4D97-AF65-F5344CB8AC3E}">
        <p14:creationId xmlns:p14="http://schemas.microsoft.com/office/powerpoint/2010/main" val="3656949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15</a:t>
            </a:fld>
            <a:endParaRPr lang="sl-SI"/>
          </a:p>
        </p:txBody>
      </p:sp>
    </p:spTree>
    <p:extLst>
      <p:ext uri="{BB962C8B-B14F-4D97-AF65-F5344CB8AC3E}">
        <p14:creationId xmlns:p14="http://schemas.microsoft.com/office/powerpoint/2010/main" val="133181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Možgani</a:t>
            </a:r>
            <a:r>
              <a:rPr lang="en-US" dirty="0" smtClean="0"/>
              <a:t> </a:t>
            </a:r>
            <a:r>
              <a:rPr lang="en-US" dirty="0" err="1" smtClean="0"/>
              <a:t>dozorevanjo</a:t>
            </a:r>
            <a:r>
              <a:rPr lang="en-US" baseline="0" dirty="0" smtClean="0"/>
              <a:t> v </a:t>
            </a:r>
            <a:r>
              <a:rPr lang="en-US" baseline="0" dirty="0" err="1" smtClean="0"/>
              <a:t>preskokih</a:t>
            </a:r>
            <a:r>
              <a:rPr lang="en-US" baseline="0" dirty="0" smtClean="0"/>
              <a:t>, ne </a:t>
            </a:r>
            <a:r>
              <a:rPr lang="en-US" baseline="0" dirty="0" err="1" smtClean="0"/>
              <a:t>postopno</a:t>
            </a:r>
            <a:r>
              <a:rPr lang="en-US" baseline="0" dirty="0" smtClean="0"/>
              <a:t>. Od </a:t>
            </a:r>
            <a:r>
              <a:rPr lang="en-US" baseline="0" dirty="0" err="1" smtClean="0"/>
              <a:t>zadaj</a:t>
            </a:r>
            <a:r>
              <a:rPr lang="en-US" baseline="0" dirty="0" smtClean="0"/>
              <a:t> </a:t>
            </a:r>
            <a:r>
              <a:rPr lang="en-US" baseline="0" dirty="0" err="1" smtClean="0"/>
              <a:t>naprej</a:t>
            </a:r>
            <a:r>
              <a:rPr lang="en-US" baseline="0" dirty="0" smtClean="0"/>
              <a:t>, od </a:t>
            </a:r>
            <a:r>
              <a:rPr lang="en-US" baseline="0" dirty="0" err="1" smtClean="0"/>
              <a:t>spodaj</a:t>
            </a:r>
            <a:r>
              <a:rPr lang="en-US" baseline="0" dirty="0" smtClean="0"/>
              <a:t> </a:t>
            </a:r>
            <a:r>
              <a:rPr lang="en-US" baseline="0" dirty="0" err="1" smtClean="0"/>
              <a:t>navzgor</a:t>
            </a:r>
            <a:r>
              <a:rPr lang="en-US" baseline="0" dirty="0" smtClean="0"/>
              <a:t>. </a:t>
            </a:r>
            <a:r>
              <a:rPr lang="en-US" baseline="0" dirty="0" err="1" smtClean="0"/>
              <a:t>Imamo</a:t>
            </a:r>
            <a:r>
              <a:rPr lang="en-US" baseline="0" dirty="0" smtClean="0"/>
              <a:t> </a:t>
            </a:r>
            <a:r>
              <a:rPr lang="en-US" baseline="0" dirty="0" err="1" smtClean="0"/>
              <a:t>evolucijsko</a:t>
            </a:r>
            <a:r>
              <a:rPr lang="en-US" baseline="0" dirty="0" smtClean="0"/>
              <a:t> </a:t>
            </a:r>
            <a:r>
              <a:rPr lang="en-US" baseline="0" dirty="0" err="1" smtClean="0"/>
              <a:t>potrebo</a:t>
            </a:r>
            <a:r>
              <a:rPr lang="en-US" baseline="0" dirty="0" smtClean="0"/>
              <a:t> </a:t>
            </a:r>
            <a:r>
              <a:rPr lang="en-US" baseline="0" dirty="0" err="1" smtClean="0"/>
              <a:t>po</a:t>
            </a:r>
            <a:r>
              <a:rPr lang="en-US" baseline="0" dirty="0" smtClean="0"/>
              <a:t> </a:t>
            </a:r>
            <a:r>
              <a:rPr lang="en-US" baseline="0" dirty="0" err="1" smtClean="0"/>
              <a:t>druženju</a:t>
            </a:r>
            <a:r>
              <a:rPr lang="en-US" baseline="0" dirty="0" smtClean="0"/>
              <a:t> in </a:t>
            </a:r>
            <a:r>
              <a:rPr lang="en-US" baseline="0" dirty="0" err="1" smtClean="0"/>
              <a:t>sprejemanju</a:t>
            </a:r>
            <a:r>
              <a:rPr lang="en-US" baseline="0" dirty="0" smtClean="0"/>
              <a:t>. </a:t>
            </a:r>
            <a:r>
              <a:rPr lang="en-US" baseline="0" dirty="0" err="1" smtClean="0"/>
              <a:t>Vrstniki</a:t>
            </a:r>
            <a:r>
              <a:rPr lang="en-US" baseline="0" dirty="0" smtClean="0"/>
              <a:t> so v tem </a:t>
            </a:r>
            <a:r>
              <a:rPr lang="en-US" baseline="0" dirty="0" err="1" smtClean="0"/>
              <a:t>obdobju</a:t>
            </a:r>
            <a:r>
              <a:rPr lang="en-US" baseline="0" dirty="0" smtClean="0"/>
              <a:t> </a:t>
            </a:r>
            <a:r>
              <a:rPr lang="en-US" baseline="0" dirty="0" err="1" smtClean="0"/>
              <a:t>zelo</a:t>
            </a:r>
            <a:r>
              <a:rPr lang="en-US" baseline="0" dirty="0" smtClean="0"/>
              <a:t> </a:t>
            </a:r>
            <a:r>
              <a:rPr lang="en-US" baseline="0" dirty="0" err="1" smtClean="0"/>
              <a:t>pomembni</a:t>
            </a:r>
            <a:r>
              <a:rPr lang="en-US" baseline="0" dirty="0" smtClean="0"/>
              <a:t> in mu “</a:t>
            </a:r>
            <a:r>
              <a:rPr lang="en-US" baseline="0" dirty="0" err="1" smtClean="0"/>
              <a:t>določajo</a:t>
            </a:r>
            <a:r>
              <a:rPr lang="en-US" baseline="0" dirty="0" smtClean="0"/>
              <a:t>” </a:t>
            </a:r>
            <a:r>
              <a:rPr lang="en-US" baseline="0" dirty="0" err="1" smtClean="0"/>
              <a:t>pravila</a:t>
            </a:r>
            <a:r>
              <a:rPr lang="en-US" baseline="0" dirty="0" smtClean="0"/>
              <a:t>, </a:t>
            </a:r>
            <a:r>
              <a:rPr lang="en-US" baseline="0" dirty="0" err="1" smtClean="0"/>
              <a:t>kaj</a:t>
            </a:r>
            <a:r>
              <a:rPr lang="en-US" baseline="0" dirty="0" smtClean="0"/>
              <a:t> je ok in </a:t>
            </a:r>
            <a:r>
              <a:rPr lang="en-US" baseline="0" dirty="0" err="1" smtClean="0"/>
              <a:t>kaj</a:t>
            </a:r>
            <a:r>
              <a:rPr lang="en-US" baseline="0" dirty="0" smtClean="0"/>
              <a:t> ne. </a:t>
            </a:r>
            <a:r>
              <a:rPr lang="en-US" baseline="0" dirty="0" err="1" smtClean="0"/>
              <a:t>Pri</a:t>
            </a:r>
            <a:r>
              <a:rPr lang="en-US" baseline="0" dirty="0" smtClean="0"/>
              <a:t> </a:t>
            </a:r>
            <a:r>
              <a:rPr lang="en-US" baseline="0" dirty="0" err="1" smtClean="0"/>
              <a:t>mladostniku</a:t>
            </a:r>
            <a:r>
              <a:rPr lang="en-US" baseline="0" dirty="0" smtClean="0"/>
              <a:t> je </a:t>
            </a:r>
            <a:r>
              <a:rPr lang="en-US" baseline="0" dirty="0" err="1" smtClean="0"/>
              <a:t>izredno</a:t>
            </a:r>
            <a:r>
              <a:rPr lang="en-US" baseline="0" dirty="0" smtClean="0"/>
              <a:t> </a:t>
            </a:r>
            <a:r>
              <a:rPr lang="en-US" baseline="0" dirty="0" err="1" smtClean="0"/>
              <a:t>razvita</a:t>
            </a:r>
            <a:r>
              <a:rPr lang="en-US" baseline="0" dirty="0" smtClean="0"/>
              <a:t> </a:t>
            </a:r>
            <a:r>
              <a:rPr lang="en-US" baseline="0" dirty="0" err="1" smtClean="0"/>
              <a:t>emocionalnost</a:t>
            </a:r>
            <a:r>
              <a:rPr lang="en-US" baseline="0" dirty="0" smtClean="0"/>
              <a:t>, </a:t>
            </a:r>
            <a:r>
              <a:rPr lang="en-US" baseline="0" dirty="0" err="1" smtClean="0"/>
              <a:t>hkrati</a:t>
            </a:r>
            <a:r>
              <a:rPr lang="en-US" baseline="0" dirty="0" smtClean="0"/>
              <a:t> pa </a:t>
            </a:r>
            <a:r>
              <a:rPr lang="en-US" baseline="0" dirty="0" err="1" smtClean="0"/>
              <a:t>nimajo</a:t>
            </a:r>
            <a:r>
              <a:rPr lang="en-US" baseline="0" dirty="0" smtClean="0"/>
              <a:t> </a:t>
            </a:r>
            <a:r>
              <a:rPr lang="en-US" baseline="0" dirty="0" err="1" smtClean="0"/>
              <a:t>zavor</a:t>
            </a:r>
            <a:r>
              <a:rPr lang="en-US" baseline="0" dirty="0" smtClean="0"/>
              <a:t>. Jo je </a:t>
            </a:r>
            <a:r>
              <a:rPr lang="en-US" baseline="0" dirty="0" err="1" smtClean="0"/>
              <a:t>potrebno</a:t>
            </a:r>
            <a:r>
              <a:rPr lang="en-US" baseline="0" dirty="0" smtClean="0"/>
              <a:t> </a:t>
            </a:r>
            <a:r>
              <a:rPr lang="en-US" baseline="0" dirty="0" err="1" smtClean="0"/>
              <a:t>trenirati</a:t>
            </a:r>
            <a:r>
              <a:rPr lang="en-US" baseline="0" dirty="0" smtClean="0"/>
              <a:t>. </a:t>
            </a:r>
            <a:r>
              <a:rPr lang="en-US" baseline="0" dirty="0" err="1" smtClean="0"/>
              <a:t>Potrebujejo</a:t>
            </a:r>
            <a:r>
              <a:rPr lang="en-US" baseline="0" dirty="0" smtClean="0"/>
              <a:t> </a:t>
            </a:r>
            <a:r>
              <a:rPr lang="en-US" baseline="0" dirty="0" err="1" smtClean="0"/>
              <a:t>emocionalno</a:t>
            </a:r>
            <a:r>
              <a:rPr lang="en-US" baseline="0" dirty="0" smtClean="0"/>
              <a:t> </a:t>
            </a:r>
            <a:r>
              <a:rPr lang="en-US" baseline="0" dirty="0" err="1" smtClean="0"/>
              <a:t>podporo</a:t>
            </a:r>
            <a:r>
              <a:rPr lang="en-US" baseline="0" dirty="0" smtClean="0"/>
              <a:t> in </a:t>
            </a:r>
            <a:r>
              <a:rPr lang="en-US" baseline="0" dirty="0" err="1" smtClean="0"/>
              <a:t>omejevanje</a:t>
            </a:r>
            <a:r>
              <a:rPr lang="en-US" baseline="0" dirty="0" smtClean="0"/>
              <a:t>. </a:t>
            </a:r>
            <a:r>
              <a:rPr lang="en-US" baseline="0" dirty="0" err="1" smtClean="0"/>
              <a:t>Starši</a:t>
            </a:r>
            <a:r>
              <a:rPr lang="en-US" baseline="0" dirty="0" smtClean="0"/>
              <a:t> so </a:t>
            </a:r>
            <a:r>
              <a:rPr lang="en-US" baseline="0" dirty="0" err="1" smtClean="0"/>
              <a:t>jim</a:t>
            </a:r>
            <a:r>
              <a:rPr lang="en-US" baseline="0" dirty="0" smtClean="0"/>
              <a:t> </a:t>
            </a:r>
            <a:r>
              <a:rPr lang="en-US" baseline="0" dirty="0" err="1" smtClean="0"/>
              <a:t>pomembni</a:t>
            </a:r>
            <a:r>
              <a:rPr lang="en-US" baseline="0" dirty="0" smtClean="0"/>
              <a:t>, </a:t>
            </a:r>
            <a:r>
              <a:rPr lang="en-US" baseline="0" dirty="0" err="1" smtClean="0"/>
              <a:t>želijo</a:t>
            </a:r>
            <a:r>
              <a:rPr lang="en-US" baseline="0" dirty="0" smtClean="0"/>
              <a:t> </a:t>
            </a:r>
            <a:r>
              <a:rPr lang="en-US" baseline="0" dirty="0" err="1" smtClean="0"/>
              <a:t>si</a:t>
            </a:r>
            <a:r>
              <a:rPr lang="en-US" baseline="0" dirty="0" smtClean="0"/>
              <a:t> </a:t>
            </a:r>
            <a:r>
              <a:rPr lang="en-US" baseline="0" dirty="0" err="1" smtClean="0"/>
              <a:t>njihovega</a:t>
            </a:r>
            <a:r>
              <a:rPr lang="en-US" baseline="0" dirty="0" smtClean="0"/>
              <a:t> </a:t>
            </a:r>
            <a:r>
              <a:rPr lang="en-US" baseline="0" dirty="0" err="1" smtClean="0"/>
              <a:t>zanimanja</a:t>
            </a:r>
            <a:r>
              <a:rPr lang="en-US" baseline="0" dirty="0" smtClean="0"/>
              <a:t>!!</a:t>
            </a:r>
          </a:p>
          <a:p>
            <a:r>
              <a:rPr lang="en-US" baseline="0" dirty="0" err="1" smtClean="0"/>
              <a:t>Mladostniki</a:t>
            </a:r>
            <a:r>
              <a:rPr lang="en-US" baseline="0" dirty="0" smtClean="0"/>
              <a:t> so se </a:t>
            </a:r>
            <a:r>
              <a:rPr lang="en-US" baseline="0" dirty="0" err="1" smtClean="0"/>
              <a:t>sposobni</a:t>
            </a:r>
            <a:r>
              <a:rPr lang="en-US" baseline="0" dirty="0" smtClean="0"/>
              <a:t> </a:t>
            </a:r>
            <a:r>
              <a:rPr lang="en-US" baseline="0" dirty="0" err="1" smtClean="0"/>
              <a:t>sami</a:t>
            </a:r>
            <a:r>
              <a:rPr lang="en-US" baseline="0" dirty="0" smtClean="0"/>
              <a:t> </a:t>
            </a:r>
            <a:r>
              <a:rPr lang="en-US" baseline="0" dirty="0" err="1" smtClean="0"/>
              <a:t>odločati</a:t>
            </a:r>
            <a:r>
              <a:rPr lang="en-US" baseline="0" dirty="0" smtClean="0"/>
              <a:t>, </a:t>
            </a:r>
            <a:r>
              <a:rPr lang="en-US" baseline="0" dirty="0" err="1" smtClean="0"/>
              <a:t>ko</a:t>
            </a:r>
            <a:r>
              <a:rPr lang="en-US" baseline="0" dirty="0" smtClean="0"/>
              <a:t> so </a:t>
            </a:r>
            <a:r>
              <a:rPr lang="en-US" baseline="0" dirty="0" err="1" smtClean="0"/>
              <a:t>mirni</a:t>
            </a:r>
            <a:r>
              <a:rPr lang="en-US" baseline="0" dirty="0" smtClean="0"/>
              <a:t>. </a:t>
            </a:r>
            <a:r>
              <a:rPr lang="en-US" baseline="0" dirty="0" err="1" smtClean="0"/>
              <a:t>Ko</a:t>
            </a:r>
            <a:r>
              <a:rPr lang="en-US" baseline="0" dirty="0" smtClean="0"/>
              <a:t> </a:t>
            </a:r>
            <a:r>
              <a:rPr lang="en-US" baseline="0" dirty="0" err="1" smtClean="0"/>
              <a:t>si</a:t>
            </a:r>
            <a:r>
              <a:rPr lang="en-US" baseline="0" dirty="0" smtClean="0"/>
              <a:t> </a:t>
            </a:r>
            <a:r>
              <a:rPr lang="en-US" baseline="0" dirty="0" err="1" smtClean="0"/>
              <a:t>razburjeni</a:t>
            </a:r>
            <a:r>
              <a:rPr lang="en-US" baseline="0" dirty="0" smtClean="0"/>
              <a:t>, </a:t>
            </a:r>
            <a:r>
              <a:rPr lang="en-US" baseline="0" dirty="0" err="1" smtClean="0"/>
              <a:t>tega</a:t>
            </a:r>
            <a:r>
              <a:rPr lang="en-US" baseline="0" dirty="0" smtClean="0"/>
              <a:t> </a:t>
            </a:r>
            <a:r>
              <a:rPr lang="en-US" baseline="0" dirty="0" err="1" smtClean="0"/>
              <a:t>ni</a:t>
            </a:r>
            <a:r>
              <a:rPr lang="en-US" baseline="0" dirty="0" smtClean="0"/>
              <a:t>. </a:t>
            </a:r>
            <a:r>
              <a:rPr lang="en-US" baseline="0" dirty="0" err="1" smtClean="0"/>
              <a:t>Učenje</a:t>
            </a:r>
            <a:r>
              <a:rPr lang="en-US" baseline="0" dirty="0" smtClean="0"/>
              <a:t> </a:t>
            </a:r>
            <a:r>
              <a:rPr lang="en-US" baseline="0" dirty="0" err="1" smtClean="0"/>
              <a:t>regulacije</a:t>
            </a:r>
            <a:r>
              <a:rPr lang="en-US" baseline="0" dirty="0" smtClean="0"/>
              <a:t> – </a:t>
            </a:r>
            <a:r>
              <a:rPr lang="en-US" baseline="0" dirty="0" err="1" smtClean="0"/>
              <a:t>potrebno</a:t>
            </a:r>
            <a:r>
              <a:rPr lang="en-US" baseline="0" dirty="0" smtClean="0"/>
              <a:t> </a:t>
            </a:r>
            <a:r>
              <a:rPr lang="en-US" baseline="0" dirty="0" err="1" smtClean="0"/>
              <a:t>jih</a:t>
            </a:r>
            <a:r>
              <a:rPr lang="en-US" baseline="0" dirty="0" smtClean="0"/>
              <a:t> je </a:t>
            </a:r>
            <a:r>
              <a:rPr lang="en-US" baseline="0" dirty="0" err="1" smtClean="0"/>
              <a:t>pomiriti</a:t>
            </a:r>
            <a:r>
              <a:rPr lang="en-US" baseline="0" dirty="0" smtClean="0"/>
              <a:t>, </a:t>
            </a:r>
            <a:r>
              <a:rPr lang="en-US" baseline="0" dirty="0" err="1" smtClean="0"/>
              <a:t>nato</a:t>
            </a:r>
            <a:r>
              <a:rPr lang="en-US" baseline="0" dirty="0" smtClean="0"/>
              <a:t> </a:t>
            </a:r>
            <a:r>
              <a:rPr lang="en-US" baseline="0" dirty="0" err="1" smtClean="0"/>
              <a:t>razmišljati</a:t>
            </a:r>
            <a:r>
              <a:rPr lang="en-US" baseline="0" dirty="0" smtClean="0"/>
              <a:t> </a:t>
            </a:r>
            <a:r>
              <a:rPr lang="en-US" baseline="0" dirty="0" err="1" smtClean="0"/>
              <a:t>naprej</a:t>
            </a:r>
            <a:r>
              <a:rPr lang="en-US" baseline="0" dirty="0" smtClean="0"/>
              <a:t>.</a:t>
            </a:r>
          </a:p>
          <a:p>
            <a:endParaRPr lang="en-US" baseline="0" dirty="0" smtClean="0"/>
          </a:p>
          <a:p>
            <a:r>
              <a:rPr lang="en-US" baseline="0" dirty="0" err="1" smtClean="0"/>
              <a:t>Možgani</a:t>
            </a:r>
            <a:r>
              <a:rPr lang="en-US" baseline="0" dirty="0" smtClean="0"/>
              <a:t> </a:t>
            </a:r>
            <a:r>
              <a:rPr lang="en-US" baseline="0" dirty="0" err="1" smtClean="0"/>
              <a:t>pričakujejo</a:t>
            </a:r>
            <a:r>
              <a:rPr lang="en-US" baseline="0" dirty="0" smtClean="0"/>
              <a:t> </a:t>
            </a:r>
            <a:r>
              <a:rPr lang="en-US" baseline="0" dirty="0" err="1" smtClean="0"/>
              <a:t>nagrado</a:t>
            </a:r>
            <a:r>
              <a:rPr lang="en-US" baseline="0" dirty="0" smtClean="0"/>
              <a:t>, </a:t>
            </a:r>
            <a:r>
              <a:rPr lang="en-US" baseline="0" dirty="0" err="1" smtClean="0"/>
              <a:t>zato</a:t>
            </a:r>
            <a:r>
              <a:rPr lang="en-US" baseline="0" dirty="0" smtClean="0"/>
              <a:t> </a:t>
            </a:r>
            <a:r>
              <a:rPr lang="en-US" baseline="0" dirty="0" err="1" smtClean="0"/>
              <a:t>jih</a:t>
            </a:r>
            <a:r>
              <a:rPr lang="en-US" baseline="0" dirty="0" smtClean="0"/>
              <a:t> </a:t>
            </a:r>
            <a:r>
              <a:rPr lang="en-US" baseline="0" dirty="0" err="1" smtClean="0"/>
              <a:t>vleče</a:t>
            </a:r>
            <a:r>
              <a:rPr lang="en-US" baseline="0" dirty="0" smtClean="0"/>
              <a:t> v </a:t>
            </a:r>
            <a:r>
              <a:rPr lang="en-US" baseline="0" dirty="0" err="1" smtClean="0"/>
              <a:t>ponavljanje</a:t>
            </a:r>
            <a:r>
              <a:rPr lang="en-US" baseline="0" dirty="0" smtClean="0"/>
              <a:t> </a:t>
            </a:r>
            <a:r>
              <a:rPr lang="en-US" baseline="0" dirty="0" err="1" smtClean="0"/>
              <a:t>rakšnega</a:t>
            </a:r>
            <a:r>
              <a:rPr lang="en-US" baseline="0" dirty="0" smtClean="0"/>
              <a:t> </a:t>
            </a:r>
            <a:r>
              <a:rPr lang="en-US" baseline="0" dirty="0" err="1" smtClean="0"/>
              <a:t>vedenja</a:t>
            </a:r>
            <a:r>
              <a:rPr lang="en-US" baseline="0" dirty="0" smtClean="0"/>
              <a:t>. </a:t>
            </a:r>
            <a:r>
              <a:rPr lang="en-US" baseline="0" dirty="0" err="1" smtClean="0"/>
              <a:t>Nekaj</a:t>
            </a:r>
            <a:r>
              <a:rPr lang="en-US" baseline="0" dirty="0" smtClean="0"/>
              <a:t> </a:t>
            </a:r>
            <a:r>
              <a:rPr lang="en-US" baseline="0" dirty="0" err="1" smtClean="0"/>
              <a:t>časa</a:t>
            </a:r>
            <a:r>
              <a:rPr lang="en-US" baseline="0" dirty="0" smtClean="0"/>
              <a:t> </a:t>
            </a:r>
            <a:r>
              <a:rPr lang="en-US" baseline="0" dirty="0" err="1" smtClean="0"/>
              <a:t>jih</a:t>
            </a:r>
            <a:r>
              <a:rPr lang="en-US" baseline="0" dirty="0" smtClean="0"/>
              <a:t> je </a:t>
            </a:r>
            <a:r>
              <a:rPr lang="en-US" baseline="0" dirty="0" err="1" smtClean="0"/>
              <a:t>treba</a:t>
            </a:r>
            <a:r>
              <a:rPr lang="en-US" baseline="0" dirty="0" smtClean="0"/>
              <a:t> </a:t>
            </a:r>
            <a:r>
              <a:rPr lang="en-US" baseline="0" dirty="0" err="1" smtClean="0"/>
              <a:t>siliti</a:t>
            </a:r>
            <a:r>
              <a:rPr lang="en-US" baseline="0" dirty="0" smtClean="0"/>
              <a:t> v </a:t>
            </a:r>
            <a:r>
              <a:rPr lang="en-US" baseline="0" dirty="0" err="1" smtClean="0"/>
              <a:t>spremembo</a:t>
            </a:r>
            <a:r>
              <a:rPr lang="en-US" baseline="0" dirty="0" smtClean="0"/>
              <a:t>. </a:t>
            </a:r>
            <a:r>
              <a:rPr lang="en-US" baseline="0" dirty="0" err="1" smtClean="0"/>
              <a:t>Kako</a:t>
            </a:r>
            <a:r>
              <a:rPr lang="en-US" baseline="0" dirty="0" smtClean="0"/>
              <a:t> se </a:t>
            </a:r>
            <a:r>
              <a:rPr lang="en-US" baseline="0" dirty="0" err="1" smtClean="0"/>
              <a:t>učimo</a:t>
            </a:r>
            <a:r>
              <a:rPr lang="en-US" baseline="0" dirty="0" smtClean="0"/>
              <a:t> </a:t>
            </a:r>
            <a:r>
              <a:rPr lang="en-US" baseline="0" dirty="0" err="1" smtClean="0"/>
              <a:t>novega</a:t>
            </a:r>
            <a:r>
              <a:rPr lang="en-US" baseline="0" dirty="0" smtClean="0"/>
              <a:t>? </a:t>
            </a:r>
            <a:r>
              <a:rPr lang="en-US" baseline="0" dirty="0" err="1" smtClean="0"/>
              <a:t>Ogrevanje</a:t>
            </a:r>
            <a:r>
              <a:rPr lang="en-US" baseline="0" dirty="0" smtClean="0"/>
              <a:t> vs. </a:t>
            </a:r>
            <a:r>
              <a:rPr lang="en-US" baseline="0" dirty="0" err="1" smtClean="0"/>
              <a:t>učinkovitost</a:t>
            </a:r>
            <a:r>
              <a:rPr lang="en-US" baseline="0" dirty="0" smtClean="0"/>
              <a:t>. </a:t>
            </a:r>
            <a:r>
              <a:rPr lang="en-US" baseline="0" dirty="0" err="1" smtClean="0"/>
              <a:t>Če</a:t>
            </a:r>
            <a:r>
              <a:rPr lang="en-US" baseline="0" dirty="0" smtClean="0"/>
              <a:t> je </a:t>
            </a:r>
            <a:r>
              <a:rPr lang="en-US" baseline="0" dirty="0" err="1" smtClean="0"/>
              <a:t>vznemirjenost</a:t>
            </a:r>
            <a:r>
              <a:rPr lang="en-US" baseline="0" dirty="0" smtClean="0"/>
              <a:t> </a:t>
            </a:r>
            <a:r>
              <a:rPr lang="en-US" baseline="0" dirty="0" err="1" smtClean="0"/>
              <a:t>velika</a:t>
            </a:r>
            <a:r>
              <a:rPr lang="en-US" baseline="0" dirty="0" smtClean="0"/>
              <a:t>, pa </a:t>
            </a:r>
            <a:r>
              <a:rPr lang="en-US" baseline="0" dirty="0" err="1" smtClean="0"/>
              <a:t>ni</a:t>
            </a:r>
            <a:r>
              <a:rPr lang="en-US" baseline="0" dirty="0" smtClean="0"/>
              <a:t> </a:t>
            </a:r>
            <a:r>
              <a:rPr lang="en-US" baseline="0" dirty="0" err="1" smtClean="0"/>
              <a:t>akcije</a:t>
            </a:r>
            <a:r>
              <a:rPr lang="en-US" baseline="0" dirty="0" smtClean="0"/>
              <a:t>, </a:t>
            </a:r>
            <a:r>
              <a:rPr lang="en-US" baseline="0" dirty="0" err="1" smtClean="0"/>
              <a:t>ni</a:t>
            </a:r>
            <a:r>
              <a:rPr lang="en-US" baseline="0" dirty="0" smtClean="0"/>
              <a:t> </a:t>
            </a:r>
            <a:r>
              <a:rPr lang="en-US" baseline="0" dirty="0" err="1" smtClean="0"/>
              <a:t>nič</a:t>
            </a:r>
            <a:r>
              <a:rPr lang="en-US" baseline="0" dirty="0" smtClean="0"/>
              <a:t>, </a:t>
            </a:r>
            <a:r>
              <a:rPr lang="en-US" baseline="0" dirty="0" err="1" smtClean="0"/>
              <a:t>zato</a:t>
            </a:r>
            <a:r>
              <a:rPr lang="en-US" baseline="0" dirty="0" smtClean="0"/>
              <a:t> </a:t>
            </a:r>
            <a:r>
              <a:rPr lang="en-US" baseline="0" dirty="0" err="1" smtClean="0"/>
              <a:t>jo</a:t>
            </a:r>
            <a:r>
              <a:rPr lang="en-US" baseline="0" dirty="0" smtClean="0"/>
              <a:t> je </a:t>
            </a:r>
            <a:r>
              <a:rPr lang="en-US" baseline="0" dirty="0" err="1" smtClean="0"/>
              <a:t>potrebno</a:t>
            </a:r>
            <a:r>
              <a:rPr lang="en-US" baseline="0" dirty="0" smtClean="0"/>
              <a:t> </a:t>
            </a:r>
            <a:r>
              <a:rPr lang="en-US" baseline="0" dirty="0" err="1" smtClean="0"/>
              <a:t>omejiti</a:t>
            </a:r>
            <a:r>
              <a:rPr lang="en-US" baseline="0" dirty="0" smtClean="0"/>
              <a:t>! </a:t>
            </a:r>
            <a:r>
              <a:rPr lang="en-US" baseline="0" dirty="0" err="1" smtClean="0"/>
              <a:t>Lahko</a:t>
            </a:r>
            <a:r>
              <a:rPr lang="en-US" baseline="0" dirty="0" smtClean="0"/>
              <a:t> se </a:t>
            </a:r>
            <a:r>
              <a:rPr lang="en-US" baseline="0" dirty="0" err="1" smtClean="0"/>
              <a:t>uči</a:t>
            </a:r>
            <a:r>
              <a:rPr lang="en-US" baseline="0" dirty="0" smtClean="0"/>
              <a:t> “5” </a:t>
            </a:r>
            <a:r>
              <a:rPr lang="en-US" baseline="0" dirty="0" err="1" smtClean="0"/>
              <a:t>ur</a:t>
            </a:r>
            <a:r>
              <a:rPr lang="en-US" baseline="0" dirty="0" smtClean="0"/>
              <a:t> pa </a:t>
            </a:r>
            <a:r>
              <a:rPr lang="en-US" baseline="0" dirty="0" err="1" smtClean="0"/>
              <a:t>nič</a:t>
            </a:r>
            <a:r>
              <a:rPr lang="en-US" baseline="0" dirty="0" smtClean="0"/>
              <a:t> ne </a:t>
            </a:r>
            <a:r>
              <a:rPr lang="en-US" baseline="0" dirty="0" err="1" smtClean="0"/>
              <a:t>zna</a:t>
            </a:r>
            <a:r>
              <a:rPr lang="en-US" baseline="0" dirty="0" smtClean="0"/>
              <a:t>, </a:t>
            </a:r>
            <a:r>
              <a:rPr lang="en-US" baseline="0" dirty="0" err="1" smtClean="0"/>
              <a:t>ker</a:t>
            </a:r>
            <a:r>
              <a:rPr lang="en-US" baseline="0" dirty="0" smtClean="0"/>
              <a:t> s </a:t>
            </a:r>
            <a:r>
              <a:rPr lang="en-US" baseline="0" dirty="0" err="1" smtClean="0"/>
              <a:t>eni</a:t>
            </a:r>
            <a:r>
              <a:rPr lang="en-US" baseline="0" dirty="0" smtClean="0"/>
              <a:t> </a:t>
            </a:r>
            <a:r>
              <a:rPr lang="en-US" baseline="0" dirty="0" err="1" smtClean="0"/>
              <a:t>učil</a:t>
            </a:r>
            <a:r>
              <a:rPr lang="en-US" baseline="0" dirty="0" smtClean="0"/>
              <a:t>. </a:t>
            </a:r>
          </a:p>
          <a:p>
            <a:endParaRPr lang="en-US" baseline="0" dirty="0" smtClean="0"/>
          </a:p>
          <a:p>
            <a:r>
              <a:rPr lang="en-US" baseline="0" dirty="0" smtClean="0"/>
              <a:t>Varna </a:t>
            </a:r>
            <a:r>
              <a:rPr lang="en-US" baseline="0" dirty="0" err="1" smtClean="0"/>
              <a:t>navezanost</a:t>
            </a:r>
            <a:r>
              <a:rPr lang="en-US" baseline="0" dirty="0" smtClean="0"/>
              <a:t>.</a:t>
            </a:r>
          </a:p>
          <a:p>
            <a:endParaRPr lang="en-US" baseline="0" dirty="0" smtClean="0"/>
          </a:p>
          <a:p>
            <a:r>
              <a:rPr lang="en-US" baseline="0" dirty="0" err="1" smtClean="0"/>
              <a:t>Starševsk</a:t>
            </a:r>
            <a:r>
              <a:rPr lang="en-US" baseline="0" dirty="0" smtClean="0"/>
              <a:t> </a:t>
            </a:r>
            <a:r>
              <a:rPr lang="en-US" baseline="0" dirty="0" err="1" smtClean="0"/>
              <a:t>zdrava</a:t>
            </a:r>
            <a:r>
              <a:rPr lang="en-US" baseline="0" dirty="0" smtClean="0"/>
              <a:t> </a:t>
            </a:r>
            <a:r>
              <a:rPr lang="en-US" baseline="0" dirty="0" err="1" smtClean="0"/>
              <a:t>agresivnost</a:t>
            </a:r>
            <a:r>
              <a:rPr lang="en-US" baseline="0" dirty="0" smtClean="0"/>
              <a:t> – </a:t>
            </a:r>
            <a:r>
              <a:rPr lang="en-US" baseline="0" dirty="0" err="1" smtClean="0"/>
              <a:t>Tega</a:t>
            </a:r>
            <a:r>
              <a:rPr lang="en-US" baseline="0" dirty="0" smtClean="0"/>
              <a:t> ne </a:t>
            </a:r>
            <a:r>
              <a:rPr lang="en-US" baseline="0" dirty="0" err="1" smtClean="0"/>
              <a:t>dovolim</a:t>
            </a:r>
            <a:r>
              <a:rPr lang="en-US" baseline="0" dirty="0" smtClean="0"/>
              <a:t>, ne dam </a:t>
            </a:r>
            <a:r>
              <a:rPr lang="en-US" baseline="0" dirty="0" err="1" smtClean="0"/>
              <a:t>ti</a:t>
            </a:r>
            <a:r>
              <a:rPr lang="en-US" baseline="0" dirty="0" smtClean="0"/>
              <a:t> </a:t>
            </a:r>
            <a:r>
              <a:rPr lang="en-US" baseline="0" dirty="0" err="1" smtClean="0"/>
              <a:t>alkohola</a:t>
            </a:r>
            <a:r>
              <a:rPr lang="en-US" baseline="0" dirty="0" smtClean="0"/>
              <a:t>. </a:t>
            </a:r>
            <a:r>
              <a:rPr lang="en-US" baseline="0" dirty="0" err="1" smtClean="0"/>
              <a:t>Vem</a:t>
            </a:r>
            <a:r>
              <a:rPr lang="en-US" baseline="0" dirty="0" smtClean="0"/>
              <a:t> da </a:t>
            </a:r>
            <a:r>
              <a:rPr lang="en-US" baseline="0" dirty="0" err="1" smtClean="0"/>
              <a:t>ga</a:t>
            </a:r>
            <a:r>
              <a:rPr lang="en-US" baseline="0" dirty="0" smtClean="0"/>
              <a:t> </a:t>
            </a:r>
            <a:r>
              <a:rPr lang="en-US" baseline="0" dirty="0" err="1" smtClean="0"/>
              <a:t>lahko</a:t>
            </a:r>
            <a:r>
              <a:rPr lang="en-US" baseline="0" dirty="0" smtClean="0"/>
              <a:t> </a:t>
            </a:r>
            <a:r>
              <a:rPr lang="en-US" baseline="0" dirty="0" err="1" smtClean="0"/>
              <a:t>dobiš</a:t>
            </a:r>
            <a:r>
              <a:rPr lang="en-US" baseline="0" dirty="0" smtClean="0"/>
              <a:t> </a:t>
            </a:r>
            <a:r>
              <a:rPr lang="en-US" baseline="0" dirty="0" err="1" smtClean="0"/>
              <a:t>drugje</a:t>
            </a:r>
            <a:r>
              <a:rPr lang="en-US" baseline="0" dirty="0" smtClean="0"/>
              <a:t>, a </a:t>
            </a:r>
            <a:r>
              <a:rPr lang="en-US" baseline="0" dirty="0" err="1" smtClean="0"/>
              <a:t>jaz</a:t>
            </a:r>
            <a:r>
              <a:rPr lang="en-US" baseline="0" dirty="0" smtClean="0"/>
              <a:t> </a:t>
            </a:r>
            <a:r>
              <a:rPr lang="en-US" baseline="0" dirty="0" err="1" smtClean="0"/>
              <a:t>tega</a:t>
            </a:r>
            <a:r>
              <a:rPr lang="en-US" baseline="0" dirty="0" smtClean="0"/>
              <a:t> ne </a:t>
            </a:r>
            <a:r>
              <a:rPr lang="en-US" baseline="0" dirty="0" err="1" smtClean="0"/>
              <a:t>podpiram</a:t>
            </a:r>
            <a:r>
              <a:rPr lang="en-US" baseline="0" dirty="0" smtClean="0"/>
              <a:t>. </a:t>
            </a:r>
          </a:p>
          <a:p>
            <a:r>
              <a:rPr lang="en-US" baseline="0" dirty="0" err="1" smtClean="0"/>
              <a:t>Če</a:t>
            </a:r>
            <a:r>
              <a:rPr lang="en-US" baseline="0" dirty="0" smtClean="0"/>
              <a:t> </a:t>
            </a:r>
            <a:r>
              <a:rPr lang="en-US" baseline="0" dirty="0" err="1" smtClean="0"/>
              <a:t>po</a:t>
            </a:r>
            <a:r>
              <a:rPr lang="en-US" baseline="0" dirty="0" smtClean="0"/>
              <a:t> </a:t>
            </a:r>
            <a:r>
              <a:rPr lang="en-US" baseline="0" dirty="0" err="1" smtClean="0"/>
              <a:t>eni</a:t>
            </a:r>
            <a:r>
              <a:rPr lang="en-US" baseline="0" dirty="0" smtClean="0"/>
              <a:t> </a:t>
            </a:r>
            <a:r>
              <a:rPr lang="en-US" baseline="0" dirty="0" err="1" smtClean="0"/>
              <a:t>poti</a:t>
            </a:r>
            <a:r>
              <a:rPr lang="en-US" baseline="0" dirty="0" smtClean="0"/>
              <a:t> ne </a:t>
            </a:r>
            <a:r>
              <a:rPr lang="en-US" baseline="0" dirty="0" err="1" smtClean="0"/>
              <a:t>gre</a:t>
            </a:r>
            <a:r>
              <a:rPr lang="en-US" baseline="0" dirty="0" smtClean="0"/>
              <a:t>, </a:t>
            </a:r>
            <a:r>
              <a:rPr lang="en-US" baseline="0" dirty="0" err="1" smtClean="0"/>
              <a:t>iščemo</a:t>
            </a:r>
            <a:r>
              <a:rPr lang="en-US" baseline="0" dirty="0" smtClean="0"/>
              <a:t> </a:t>
            </a:r>
            <a:r>
              <a:rPr lang="en-US" baseline="0" dirty="0" err="1" smtClean="0"/>
              <a:t>drugo</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E6146F-9C23-9C49-B4B0-AF4396725C5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3797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17</a:t>
            </a:fld>
            <a:endParaRPr lang="sl-SI"/>
          </a:p>
        </p:txBody>
      </p:sp>
    </p:spTree>
    <p:extLst>
      <p:ext uri="{BB962C8B-B14F-4D97-AF65-F5344CB8AC3E}">
        <p14:creationId xmlns:p14="http://schemas.microsoft.com/office/powerpoint/2010/main" val="169782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18</a:t>
            </a:fld>
            <a:endParaRPr lang="sl-SI"/>
          </a:p>
        </p:txBody>
      </p:sp>
    </p:spTree>
    <p:extLst>
      <p:ext uri="{BB962C8B-B14F-4D97-AF65-F5344CB8AC3E}">
        <p14:creationId xmlns:p14="http://schemas.microsoft.com/office/powerpoint/2010/main" val="303845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19</a:t>
            </a:fld>
            <a:endParaRPr lang="sl-SI"/>
          </a:p>
        </p:txBody>
      </p:sp>
    </p:spTree>
    <p:extLst>
      <p:ext uri="{BB962C8B-B14F-4D97-AF65-F5344CB8AC3E}">
        <p14:creationId xmlns:p14="http://schemas.microsoft.com/office/powerpoint/2010/main" val="227575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a:t>
            </a:fld>
            <a:endParaRPr lang="sl-SI"/>
          </a:p>
        </p:txBody>
      </p:sp>
    </p:spTree>
    <p:extLst>
      <p:ext uri="{BB962C8B-B14F-4D97-AF65-F5344CB8AC3E}">
        <p14:creationId xmlns:p14="http://schemas.microsoft.com/office/powerpoint/2010/main" val="27278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20</a:t>
            </a:fld>
            <a:endParaRPr lang="sl-SI"/>
          </a:p>
        </p:txBody>
      </p:sp>
    </p:spTree>
    <p:extLst>
      <p:ext uri="{BB962C8B-B14F-4D97-AF65-F5344CB8AC3E}">
        <p14:creationId xmlns:p14="http://schemas.microsoft.com/office/powerpoint/2010/main" val="351238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E75A50-0798-436E-98BF-7C3D94A0918E}" type="slidenum">
              <a:rPr lang="sl-SI">
                <a:latin typeface="Arial" panose="020B0604020202020204" pitchFamily="34" charset="0"/>
              </a:rPr>
              <a:pPr>
                <a:spcBef>
                  <a:spcPct val="0"/>
                </a:spcBef>
              </a:pPr>
              <a:t>21</a:t>
            </a:fld>
            <a:endParaRPr lang="sl-SI">
              <a:latin typeface="Arial" panose="020B0604020202020204" pitchFamily="34" charset="0"/>
            </a:endParaRPr>
          </a:p>
        </p:txBody>
      </p:sp>
    </p:spTree>
    <p:extLst>
      <p:ext uri="{BB962C8B-B14F-4D97-AF65-F5344CB8AC3E}">
        <p14:creationId xmlns:p14="http://schemas.microsoft.com/office/powerpoint/2010/main" val="241037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22</a:t>
            </a:fld>
            <a:endParaRPr lang="sl-SI"/>
          </a:p>
        </p:txBody>
      </p:sp>
    </p:spTree>
    <p:extLst>
      <p:ext uri="{BB962C8B-B14F-4D97-AF65-F5344CB8AC3E}">
        <p14:creationId xmlns:p14="http://schemas.microsoft.com/office/powerpoint/2010/main" val="2093262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23</a:t>
            </a:fld>
            <a:endParaRPr lang="sl-SI"/>
          </a:p>
        </p:txBody>
      </p:sp>
    </p:spTree>
    <p:extLst>
      <p:ext uri="{BB962C8B-B14F-4D97-AF65-F5344CB8AC3E}">
        <p14:creationId xmlns:p14="http://schemas.microsoft.com/office/powerpoint/2010/main" val="41589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24</a:t>
            </a:fld>
            <a:endParaRPr lang="sl-SI"/>
          </a:p>
        </p:txBody>
      </p:sp>
    </p:spTree>
    <p:extLst>
      <p:ext uri="{BB962C8B-B14F-4D97-AF65-F5344CB8AC3E}">
        <p14:creationId xmlns:p14="http://schemas.microsoft.com/office/powerpoint/2010/main" val="35345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25</a:t>
            </a:fld>
            <a:endParaRPr lang="sl-SI"/>
          </a:p>
        </p:txBody>
      </p:sp>
    </p:spTree>
    <p:extLst>
      <p:ext uri="{BB962C8B-B14F-4D97-AF65-F5344CB8AC3E}">
        <p14:creationId xmlns:p14="http://schemas.microsoft.com/office/powerpoint/2010/main" val="83038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26</a:t>
            </a:fld>
            <a:endParaRPr lang="sl-SI"/>
          </a:p>
        </p:txBody>
      </p:sp>
    </p:spTree>
    <p:extLst>
      <p:ext uri="{BB962C8B-B14F-4D97-AF65-F5344CB8AC3E}">
        <p14:creationId xmlns:p14="http://schemas.microsoft.com/office/powerpoint/2010/main" val="3819571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27</a:t>
            </a:fld>
            <a:endParaRPr lang="sl-SI"/>
          </a:p>
        </p:txBody>
      </p:sp>
    </p:spTree>
    <p:extLst>
      <p:ext uri="{BB962C8B-B14F-4D97-AF65-F5344CB8AC3E}">
        <p14:creationId xmlns:p14="http://schemas.microsoft.com/office/powerpoint/2010/main" val="2772341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28</a:t>
            </a:fld>
            <a:endParaRPr lang="sl-SI"/>
          </a:p>
        </p:txBody>
      </p:sp>
    </p:spTree>
    <p:extLst>
      <p:ext uri="{BB962C8B-B14F-4D97-AF65-F5344CB8AC3E}">
        <p14:creationId xmlns:p14="http://schemas.microsoft.com/office/powerpoint/2010/main" val="3912701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29</a:t>
            </a:fld>
            <a:endParaRPr lang="sl-SI"/>
          </a:p>
        </p:txBody>
      </p:sp>
    </p:spTree>
    <p:extLst>
      <p:ext uri="{BB962C8B-B14F-4D97-AF65-F5344CB8AC3E}">
        <p14:creationId xmlns:p14="http://schemas.microsoft.com/office/powerpoint/2010/main" val="196656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dirty="0" smtClean="0"/>
              <a:t>Mladostništvo oz. adolescenca je</a:t>
            </a:r>
            <a:r>
              <a:rPr lang="sl-SI" baseline="0" dirty="0" smtClean="0"/>
              <a:t> </a:t>
            </a:r>
            <a:r>
              <a:rPr lang="sl-SI" baseline="0" dirty="0" smtClean="0">
                <a:solidFill>
                  <a:srgbClr val="FF0000"/>
                </a:solidFill>
              </a:rPr>
              <a:t>razvojno obdobje med otroštvom in odraslostjo</a:t>
            </a:r>
            <a:r>
              <a:rPr lang="sl-SI" baseline="0" dirty="0" smtClean="0"/>
              <a:t>. Gre za stanje čustvenega in fizičnega spreminjanja, zato je zanj normalno, da najstniki preživijo t.i. fazo ‘viharjev in ujm’. Adolescenca je obdobje najintenzivnejšega razvoja na telesnem, čustvenem, intelektualnem, socialnem in ekonomskem področju.</a:t>
            </a:r>
          </a:p>
          <a:p>
            <a:pPr marL="0" marR="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Lahko govorimo tudi o obdobju preizkušanja meja, kajti adolescenca predstavlja idealistično razvojno fazo, v kateri se zdi vse mogoče in dosegljivo. To obdobje je pomembno tudi s stališča preventive, saj se takrat oblikujejo bodoči načini spoprijemanja s stresom ter odnos do zdravja in lastnega telesa. V literaturi najdemo več različnih definicij adolescence, skupna točka vseh pa je, da gre za obdobje hitrih in pomembnih sprememb v življenju posameznika.</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Burno obdobje adolescence je prežeto s tveganji, individualizacijo in negotovostjo. Pri tem v t.i. družbi tveganj, tveganje ne pomeni uporništva, ampak predstavlja strategijo preživetja – taktiko za doseganje ciljev. Posledica sprejemanja tveganj je večja raznolikost in negotovost mladih, ko izkusijo individualizacijo. Slednja vsebuje odgovornost za svoje osebne biografije, ki pa niso več standardne, temveč so postale izbirne in samorefleksivne. Mladi se z izbirami srečujejo na vseh področjih – izbirajo svoj stil oblačenja, vedenja, spolne reference, družbo, kariero, način preživljanja prostega časa in še marsikaj drugega. Proste izbire sicer lahko pomenijo večjo avtonomijo in izbiro, vendar tudi večjo odgovornost in stres, za katerega pa niso vsi mladi enako dobro opremljeni.</a:t>
            </a:r>
          </a:p>
          <a:p>
            <a:pPr marL="0" marR="0" indent="0" algn="l" defTabSz="914400" rtl="0" eaLnBrk="0" fontAlgn="base" latinLnBrk="0" hangingPunct="0">
              <a:lnSpc>
                <a:spcPct val="100000"/>
              </a:lnSpc>
              <a:spcBef>
                <a:spcPct val="30000"/>
              </a:spcBef>
              <a:spcAft>
                <a:spcPct val="0"/>
              </a:spcAft>
              <a:buClrTx/>
              <a:buSzTx/>
              <a:buFontTx/>
              <a:buNone/>
              <a:tabLst/>
              <a:defRPr/>
            </a:pPr>
            <a:endParaRPr lang="sl-SI"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Ko mladostniki iščejo svojo pot, pogosto preigravajo različne vloge in eksperimentirajo – v odnosih, spolnosti, individualnih izbirah in tudi z uporabo alkohola in ostalih drog. Pri eksperimentiranju z alkoholom in ostalimi drogami, je pogosta oblika uporabe t.i. Rekreativna uporaba, ki se največkrat dogaja ob koncu tedna in predstavlja način zabave, ugodja, sprostitve od napornega tedna. Poleg zabave lahko predstavlja tudi način odpravljanja posledic stresa in težav bivanja v sodobni družbi tveganj. Vikendi mladim predstavljajo tudi priložnost za pobeg kontrolnim mehanizmom odraslih in ustvarjanjem lastnih izkušenj. Eksperimentiranje z drogami in rekreativna uporaba sta lahko le prehodni obdobji, ki pri večini mladostnikov za seboj ne pustita večjih posledic in ne prineseta večjih socialnih stisk. V nekaterih primerih pa se uporaba lahko zavleče v odraslo obdobje in za seboj pusti fizične in psihične posledice različnih razsežnosti.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a:t>
            </a:fld>
            <a:endParaRPr lang="sl-SI"/>
          </a:p>
        </p:txBody>
      </p:sp>
    </p:spTree>
    <p:extLst>
      <p:ext uri="{BB962C8B-B14F-4D97-AF65-F5344CB8AC3E}">
        <p14:creationId xmlns:p14="http://schemas.microsoft.com/office/powerpoint/2010/main" val="4060638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30</a:t>
            </a:fld>
            <a:endParaRPr lang="sl-SI"/>
          </a:p>
        </p:txBody>
      </p:sp>
    </p:spTree>
    <p:extLst>
      <p:ext uri="{BB962C8B-B14F-4D97-AF65-F5344CB8AC3E}">
        <p14:creationId xmlns:p14="http://schemas.microsoft.com/office/powerpoint/2010/main" val="765221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31</a:t>
            </a:fld>
            <a:endParaRPr lang="sl-SI"/>
          </a:p>
        </p:txBody>
      </p:sp>
    </p:spTree>
    <p:extLst>
      <p:ext uri="{BB962C8B-B14F-4D97-AF65-F5344CB8AC3E}">
        <p14:creationId xmlns:p14="http://schemas.microsoft.com/office/powerpoint/2010/main" val="3264081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DRUŽINA</a:t>
            </a:r>
            <a:r>
              <a:rPr lang="sl-SI" baseline="0" dirty="0" smtClean="0"/>
              <a:t> – eden najpomembnejših varovalnih dejavnikov preprečevanja tvegane uporabe alkohola in ostalih drog.</a:t>
            </a:r>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32</a:t>
            </a:fld>
            <a:endParaRPr lang="sl-SI"/>
          </a:p>
        </p:txBody>
      </p:sp>
    </p:spTree>
    <p:extLst>
      <p:ext uri="{BB962C8B-B14F-4D97-AF65-F5344CB8AC3E}">
        <p14:creationId xmlns:p14="http://schemas.microsoft.com/office/powerpoint/2010/main" val="46937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JAZ</a:t>
            </a:r>
            <a:r>
              <a:rPr lang="sl-SI" baseline="0" dirty="0" smtClean="0"/>
              <a:t> SEM OK – TI SI OK Zdrava pozicija, kaže osebno zrelost, psihološko zdravje. Asertivnost, razumevanje. Omogoča konstruktivno soočenje. Samospoštovanje, spoštovanje, enakovrednost. </a:t>
            </a:r>
          </a:p>
          <a:p>
            <a:endParaRPr lang="sl-SI" baseline="0" dirty="0" smtClean="0"/>
          </a:p>
          <a:p>
            <a:r>
              <a:rPr lang="sl-SI" baseline="0" dirty="0" smtClean="0"/>
              <a:t>JAZ NISEM OK – TI SI OK Depresivna pozicija. Pasivnost, odmik. S svojim vedenjem si potrdiš slabo mnenje o sebi, sampodoba se poslabša.</a:t>
            </a:r>
          </a:p>
          <a:p>
            <a:endParaRPr lang="sl-SI" baseline="0" dirty="0" smtClean="0"/>
          </a:p>
          <a:p>
            <a:r>
              <a:rPr lang="sl-SI" baseline="0" dirty="0" smtClean="0"/>
              <a:t>JAZ NISEM OK – TI NISI OK Paranoidna pozicija. Nikamor ne pridemo, vdanost v usodo. </a:t>
            </a:r>
          </a:p>
          <a:p>
            <a:endParaRPr lang="sl-SI" baseline="0" dirty="0" smtClean="0"/>
          </a:p>
          <a:p>
            <a:r>
              <a:rPr lang="sl-SI" baseline="0" dirty="0" smtClean="0"/>
              <a:t>JAZ SEM OK – TI NISI OK Narcisoidna pozicija. Agresivnost. O drugih negativno mnenje, se jih želiš znebiti. </a:t>
            </a:r>
          </a:p>
          <a:p>
            <a:endParaRPr lang="sl-SI" baseline="0" dirty="0" smtClean="0"/>
          </a:p>
          <a:p>
            <a:r>
              <a:rPr lang="sl-SI" baseline="0" dirty="0" smtClean="0"/>
              <a:t>Kritizirat je potrebno mladostnikovo vedenje, ne osebnosti.</a:t>
            </a:r>
          </a:p>
        </p:txBody>
      </p:sp>
      <p:sp>
        <p:nvSpPr>
          <p:cNvPr id="4" name="Slide Number Placeholder 3"/>
          <p:cNvSpPr>
            <a:spLocks noGrp="1"/>
          </p:cNvSpPr>
          <p:nvPr>
            <p:ph type="sldNum" sz="quarter" idx="10"/>
          </p:nvPr>
        </p:nvSpPr>
        <p:spPr/>
        <p:txBody>
          <a:bodyPr/>
          <a:lstStyle/>
          <a:p>
            <a:fld id="{B8630B04-ED82-44CD-A95C-D2868FF2D022}" type="slidenum">
              <a:rPr lang="sl-SI" smtClean="0"/>
              <a:t>33</a:t>
            </a:fld>
            <a:endParaRPr lang="sl-SI"/>
          </a:p>
        </p:txBody>
      </p:sp>
    </p:spTree>
    <p:extLst>
      <p:ext uri="{BB962C8B-B14F-4D97-AF65-F5344CB8AC3E}">
        <p14:creationId xmlns:p14="http://schemas.microsoft.com/office/powerpoint/2010/main" val="316819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ZANIMANJE</a:t>
            </a:r>
            <a:r>
              <a:rPr lang="sl-SI" baseline="0" dirty="0" smtClean="0"/>
              <a:t> – sodelovanje v otrokovem življenju – druženje kot družina – sprejetost, da otrok lahko izrazi svoje misli in občutke – pokažite in povejte, da jih imate radi. Vključite se v njihovo življenje. Spoznajte njihove prijatelje. Z njimi preživite več časa.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POGOVOR –  </a:t>
            </a:r>
            <a:r>
              <a:rPr lang="sl-SI" sz="1200" kern="1200" dirty="0" smtClean="0">
                <a:solidFill>
                  <a:schemeClr val="tx1"/>
                </a:solidFill>
                <a:effectLst/>
                <a:latin typeface="+mn-lt"/>
                <a:ea typeface="+mn-ea"/>
                <a:cs typeface="+mn-cs"/>
              </a:rPr>
              <a:t>ki ni moraliziranje in strašenje; otrok naj se ne čuti napadenega ali obsojan., prisluhnimo mnenju, skupaj razrešujmo vprašanja povezana s posledicami uživanja, preizkusite svoje in otrokovo znanje o alkoholu… če mladostnik pije alkohol, ga povprašamo tudi o tem, kako se je počutil, ko ga je pil, ali se je zato sam odločil, v kakšnih okoliščinah, kako se vede njegova družba, ali je že imel slabe izkušnje in kako je ravnal… Povemo svoje mnenje in damo jasno sporočilo. Da si želimo da bi pazil nase in razmišljal s svojo glavo. Bodite odkriti.</a:t>
            </a:r>
            <a:r>
              <a:rPr lang="sl-SI" baseline="0" dirty="0" smtClean="0"/>
              <a:t>  Želimo si, da bi pazil nase. Bodimo odkriti.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l-SI" baseline="0" dirty="0" smtClean="0"/>
              <a:t>AKTUALNOST – Izkoristite aktualna dogajanja za pogovor (mediji, tv, film, okolica) + aktualne informacije za mlade. </a:t>
            </a:r>
          </a:p>
          <a:p>
            <a:r>
              <a:rPr lang="sl-SI" baseline="0" dirty="0" smtClean="0"/>
              <a:t>REALNOST – Povejte jim, da bo alkohol vplival na njihove neposredne odločitve. Pravi prijatelji jih ne bodo silili k pitju. </a:t>
            </a:r>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34</a:t>
            </a:fld>
            <a:endParaRPr lang="sl-SI"/>
          </a:p>
        </p:txBody>
      </p:sp>
    </p:spTree>
    <p:extLst>
      <p:ext uri="{BB962C8B-B14F-4D97-AF65-F5344CB8AC3E}">
        <p14:creationId xmlns:p14="http://schemas.microsoft.com/office/powerpoint/2010/main" val="3791608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JASNA</a:t>
            </a:r>
            <a:r>
              <a:rPr lang="sl-SI" baseline="0" dirty="0" smtClean="0"/>
              <a:t> PRAVILA – Od družine do družine različno. Vsak postavi svojo mejo, kaj je sprejemljivo. Res pa je, da se pod 18 letom odsvetuje pitje, kar vpliva na razvoj organov in povečuje možnost razvoja odvisnosti, hkrati pa je tudi res, da je adolescenca čas eksperimentiranja, ki kasneje največkrat izzveni brez posledic. Jasno zavzeti stališče, da uporaba drog ni primerno vedenje. </a:t>
            </a:r>
          </a:p>
          <a:p>
            <a:r>
              <a:rPr lang="sl-SI" baseline="0" dirty="0" smtClean="0"/>
              <a:t>USKLAJENOST STARŠEV – dvotirna vzgoja..NOT</a:t>
            </a:r>
          </a:p>
          <a:p>
            <a:r>
              <a:rPr lang="sl-SI" baseline="0" dirty="0" smtClean="0"/>
              <a:t>DOSLEDNOST – Uporaba drog pri mladih je veliko bolj odvisna od popustljivosti staršev kot od pritiska sovrstnikov. Ne spreglejmo in in se delamo, da nič ni bilo, če mladostnik pride pijan domov – naj sledijo sankcije. Treba preživet z reakcijo mladostnika.</a:t>
            </a:r>
          </a:p>
          <a:p>
            <a:r>
              <a:rPr lang="sl-SI" baseline="0" dirty="0" smtClean="0"/>
              <a:t>SPREMLJANJE – Ne pomeni, da igramo detektiva. Pač pa, da vemo, s kom se otrok druži, kje se nahaja.</a:t>
            </a:r>
          </a:p>
          <a:p>
            <a:r>
              <a:rPr lang="sl-SI" baseline="0" dirty="0" smtClean="0"/>
              <a:t>ZGLED – še tako kvaliteten pogovor ne pomaga, če se sami ne držimo stvari, ki jih govorimo. Če pijete sami, pazite na kulturno obnašanje. Ne opijajte se, ne terorizirajte okolice, ne vozite in pijani ne hoditi v službo.</a:t>
            </a:r>
          </a:p>
          <a:p>
            <a:endParaRPr lang="en-US" dirty="0"/>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35</a:t>
            </a:fld>
            <a:endParaRPr lang="sl-SI"/>
          </a:p>
        </p:txBody>
      </p:sp>
    </p:spTree>
    <p:extLst>
      <p:ext uri="{BB962C8B-B14F-4D97-AF65-F5344CB8AC3E}">
        <p14:creationId xmlns:p14="http://schemas.microsoft.com/office/powerpoint/2010/main" val="133208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36</a:t>
            </a:fld>
            <a:endParaRPr lang="sl-SI"/>
          </a:p>
        </p:txBody>
      </p:sp>
    </p:spTree>
    <p:extLst>
      <p:ext uri="{BB962C8B-B14F-4D97-AF65-F5344CB8AC3E}">
        <p14:creationId xmlns:p14="http://schemas.microsoft.com/office/powerpoint/2010/main" val="359416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B8630B04-ED82-44CD-A95C-D2868FF2D022}" type="slidenum">
              <a:rPr lang="sl-SI" smtClean="0"/>
              <a:t>37</a:t>
            </a:fld>
            <a:endParaRPr lang="sl-SI"/>
          </a:p>
        </p:txBody>
      </p:sp>
    </p:spTree>
    <p:extLst>
      <p:ext uri="{BB962C8B-B14F-4D97-AF65-F5344CB8AC3E}">
        <p14:creationId xmlns:p14="http://schemas.microsoft.com/office/powerpoint/2010/main" val="3488657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38</a:t>
            </a:fld>
            <a:endParaRPr lang="sl-SI"/>
          </a:p>
        </p:txBody>
      </p:sp>
    </p:spTree>
    <p:extLst>
      <p:ext uri="{BB962C8B-B14F-4D97-AF65-F5344CB8AC3E}">
        <p14:creationId xmlns:p14="http://schemas.microsoft.com/office/powerpoint/2010/main" val="509363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39</a:t>
            </a:fld>
            <a:endParaRPr lang="sl-SI"/>
          </a:p>
        </p:txBody>
      </p:sp>
    </p:spTree>
    <p:extLst>
      <p:ext uri="{BB962C8B-B14F-4D97-AF65-F5344CB8AC3E}">
        <p14:creationId xmlns:p14="http://schemas.microsoft.com/office/powerpoint/2010/main" val="9552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4</a:t>
            </a:fld>
            <a:endParaRPr lang="sl-SI"/>
          </a:p>
        </p:txBody>
      </p:sp>
    </p:spTree>
    <p:extLst>
      <p:ext uri="{BB962C8B-B14F-4D97-AF65-F5344CB8AC3E}">
        <p14:creationId xmlns:p14="http://schemas.microsoft.com/office/powerpoint/2010/main" val="2573629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40</a:t>
            </a:fld>
            <a:endParaRPr lang="sl-SI"/>
          </a:p>
        </p:txBody>
      </p:sp>
    </p:spTree>
    <p:extLst>
      <p:ext uri="{BB962C8B-B14F-4D97-AF65-F5344CB8AC3E}">
        <p14:creationId xmlns:p14="http://schemas.microsoft.com/office/powerpoint/2010/main" val="6389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5</a:t>
            </a:fld>
            <a:endParaRPr lang="sl-SI"/>
          </a:p>
        </p:txBody>
      </p:sp>
    </p:spTree>
    <p:extLst>
      <p:ext uri="{BB962C8B-B14F-4D97-AF65-F5344CB8AC3E}">
        <p14:creationId xmlns:p14="http://schemas.microsoft.com/office/powerpoint/2010/main" val="11592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l-SI" dirty="0" smtClean="0"/>
              <a:t>ESPAD: Evropska raziskava o razširjenosti alkohola in preostalih</a:t>
            </a:r>
            <a:r>
              <a:rPr lang="sl-SI" baseline="0" dirty="0" smtClean="0"/>
              <a:t> drog med srednješolsko mladino. </a:t>
            </a:r>
          </a:p>
          <a:p>
            <a:r>
              <a:rPr lang="sl-SI" baseline="0" dirty="0" smtClean="0"/>
              <a:t>MONDO7: raziskava Združenja DrogArt med udeleženci maturantskih izletov. </a:t>
            </a:r>
          </a:p>
          <a:p>
            <a:r>
              <a:rPr lang="sl-SI" baseline="0" dirty="0" smtClean="0"/>
              <a:t>PRIKAZANO EKSPERIMENTIRANJE: življenjska prevalenca – enkrat ali večkrat v življenju.</a:t>
            </a:r>
            <a:endParaRPr lang="sl-SI" dirty="0" smtClean="0"/>
          </a:p>
          <a:p>
            <a:r>
              <a:rPr lang="sl-SI" dirty="0" smtClean="0"/>
              <a:t>Najbolj opazna</a:t>
            </a:r>
            <a:r>
              <a:rPr lang="sl-SI" baseline="0" dirty="0" smtClean="0"/>
              <a:t> značilnost slovenskih rezultatov je sorazmerno velik delež mladih, ki uporablja inhalante. Slovenski dijaki so nekoliko nad povprečjem v kajenju cigaret v zadnjih 30 dneh pred anketo in uporabo konoplje, čeprav marihuana upada – drugačno družbeno prepričanje kot je dejansko stanje. </a:t>
            </a:r>
          </a:p>
          <a:p>
            <a:r>
              <a:rPr lang="sl-SI" baseline="0" dirty="0" smtClean="0"/>
              <a:t>Slovenija je nad povprečjem vseh držav na petih ključnih spremenljivkah.</a:t>
            </a:r>
          </a:p>
          <a:p>
            <a:endParaRPr lang="sl-SI" baseline="0" dirty="0" smtClean="0"/>
          </a:p>
          <a:p>
            <a:r>
              <a:rPr lang="sl-SI" baseline="0" dirty="0" smtClean="0"/>
              <a:t>Alkhol –zelo visoke številke. Odraz t.i. Mokre družbe – je zelo tolerantna in dojema pitje ob najrazličnejših priložnostih ali zmerno alkoholiziranost za nekaj povsem sprejemljivega. Družbena sprejetost (nazdravljanje ob vseh praznovanjh, vpetost v kulturo (vinogradi, himna), normalizacija uporabe alkohola med mladimi.  </a:t>
            </a:r>
          </a:p>
          <a:p>
            <a:endParaRPr lang="sl-SI" baseline="0" dirty="0" smtClean="0"/>
          </a:p>
          <a:p>
            <a:r>
              <a:rPr lang="sl-SI" baseline="0" dirty="0" smtClean="0"/>
              <a:t>Alkohol ima vse lastnosti droge, čeprav se o njem ne razmišlja na tak način. Razloge za to lahko poiščemo v njegovi legalnosti, razširjenosti, vpletenosti v vsakdanje življenje. </a:t>
            </a:r>
          </a:p>
          <a:p>
            <a:endParaRPr lang="sl-SI" baseline="0" dirty="0" smtClean="0"/>
          </a:p>
          <a:p>
            <a:r>
              <a:rPr lang="sl-SI" baseline="0" dirty="0" smtClean="0"/>
              <a:t>Je depresorska droga – upočasni CŽS, izzove občutek sproščenosti, poslabša reflekse, podaljša reakcijski čas, mišljenje in razsodnost poslabšana. Droga je vsaka surovina, ki vpliva na človekovo psihofizično stanje (vedenje, mišljenje, čustvovanje, telesne funkcije). Povzroča tudi fizično ali psihično stanje odvisnosti in sproža vrsto socialnih, psiholoških in fizičnih posledic.</a:t>
            </a:r>
          </a:p>
          <a:p>
            <a:endParaRPr lang="sl-SI" baseline="0" dirty="0" smtClean="0"/>
          </a:p>
          <a:p>
            <a:r>
              <a:rPr lang="sl-SI" baseline="0" dirty="0" smtClean="0"/>
              <a:t>Trendi zadnjih dveh desetletij kažejo, da se je življenjska prevalenca uporabe alkohola znižala, prav tako uporaba alkohola v zadnjih 30-ih dneh; iz 89% na 81%, 56% na 47%. </a:t>
            </a:r>
          </a:p>
          <a:p>
            <a:r>
              <a:rPr lang="sl-SI" baseline="0" dirty="0" smtClean="0"/>
              <a:t>Opijanje je še vedno problem. </a:t>
            </a:r>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6</a:t>
            </a:fld>
            <a:endParaRPr lang="sl-SI"/>
          </a:p>
        </p:txBody>
      </p:sp>
    </p:spTree>
    <p:extLst>
      <p:ext uri="{BB962C8B-B14F-4D97-AF65-F5344CB8AC3E}">
        <p14:creationId xmlns:p14="http://schemas.microsoft.com/office/powerpoint/2010/main" val="337337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7</a:t>
            </a:fld>
            <a:endParaRPr lang="sl-SI"/>
          </a:p>
        </p:txBody>
      </p:sp>
    </p:spTree>
    <p:extLst>
      <p:ext uri="{BB962C8B-B14F-4D97-AF65-F5344CB8AC3E}">
        <p14:creationId xmlns:p14="http://schemas.microsoft.com/office/powerpoint/2010/main" val="254819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8</a:t>
            </a:fld>
            <a:endParaRPr lang="sl-SI"/>
          </a:p>
        </p:txBody>
      </p:sp>
    </p:spTree>
    <p:extLst>
      <p:ext uri="{BB962C8B-B14F-4D97-AF65-F5344CB8AC3E}">
        <p14:creationId xmlns:p14="http://schemas.microsoft.com/office/powerpoint/2010/main" val="120812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CB8923-9C63-4E30-B754-344764BF67EC}" type="slidenum">
              <a:rPr lang="sl-SI" smtClean="0"/>
              <a:pPr>
                <a:defRPr/>
              </a:pPr>
              <a:t>9</a:t>
            </a:fld>
            <a:endParaRPr lang="sl-SI"/>
          </a:p>
        </p:txBody>
      </p:sp>
    </p:spTree>
    <p:extLst>
      <p:ext uri="{BB962C8B-B14F-4D97-AF65-F5344CB8AC3E}">
        <p14:creationId xmlns:p14="http://schemas.microsoft.com/office/powerpoint/2010/main" val="294034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2D620CC8-7741-454A-A141-703338F73A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B75E6812-4E10-403A-9F1E-BE259FAF72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2DB4DC2B-5EB7-41FF-AFA5-992046206B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able Placeholder 2"/>
          <p:cNvSpPr>
            <a:spLocks noGrp="1"/>
          </p:cNvSpPr>
          <p:nvPr>
            <p:ph type="tbl" idx="1"/>
          </p:nvPr>
        </p:nvSpPr>
        <p:spPr>
          <a:xfrm>
            <a:off x="457200" y="1600200"/>
            <a:ext cx="8229600" cy="4525963"/>
          </a:xfrm>
        </p:spPr>
        <p:txBody>
          <a:bodyPr/>
          <a:lstStyle/>
          <a:p>
            <a:pPr lvl="0"/>
            <a:endParaRPr lang="sl-S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5D493430-45B4-45EF-B495-6CF8F9C26A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15497AB5-C0FB-4E72-8A65-B7B8F30E494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6CE0008A-C9D8-441C-9849-55E8E4CDA7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205431970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70B7789B-4B82-4F9E-B4C4-882684DE0113}"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F1581A5-9E9F-44A6-85C2-E44D1D40ABA1}" type="slidenum">
              <a:rPr lang="sl-SI"/>
              <a:pPr>
                <a:defRPr/>
              </a:pPr>
              <a:t>‹#›</a:t>
            </a:fld>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3CA350DF-0003-40A9-A0FF-B22A0067EB0C}"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9B938B4-30CF-4CBC-A9E4-EEB3E9A80EBA}" type="slidenum">
              <a:rPr lang="sl-SI"/>
              <a:pPr>
                <a:defRPr/>
              </a:pPr>
              <a:t>‹#›</a:t>
            </a:fld>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CE887E-2735-4D77-B1E9-741E7CE69C18}"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20C24F0-A273-4059-9D79-DA673762E6AD}" type="slidenum">
              <a:rPr lang="sl-SI"/>
              <a:pPr>
                <a:defRPr/>
              </a:pPr>
              <a:t>‹#›</a:t>
            </a:fld>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3"/>
          <p:cNvSpPr>
            <a:spLocks noGrp="1"/>
          </p:cNvSpPr>
          <p:nvPr>
            <p:ph type="dt" sz="half" idx="10"/>
          </p:nvPr>
        </p:nvSpPr>
        <p:spPr/>
        <p:txBody>
          <a:bodyPr/>
          <a:lstStyle>
            <a:lvl1pPr>
              <a:defRPr/>
            </a:lvl1pPr>
          </a:lstStyle>
          <a:p>
            <a:pPr>
              <a:defRPr/>
            </a:pPr>
            <a:fld id="{002A7E5E-3A31-4678-95A3-C3AA5123D871}"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95CB2CAB-9AE3-44B1-B498-CA019665537F}"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CB17BD68-32AE-4622-8B5B-72575C5F83C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3"/>
          <p:cNvSpPr>
            <a:spLocks noGrp="1"/>
          </p:cNvSpPr>
          <p:nvPr>
            <p:ph type="dt" sz="half" idx="10"/>
          </p:nvPr>
        </p:nvSpPr>
        <p:spPr/>
        <p:txBody>
          <a:bodyPr/>
          <a:lstStyle>
            <a:lvl1pPr>
              <a:defRPr/>
            </a:lvl1pPr>
          </a:lstStyle>
          <a:p>
            <a:pPr>
              <a:defRPr/>
            </a:pPr>
            <a:fld id="{051D4F5C-A67C-4D7A-A26A-BE91CAFF2C63}" type="datetimeFigureOut">
              <a:rPr lang="sl-SI"/>
              <a:pPr>
                <a:defRPr/>
              </a:pPr>
              <a:t>20. 11. 2019</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FA225FB0-A621-4693-A956-BBFA86136A3F}" type="slidenum">
              <a:rPr lang="sl-SI"/>
              <a:pPr>
                <a:defRPr/>
              </a:pPr>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B292455B-AD42-4F21-9706-340748FD9DAC}" type="datetimeFigureOut">
              <a:rPr lang="sl-SI"/>
              <a:pPr>
                <a:defRPr/>
              </a:pPr>
              <a:t>20. 11. 2019</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4062F538-46D6-497D-8BFC-53637A3A3F37}" type="slidenum">
              <a:rPr lang="sl-SI"/>
              <a:pPr>
                <a:defRPr/>
              </a:pPr>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E6AA24-128C-451E-92E5-5ACEC2AA81FD}" type="datetimeFigureOut">
              <a:rPr lang="sl-SI"/>
              <a:pPr>
                <a:defRPr/>
              </a:pPr>
              <a:t>20. 11. 2019</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00EAADB3-7C4C-4B5B-8AD2-5A8E3C0D853A}" type="slidenum">
              <a:rPr lang="sl-SI"/>
              <a:pPr>
                <a:defRPr/>
              </a:pPr>
              <a:t>‹#›</a:t>
            </a:fld>
            <a:endParaRPr lang="sl-S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CDA41D-8926-4BD0-B369-D27395E6D0AB}"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55B5E5E5-57D9-46D2-B3C9-7692CDEBCCCC}" type="slidenum">
              <a:rPr lang="sl-SI"/>
              <a:pPr>
                <a:defRPr/>
              </a:pPr>
              <a:t>‹#›</a:t>
            </a:fld>
            <a:endParaRPr lang="sl-S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F4A98B-329A-4BF2-B53F-EE50B0332886}"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9C2BBD9F-853A-4B04-9446-86A935A4AD12}" type="slidenum">
              <a:rPr lang="sl-SI"/>
              <a:pPr>
                <a:defRPr/>
              </a:pPr>
              <a:t>‹#›</a:t>
            </a:fld>
            <a:endParaRPr lang="sl-S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9BD30AA2-D488-4302-B5F9-353A207426B8}"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0131206-98E8-43B8-9B97-DAB5494519B9}" type="slidenum">
              <a:rPr lang="sl-SI"/>
              <a:pPr>
                <a:defRPr/>
              </a:pPr>
              <a:t>‹#›</a:t>
            </a:fld>
            <a:endParaRPr lang="sl-S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0F1A55D9-236C-4170-ADAF-07ABDA70DEBC}"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BB2A6E3-4D40-47A9-986A-D2CFECBBA349}" type="slidenum">
              <a:rPr lang="sl-SI"/>
              <a:pPr>
                <a:defRPr/>
              </a:pPr>
              <a:t>‹#›</a:t>
            </a:fld>
            <a:endParaRPr lang="sl-S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sl-SI" noProof="0" smtClean="0"/>
          </a:p>
        </p:txBody>
      </p:sp>
      <p:sp>
        <p:nvSpPr>
          <p:cNvPr id="4" name="Rectangle 4"/>
          <p:cNvSpPr>
            <a:spLocks noGrp="1" noChangeArrowheads="1"/>
          </p:cNvSpPr>
          <p:nvPr>
            <p:ph type="dt" sz="half" idx="10"/>
          </p:nvPr>
        </p:nvSpPr>
        <p:spPr/>
        <p:txBody>
          <a:bodyPr/>
          <a:lstStyle>
            <a:lvl1pPr>
              <a:defRPr/>
            </a:lvl1pPr>
          </a:lstStyle>
          <a:p>
            <a:pPr>
              <a:defRPr/>
            </a:pPr>
            <a:endParaRPr lang="sl-SI"/>
          </a:p>
        </p:txBody>
      </p:sp>
      <p:sp>
        <p:nvSpPr>
          <p:cNvPr id="5" name="Rectangle 5"/>
          <p:cNvSpPr>
            <a:spLocks noGrp="1" noChangeArrowheads="1"/>
          </p:cNvSpPr>
          <p:nvPr>
            <p:ph type="ftr" sz="quarter" idx="11"/>
          </p:nvPr>
        </p:nvSpPr>
        <p:spPr/>
        <p:txBody>
          <a:bodyPr/>
          <a:lstStyle>
            <a:lvl1pPr>
              <a:defRPr/>
            </a:lvl1pPr>
          </a:lstStyle>
          <a:p>
            <a:pPr>
              <a:defRPr/>
            </a:pPr>
            <a:endParaRPr lang="sl-SI"/>
          </a:p>
        </p:txBody>
      </p:sp>
      <p:sp>
        <p:nvSpPr>
          <p:cNvPr id="6" name="Rectangle 6"/>
          <p:cNvSpPr>
            <a:spLocks noGrp="1" noChangeArrowheads="1"/>
          </p:cNvSpPr>
          <p:nvPr>
            <p:ph type="sldNum" sz="quarter" idx="12"/>
          </p:nvPr>
        </p:nvSpPr>
        <p:spPr/>
        <p:txBody>
          <a:bodyPr/>
          <a:lstStyle>
            <a:lvl1pPr>
              <a:defRPr/>
            </a:lvl1pPr>
          </a:lstStyle>
          <a:p>
            <a:pPr>
              <a:defRPr/>
            </a:pPr>
            <a:fld id="{D0B71588-E9D0-42A6-AB6A-23C45A3E383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p:txBody>
          <a:bodyPr/>
          <a:lstStyle>
            <a:lvl1pPr>
              <a:defRPr/>
            </a:lvl1pPr>
          </a:lstStyle>
          <a:p>
            <a:pPr>
              <a:defRPr/>
            </a:pPr>
            <a:endParaRPr lang="sl-SI"/>
          </a:p>
        </p:txBody>
      </p:sp>
      <p:sp>
        <p:nvSpPr>
          <p:cNvPr id="6" name="Rectangle 5"/>
          <p:cNvSpPr>
            <a:spLocks noGrp="1" noChangeArrowheads="1"/>
          </p:cNvSpPr>
          <p:nvPr>
            <p:ph type="ftr" sz="quarter" idx="11"/>
          </p:nvPr>
        </p:nvSpPr>
        <p:spPr/>
        <p:txBody>
          <a:bodyPr/>
          <a:lstStyle>
            <a:lvl1pPr>
              <a:defRPr/>
            </a:lvl1pPr>
          </a:lstStyle>
          <a:p>
            <a:pPr>
              <a:defRPr/>
            </a:pPr>
            <a:endParaRPr lang="sl-SI"/>
          </a:p>
        </p:txBody>
      </p:sp>
      <p:sp>
        <p:nvSpPr>
          <p:cNvPr id="7" name="Rectangle 6"/>
          <p:cNvSpPr>
            <a:spLocks noGrp="1" noChangeArrowheads="1"/>
          </p:cNvSpPr>
          <p:nvPr>
            <p:ph type="sldNum" sz="quarter" idx="12"/>
          </p:nvPr>
        </p:nvSpPr>
        <p:spPr/>
        <p:txBody>
          <a:bodyPr/>
          <a:lstStyle>
            <a:lvl1pPr>
              <a:defRPr/>
            </a:lvl1pPr>
          </a:lstStyle>
          <a:p>
            <a:pPr>
              <a:defRPr/>
            </a:pPr>
            <a:fld id="{E89F73B9-3D1C-40A1-876D-7701CA26D63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1AEB17DB-7D3F-410F-9268-B9D77DA15690}"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65412DF-542D-4A7E-A5BA-07A330EF9809}"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D7A48602-6507-44BB-8D1B-43A22A413D7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42E9FD22-6766-421C-AD86-155E43A21629}"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2D16F9BA-FEA2-4529-A472-FE4928A0AF75}" type="slidenum">
              <a:rPr lang="sl-SI"/>
              <a:pPr>
                <a:defRPr/>
              </a:pPr>
              <a:t>‹#›</a:t>
            </a:fld>
            <a:endParaRPr lang="sl-S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565B73-0C83-4F09-97E4-E1F68C89C675}"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E05D7DE1-2DBE-4B40-A5E9-3BC3C0E04314}" type="slidenum">
              <a:rPr lang="sl-SI"/>
              <a:pPr>
                <a:defRPr/>
              </a:pPr>
              <a:t>‹#›</a:t>
            </a:fld>
            <a:endParaRPr lang="sl-S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3"/>
          <p:cNvSpPr>
            <a:spLocks noGrp="1"/>
          </p:cNvSpPr>
          <p:nvPr>
            <p:ph type="dt" sz="half" idx="10"/>
          </p:nvPr>
        </p:nvSpPr>
        <p:spPr/>
        <p:txBody>
          <a:bodyPr/>
          <a:lstStyle>
            <a:lvl1pPr>
              <a:defRPr/>
            </a:lvl1pPr>
          </a:lstStyle>
          <a:p>
            <a:pPr>
              <a:defRPr/>
            </a:pPr>
            <a:fld id="{CF185FE8-8A12-4628-BF09-A12AA4EF3641}"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EC84A21A-BC98-4396-8C24-917FA6ECF20F}" type="slidenum">
              <a:rPr lang="sl-SI"/>
              <a:pPr>
                <a:defRPr/>
              </a:pPr>
              <a:t>‹#›</a:t>
            </a:fld>
            <a:endParaRPr lang="sl-S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3"/>
          <p:cNvSpPr>
            <a:spLocks noGrp="1"/>
          </p:cNvSpPr>
          <p:nvPr>
            <p:ph type="dt" sz="half" idx="10"/>
          </p:nvPr>
        </p:nvSpPr>
        <p:spPr/>
        <p:txBody>
          <a:bodyPr/>
          <a:lstStyle>
            <a:lvl1pPr>
              <a:defRPr/>
            </a:lvl1pPr>
          </a:lstStyle>
          <a:p>
            <a:pPr>
              <a:defRPr/>
            </a:pPr>
            <a:fld id="{A58107AF-10D9-4019-BC11-B6A795BBFAA4}" type="datetimeFigureOut">
              <a:rPr lang="sl-SI"/>
              <a:pPr>
                <a:defRPr/>
              </a:pPr>
              <a:t>20. 11. 2019</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A8D64F00-3EF3-4C4E-9680-32F5AF5C4BB2}" type="slidenum">
              <a:rPr lang="sl-SI"/>
              <a:pPr>
                <a:defRPr/>
              </a:pPr>
              <a:t>‹#›</a:t>
            </a:fld>
            <a:endParaRPr lang="sl-S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5D6E6251-22F8-4F10-9494-40B9693121BD}" type="datetimeFigureOut">
              <a:rPr lang="sl-SI"/>
              <a:pPr>
                <a:defRPr/>
              </a:pPr>
              <a:t>20. 11. 2019</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05ED4D38-ACB7-46B3-BC27-8B09F1528ED5}" type="slidenum">
              <a:rPr lang="sl-SI"/>
              <a:pPr>
                <a:defRPr/>
              </a:pPr>
              <a:t>‹#›</a:t>
            </a:fld>
            <a:endParaRPr lang="sl-S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DF6434-8A04-4B46-9EBD-D41A833FF973}" type="datetimeFigureOut">
              <a:rPr lang="sl-SI"/>
              <a:pPr>
                <a:defRPr/>
              </a:pPr>
              <a:t>20. 11. 2019</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A66BEF46-439B-46A7-8EEF-99564B0343DE}" type="slidenum">
              <a:rPr lang="sl-SI"/>
              <a:pPr>
                <a:defRPr/>
              </a:pPr>
              <a:t>‹#›</a:t>
            </a:fld>
            <a:endParaRPr lang="sl-S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1F6D45-ECEB-408B-8788-CE15D5790BBD}"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3B564DFD-91B2-40F0-84C2-0733BC6AFE0C}" type="slidenum">
              <a:rPr lang="sl-SI"/>
              <a:pPr>
                <a:defRPr/>
              </a:pPr>
              <a:t>‹#›</a:t>
            </a:fld>
            <a:endParaRPr lang="sl-S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310D6-EC8A-466A-A33C-339B211A307C}" type="datetimeFigureOut">
              <a:rPr lang="sl-SI"/>
              <a:pPr>
                <a:defRPr/>
              </a:pPr>
              <a:t>20. 11. 2019</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72C64E5B-C9C1-4D43-88C8-D619B19970BD}" type="slidenum">
              <a:rPr lang="sl-SI"/>
              <a:pPr>
                <a:defRPr/>
              </a:pPr>
              <a:t>‹#›</a:t>
            </a:fld>
            <a:endParaRPr lang="sl-S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1F3E7B66-8E27-4789-98A6-34B1D9061D1C}"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3F3AE3A4-9F39-4AC3-81F7-80100DBD46C0}" type="slidenum">
              <a:rPr lang="sl-SI"/>
              <a:pPr>
                <a:defRPr/>
              </a:pPr>
              <a:t>‹#›</a:t>
            </a:fld>
            <a:endParaRPr lang="sl-S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6C1DB1F1-4FF5-4F2B-8995-8FCCFBF0EE15}" type="datetimeFigureOut">
              <a:rPr lang="sl-SI"/>
              <a:pPr>
                <a:defRPr/>
              </a:pPr>
              <a:t>20. 11. 2019</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0546E126-CA71-44CC-A504-02E25C1BA7D1}"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CC7110FF-4096-4DA3-B6E3-090A2B5B0E6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p:txBody>
          <a:bodyPr/>
          <a:lstStyle>
            <a:lvl1pPr>
              <a:defRPr/>
            </a:lvl1pPr>
          </a:lstStyle>
          <a:p>
            <a:pPr>
              <a:defRPr/>
            </a:pPr>
            <a:endParaRPr lang="sl-SI"/>
          </a:p>
        </p:txBody>
      </p:sp>
      <p:sp>
        <p:nvSpPr>
          <p:cNvPr id="6" name="Rectangle 5"/>
          <p:cNvSpPr>
            <a:spLocks noGrp="1" noChangeArrowheads="1"/>
          </p:cNvSpPr>
          <p:nvPr>
            <p:ph type="ftr" sz="quarter" idx="11"/>
          </p:nvPr>
        </p:nvSpPr>
        <p:spPr/>
        <p:txBody>
          <a:bodyPr/>
          <a:lstStyle>
            <a:lvl1pPr>
              <a:defRPr/>
            </a:lvl1pPr>
          </a:lstStyle>
          <a:p>
            <a:pPr>
              <a:defRPr/>
            </a:pPr>
            <a:endParaRPr lang="sl-SI"/>
          </a:p>
        </p:txBody>
      </p:sp>
      <p:sp>
        <p:nvSpPr>
          <p:cNvPr id="7" name="Rectangle 6"/>
          <p:cNvSpPr>
            <a:spLocks noGrp="1" noChangeArrowheads="1"/>
          </p:cNvSpPr>
          <p:nvPr>
            <p:ph type="sldNum" sz="quarter" idx="12"/>
          </p:nvPr>
        </p:nvSpPr>
        <p:spPr/>
        <p:txBody>
          <a:bodyPr/>
          <a:lstStyle>
            <a:lvl1pPr>
              <a:defRPr/>
            </a:lvl1pPr>
          </a:lstStyle>
          <a:p>
            <a:pPr>
              <a:defRPr/>
            </a:pPr>
            <a:fld id="{D8817A64-6C6B-4D32-9E0A-30A826CD427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21246834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F644407B-00E9-4920-A52D-D7D203F395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7D61EB5D-8479-474E-8245-F1FE8996E4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l-SI"/>
          </a:p>
        </p:txBody>
      </p:sp>
      <p:sp>
        <p:nvSpPr>
          <p:cNvPr id="3" name="Rectangle 5"/>
          <p:cNvSpPr>
            <a:spLocks noGrp="1" noChangeArrowheads="1"/>
          </p:cNvSpPr>
          <p:nvPr>
            <p:ph type="ftr" sz="quarter" idx="11"/>
          </p:nvPr>
        </p:nvSpPr>
        <p:spPr>
          <a:ln/>
        </p:spPr>
        <p:txBody>
          <a:bodyPr/>
          <a:lstStyle>
            <a:lvl1pPr>
              <a:defRPr/>
            </a:lvl1pPr>
          </a:lstStyle>
          <a:p>
            <a:pPr>
              <a:defRPr/>
            </a:pPr>
            <a:endParaRPr lang="sl-SI"/>
          </a:p>
        </p:txBody>
      </p:sp>
      <p:sp>
        <p:nvSpPr>
          <p:cNvPr id="4" name="Rectangle 6"/>
          <p:cNvSpPr>
            <a:spLocks noGrp="1" noChangeArrowheads="1"/>
          </p:cNvSpPr>
          <p:nvPr>
            <p:ph type="sldNum" sz="quarter" idx="12"/>
          </p:nvPr>
        </p:nvSpPr>
        <p:spPr>
          <a:ln/>
        </p:spPr>
        <p:txBody>
          <a:bodyPr/>
          <a:lstStyle>
            <a:lvl1pPr>
              <a:defRPr/>
            </a:lvl1pPr>
          </a:lstStyle>
          <a:p>
            <a:pPr>
              <a:defRPr/>
            </a:pPr>
            <a:fld id="{60F98558-0FEB-484C-876A-D7228C7195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D2D58352-ADF7-4798-A745-6E9D142CE9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C7C30F63-6873-4545-8A0A-3CF3879AE3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4334C42-C613-4D17-B6C1-4795332561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9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330DB6E9-AE3B-4B81-91EA-4FF6B2C8FDE7}" type="datetimeFigureOut">
              <a:rPr lang="sl-SI"/>
              <a:pPr>
                <a:defRPr/>
              </a:pPr>
              <a:t>20. 11. 2019</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6C84D7A7-A3E2-4F05-9968-8646610E35BB}"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74" r:id="rId12"/>
    <p:sldLayoutId id="214748387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3CF8A1-A2E8-4E94-8CEC-328A19BD1B0C}" type="datetimeFigureOut">
              <a:rPr lang="sl-SI"/>
              <a:pPr>
                <a:defRPr/>
              </a:pPr>
              <a:t>20. 11. 2019</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B6F9CA-49FB-4FA1-B07A-BDE1B6047609}"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6" r:id="rId12"/>
    <p:sldLayoutId id="214748389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5.wmf"/></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0.xml"/><Relationship Id="rId4" Type="http://schemas.openxmlformats.org/officeDocument/2006/relationships/image" Target="../media/image5.w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5.wmf"/><Relationship Id="rId5" Type="http://schemas.openxmlformats.org/officeDocument/2006/relationships/image" Target="../media/image31.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503238" y="6165850"/>
            <a:ext cx="8137525" cy="503238"/>
          </a:xfrm>
          <a:prstGeom prst="rect">
            <a:avLst/>
          </a:prstGeom>
          <a:noFill/>
          <a:ln w="9525">
            <a:noFill/>
            <a:miter lim="800000"/>
            <a:headEnd/>
            <a:tailEnd/>
          </a:ln>
        </p:spPr>
        <p:txBody>
          <a:bodyPr/>
          <a:lstStyle/>
          <a:p>
            <a:pPr eaLnBrk="0" hangingPunct="0">
              <a:spcBef>
                <a:spcPct val="20000"/>
              </a:spcBef>
              <a:spcAft>
                <a:spcPts val="600"/>
              </a:spcAft>
              <a:defRPr/>
            </a:pPr>
            <a:r>
              <a:rPr lang="sl-SI" sz="1400" kern="0" dirty="0">
                <a:latin typeface="Century Gothic" pitchFamily="34" charset="0"/>
                <a:cs typeface="Arial" pitchFamily="34" charset="0"/>
              </a:rPr>
              <a:t>Financerji: Ministrstvo za delo, družino, socialne zadeve in enake možnosti, Mestna občina Ljubljana, Ministrstvo za zdravje, FIHO, </a:t>
            </a:r>
            <a:r>
              <a:rPr lang="sl-SI" sz="1400" dirty="0">
                <a:solidFill>
                  <a:prstClr val="black"/>
                </a:solidFill>
                <a:latin typeface="Century Gothic" pitchFamily="34" charset="0"/>
                <a:cs typeface="Arial" pitchFamily="34" charset="0"/>
              </a:rPr>
              <a:t>Ministrstvo za izobraževanje, znanost in šport – URSM</a:t>
            </a:r>
          </a:p>
        </p:txBody>
      </p:sp>
      <p:sp>
        <p:nvSpPr>
          <p:cNvPr id="7171" name="Title 11"/>
          <p:cNvSpPr>
            <a:spLocks noGrp="1"/>
          </p:cNvSpPr>
          <p:nvPr>
            <p:ph type="ctrTitle"/>
          </p:nvPr>
        </p:nvSpPr>
        <p:spPr>
          <a:xfrm>
            <a:off x="214313" y="428625"/>
            <a:ext cx="8643937" cy="1928813"/>
          </a:xfrm>
        </p:spPr>
        <p:txBody>
          <a:bodyPr/>
          <a:lstStyle/>
          <a:p>
            <a:r>
              <a:rPr lang="en-US" altLang="sl-SI" sz="3600" b="1" dirty="0" err="1" smtClean="0">
                <a:latin typeface="Century Gothic" pitchFamily="34" charset="0"/>
              </a:rPr>
              <a:t>Uporaba</a:t>
            </a:r>
            <a:r>
              <a:rPr lang="en-US" altLang="sl-SI" sz="3600" b="1" dirty="0" smtClean="0">
                <a:latin typeface="Century Gothic" pitchFamily="34" charset="0"/>
              </a:rPr>
              <a:t> </a:t>
            </a:r>
            <a:r>
              <a:rPr lang="en-US" altLang="sl-SI" sz="3600" b="1" dirty="0" err="1" smtClean="0">
                <a:latin typeface="Century Gothic" pitchFamily="34" charset="0"/>
              </a:rPr>
              <a:t>alkohola</a:t>
            </a:r>
            <a:r>
              <a:rPr lang="en-US" altLang="sl-SI" sz="3600" b="1" dirty="0" smtClean="0">
                <a:latin typeface="Century Gothic" pitchFamily="34" charset="0"/>
              </a:rPr>
              <a:t>  med </a:t>
            </a:r>
            <a:r>
              <a:rPr lang="en-US" altLang="sl-SI" sz="3600" b="1" dirty="0" err="1" smtClean="0">
                <a:latin typeface="Century Gothic" pitchFamily="34" charset="0"/>
              </a:rPr>
              <a:t>mladimi</a:t>
            </a:r>
            <a:r>
              <a:rPr lang="en-US" altLang="sl-SI" sz="3600" b="1" dirty="0" smtClean="0">
                <a:latin typeface="Century Gothic" pitchFamily="34" charset="0"/>
              </a:rPr>
              <a:t> – </a:t>
            </a:r>
            <a:r>
              <a:rPr lang="en-US" altLang="sl-SI" sz="3600" b="1" dirty="0" err="1" smtClean="0">
                <a:latin typeface="Century Gothic" pitchFamily="34" charset="0"/>
              </a:rPr>
              <a:t>kaj</a:t>
            </a:r>
            <a:r>
              <a:rPr lang="en-US" altLang="sl-SI" sz="3600" b="1" dirty="0" smtClean="0">
                <a:latin typeface="Century Gothic" pitchFamily="34" charset="0"/>
              </a:rPr>
              <a:t> se </a:t>
            </a:r>
            <a:r>
              <a:rPr lang="en-US" altLang="sl-SI" sz="3600" b="1" dirty="0" err="1" smtClean="0">
                <a:latin typeface="Century Gothic" pitchFamily="34" charset="0"/>
              </a:rPr>
              <a:t>dogaja</a:t>
            </a:r>
            <a:r>
              <a:rPr lang="en-US" altLang="sl-SI" sz="3600" b="1" dirty="0" smtClean="0">
                <a:latin typeface="Century Gothic" pitchFamily="34" charset="0"/>
              </a:rPr>
              <a:t> in </a:t>
            </a:r>
            <a:r>
              <a:rPr lang="en-US" altLang="sl-SI" sz="3600" b="1" dirty="0" err="1" smtClean="0">
                <a:latin typeface="Century Gothic" pitchFamily="34" charset="0"/>
              </a:rPr>
              <a:t>kakšna</a:t>
            </a:r>
            <a:r>
              <a:rPr lang="en-US" altLang="sl-SI" sz="3600" b="1" dirty="0" smtClean="0">
                <a:latin typeface="Century Gothic" pitchFamily="34" charset="0"/>
              </a:rPr>
              <a:t> je </a:t>
            </a:r>
            <a:r>
              <a:rPr lang="en-US" altLang="sl-SI" sz="3600" b="1" dirty="0" err="1" smtClean="0">
                <a:latin typeface="Century Gothic" pitchFamily="34" charset="0"/>
              </a:rPr>
              <a:t>naša</a:t>
            </a:r>
            <a:r>
              <a:rPr lang="en-US" altLang="sl-SI" sz="3600" b="1" dirty="0" smtClean="0">
                <a:latin typeface="Century Gothic" pitchFamily="34" charset="0"/>
              </a:rPr>
              <a:t> </a:t>
            </a:r>
            <a:r>
              <a:rPr lang="en-US" altLang="sl-SI" sz="3600" b="1" dirty="0" err="1" smtClean="0">
                <a:latin typeface="Century Gothic" pitchFamily="34" charset="0"/>
              </a:rPr>
              <a:t>vloga</a:t>
            </a:r>
            <a:r>
              <a:rPr lang="en-US" altLang="sl-SI" sz="3600" b="1" dirty="0" smtClean="0">
                <a:latin typeface="Century Gothic" pitchFamily="34" charset="0"/>
              </a:rPr>
              <a:t>?</a:t>
            </a:r>
            <a:endParaRPr lang="sl-SI" altLang="sl-SI" sz="3600" b="1" dirty="0" smtClean="0">
              <a:latin typeface="Century Gothic" pitchFamily="34" charset="0"/>
            </a:endParaRPr>
          </a:p>
        </p:txBody>
      </p:sp>
      <p:pic>
        <p:nvPicPr>
          <p:cNvPr id="7172" name="Picture 3" descr="C:\Users\Spela\Dropbox\začasno\logo_IS-nov.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6363" y="3429000"/>
            <a:ext cx="3851275" cy="2235200"/>
          </a:xfrm>
          <a:prstGeom prst="rect">
            <a:avLst/>
          </a:prstGeom>
          <a:noFill/>
          <a:ln w="9525">
            <a:noFill/>
            <a:miter lim="800000"/>
            <a:headEnd/>
            <a:tailEnd/>
          </a:ln>
        </p:spPr>
      </p:pic>
      <p:sp>
        <p:nvSpPr>
          <p:cNvPr id="7173" name="Pravokotnik 1"/>
          <p:cNvSpPr>
            <a:spLocks noChangeArrowheads="1"/>
          </p:cNvSpPr>
          <p:nvPr/>
        </p:nvSpPr>
        <p:spPr bwMode="auto">
          <a:xfrm>
            <a:off x="2019219" y="2214563"/>
            <a:ext cx="4982453" cy="707886"/>
          </a:xfrm>
          <a:prstGeom prst="rect">
            <a:avLst/>
          </a:prstGeom>
          <a:noFill/>
          <a:ln w="9525">
            <a:noFill/>
            <a:miter lim="800000"/>
            <a:headEnd/>
            <a:tailEnd/>
          </a:ln>
        </p:spPr>
        <p:txBody>
          <a:bodyPr wrap="none">
            <a:spAutoFit/>
          </a:bodyPr>
          <a:lstStyle/>
          <a:p>
            <a:pPr algn="ctr"/>
            <a:r>
              <a:rPr lang="en-GB" altLang="sl-SI" b="1" dirty="0" err="1" smtClean="0">
                <a:latin typeface="Century Gothic" pitchFamily="34" charset="0"/>
              </a:rPr>
              <a:t>Natalija</a:t>
            </a:r>
            <a:r>
              <a:rPr lang="en-GB" altLang="sl-SI" b="1" dirty="0" smtClean="0">
                <a:latin typeface="Century Gothic" pitchFamily="34" charset="0"/>
              </a:rPr>
              <a:t> T. </a:t>
            </a:r>
            <a:r>
              <a:rPr lang="en-GB" altLang="sl-SI" b="1" dirty="0" err="1" smtClean="0">
                <a:latin typeface="Century Gothic" pitchFamily="34" charset="0"/>
              </a:rPr>
              <a:t>Bogataj</a:t>
            </a:r>
            <a:r>
              <a:rPr lang="sl-SI" altLang="sl-SI" b="1" dirty="0" smtClean="0">
                <a:latin typeface="Century Gothic" pitchFamily="34" charset="0"/>
              </a:rPr>
              <a:t>, </a:t>
            </a:r>
            <a:r>
              <a:rPr lang="sl-SI" altLang="sl-SI" b="1" dirty="0" err="1" smtClean="0">
                <a:latin typeface="Century Gothic" pitchFamily="34" charset="0"/>
              </a:rPr>
              <a:t>univ.dipl.soc</a:t>
            </a:r>
            <a:r>
              <a:rPr lang="sl-SI" altLang="sl-SI" b="1" dirty="0" smtClean="0">
                <a:latin typeface="Century Gothic" pitchFamily="34" charset="0"/>
              </a:rPr>
              <a:t>.</a:t>
            </a:r>
            <a:r>
              <a:rPr lang="en-GB" altLang="sl-SI" b="1" dirty="0" smtClean="0">
                <a:latin typeface="Century Gothic" pitchFamily="34" charset="0"/>
              </a:rPr>
              <a:t>del</a:t>
            </a:r>
            <a:r>
              <a:rPr lang="sl-SI" altLang="sl-SI" b="1" dirty="0" smtClean="0">
                <a:latin typeface="Century Gothic" pitchFamily="34" charset="0"/>
              </a:rPr>
              <a:t>.</a:t>
            </a:r>
          </a:p>
          <a:p>
            <a:pPr algn="ctr"/>
            <a:r>
              <a:rPr lang="sl-SI" altLang="sl-SI" b="1" dirty="0" smtClean="0">
                <a:latin typeface="Century Gothic" pitchFamily="34" charset="0"/>
              </a:rPr>
              <a:t>Strokovna vodja programa Izberi sam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endParaRPr lang="en-GB" smtClean="0"/>
          </a:p>
        </p:txBody>
      </p:sp>
      <p:pic>
        <p:nvPicPr>
          <p:cNvPr id="15363" name="Picture 5" descr="e_pills_0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7092950"/>
          </a:xfrm>
        </p:spPr>
      </p:pic>
      <p:sp>
        <p:nvSpPr>
          <p:cNvPr id="15364" name="Rectangle 8"/>
          <p:cNvSpPr>
            <a:spLocks noChangeArrowheads="1"/>
          </p:cNvSpPr>
          <p:nvPr/>
        </p:nvSpPr>
        <p:spPr bwMode="auto">
          <a:xfrm>
            <a:off x="5105400" y="5791200"/>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sl-SI">
                <a:solidFill>
                  <a:schemeClr val="bg1"/>
                </a:solidFill>
                <a:latin typeface="Arial Narrow" panose="020B0606020202030204" pitchFamily="34" charset="0"/>
                <a:ea typeface="ＭＳ Ｐゴシック" panose="020B0600070205080204" pitchFamily="34" charset="-128"/>
              </a:rPr>
              <a:t>Ekstazi</a:t>
            </a:r>
            <a:endParaRPr lang="en-US">
              <a:solidFill>
                <a:schemeClr val="bg1"/>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978873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l-SI" smtClean="0"/>
              <a:t>Ekstazi</a:t>
            </a:r>
            <a:endParaRPr lang="en-US" smtClean="0"/>
          </a:p>
        </p:txBody>
      </p:sp>
      <p:sp>
        <p:nvSpPr>
          <p:cNvPr id="16387" name="Rectangle 3"/>
          <p:cNvSpPr>
            <a:spLocks noGrp="1" noChangeArrowheads="1"/>
          </p:cNvSpPr>
          <p:nvPr>
            <p:ph idx="1"/>
          </p:nvPr>
        </p:nvSpPr>
        <p:spPr/>
        <p:txBody>
          <a:bodyPr/>
          <a:lstStyle/>
          <a:p>
            <a:pPr algn="just" eaLnBrk="1" hangingPunct="1">
              <a:lnSpc>
                <a:spcPct val="90000"/>
              </a:lnSpc>
            </a:pPr>
            <a:r>
              <a:rPr lang="en-US" sz="2300" smtClean="0"/>
              <a:t>M</a:t>
            </a:r>
            <a:r>
              <a:rPr lang="sl-SI" sz="2300" smtClean="0"/>
              <a:t>etilendioksimetamfetamin </a:t>
            </a:r>
            <a:r>
              <a:rPr lang="en-US" sz="2300" smtClean="0"/>
              <a:t>–</a:t>
            </a:r>
            <a:r>
              <a:rPr lang="sl-SI" sz="2300" smtClean="0"/>
              <a:t> MDMA</a:t>
            </a:r>
          </a:p>
          <a:p>
            <a:pPr algn="just" eaLnBrk="1" hangingPunct="1">
              <a:lnSpc>
                <a:spcPct val="90000"/>
              </a:lnSpc>
            </a:pPr>
            <a:r>
              <a:rPr lang="sl-SI" sz="2300" smtClean="0"/>
              <a:t>(+) Povečana energija, empatija, občutek povezanosti z drugimi</a:t>
            </a:r>
          </a:p>
          <a:p>
            <a:pPr algn="just" eaLnBrk="1" hangingPunct="1">
              <a:lnSpc>
                <a:spcPct val="90000"/>
              </a:lnSpc>
            </a:pPr>
            <a:r>
              <a:rPr lang="sl-SI" sz="2300" smtClean="0"/>
              <a:t>(-) Pospešeno bitje srca, panični napadi, nespečnost, krčenje čeljustnih mišic, pospešen utrip srca</a:t>
            </a:r>
          </a:p>
          <a:p>
            <a:pPr algn="just" eaLnBrk="1" hangingPunct="1">
              <a:lnSpc>
                <a:spcPct val="90000"/>
              </a:lnSpc>
            </a:pPr>
            <a:endParaRPr lang="en-US" sz="2400" smtClean="0"/>
          </a:p>
        </p:txBody>
      </p:sp>
    </p:spTree>
    <p:extLst>
      <p:ext uri="{BB962C8B-B14F-4D97-AF65-F5344CB8AC3E}">
        <p14:creationId xmlns:p14="http://schemas.microsoft.com/office/powerpoint/2010/main" val="406377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GB" smtClean="0"/>
          </a:p>
        </p:txBody>
      </p:sp>
      <p:sp>
        <p:nvSpPr>
          <p:cNvPr id="17411" name="Rectangle 3"/>
          <p:cNvSpPr>
            <a:spLocks noGrp="1" noChangeArrowheads="1"/>
          </p:cNvSpPr>
          <p:nvPr>
            <p:ph idx="1"/>
          </p:nvPr>
        </p:nvSpPr>
        <p:spPr/>
        <p:txBody>
          <a:bodyPr/>
          <a:lstStyle/>
          <a:p>
            <a:pPr eaLnBrk="1" hangingPunct="1"/>
            <a:endParaRPr lang="en-GB" sz="1800" smtClean="0"/>
          </a:p>
        </p:txBody>
      </p:sp>
      <p:graphicFrame>
        <p:nvGraphicFramePr>
          <p:cNvPr id="34829" name="Group 13"/>
          <p:cNvGraphicFramePr>
            <a:graphicFrameLocks noGrp="1"/>
          </p:cNvGraphicFramePr>
          <p:nvPr/>
        </p:nvGraphicFramePr>
        <p:xfrm>
          <a:off x="1463675" y="906463"/>
          <a:ext cx="6216650" cy="5045075"/>
        </p:xfrm>
        <a:graphic>
          <a:graphicData uri="http://schemas.openxmlformats.org/drawingml/2006/table">
            <a:tbl>
              <a:tblPr/>
              <a:tblGrid>
                <a:gridCol w="6216650">
                  <a:extLst>
                    <a:ext uri="{9D8B030D-6E8A-4147-A177-3AD203B41FA5}">
                      <a16:colId xmlns:a16="http://schemas.microsoft.com/office/drawing/2014/main" val="20000"/>
                    </a:ext>
                  </a:extLst>
                </a:gridCol>
              </a:tblGrid>
              <a:tr h="5045075">
                <a:tc>
                  <a:txBody>
                    <a:bodyPr/>
                    <a:lstStyle>
                      <a:lvl1pPr eaLnBrk="0" hangingPunct="0">
                        <a:spcBef>
                          <a:spcPts val="1800"/>
                        </a:spcBef>
                        <a:buClr>
                          <a:schemeClr val="accent1"/>
                        </a:buClr>
                        <a:buSzPct val="130000"/>
                        <a:buFont typeface="Wingdings" panose="05000000000000000000" pitchFamily="2" charset="2"/>
                        <a:defRPr sz="2800">
                          <a:solidFill>
                            <a:srgbClr val="404040"/>
                          </a:solidFill>
                          <a:latin typeface="News Gothic MT" pitchFamily="1" charset="0"/>
                          <a:ea typeface="MS PGothic" panose="020B0600070205080204" pitchFamily="34" charset="-128"/>
                        </a:defRPr>
                      </a:lvl1pPr>
                      <a:lvl2pPr marL="742950" indent="-285750" eaLnBrk="0" hangingPunct="0">
                        <a:spcBef>
                          <a:spcPts val="600"/>
                        </a:spcBef>
                        <a:buClr>
                          <a:schemeClr val="accent2"/>
                        </a:buClr>
                        <a:buSzPct val="130000"/>
                        <a:buFont typeface="Wingdings" panose="05000000000000000000" pitchFamily="2" charset="2"/>
                        <a:defRPr sz="2400">
                          <a:solidFill>
                            <a:srgbClr val="404040"/>
                          </a:solidFill>
                          <a:latin typeface="News Gothic MT" pitchFamily="1" charset="0"/>
                          <a:ea typeface="MS PGothic" panose="020B0600070205080204" pitchFamily="34" charset="-128"/>
                        </a:defRPr>
                      </a:lvl2pPr>
                      <a:lvl3pPr marL="1143000" indent="-228600" eaLnBrk="0" hangingPunct="0">
                        <a:spcBef>
                          <a:spcPts val="600"/>
                        </a:spcBef>
                        <a:buClr>
                          <a:schemeClr val="accent1"/>
                        </a:buClr>
                        <a:buSzPct val="130000"/>
                        <a:buFont typeface="Wingdings" panose="05000000000000000000" pitchFamily="2" charset="2"/>
                        <a:defRPr sz="2000">
                          <a:solidFill>
                            <a:srgbClr val="404040"/>
                          </a:solidFill>
                          <a:latin typeface="News Gothic MT" pitchFamily="1" charset="0"/>
                          <a:ea typeface="MS PGothic" panose="020B0600070205080204" pitchFamily="34" charset="-128"/>
                        </a:defRPr>
                      </a:lvl3pPr>
                      <a:lvl4pPr marL="1600200" indent="-228600" eaLnBrk="0" hangingPunct="0">
                        <a:spcBef>
                          <a:spcPts val="600"/>
                        </a:spcBef>
                        <a:buClr>
                          <a:schemeClr val="accent2"/>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4pPr>
                      <a:lvl5pPr marL="2057400" indent="-228600" eaLnBrk="0" hangingPunct="0">
                        <a:spcBef>
                          <a:spcPts val="600"/>
                        </a:spcBef>
                        <a:buClr>
                          <a:schemeClr val="accent1"/>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30000"/>
                        <a:buFont typeface="Wingdings" panose="05000000000000000000" pitchFamily="2" charset="2"/>
                        <a:defRPr>
                          <a:solidFill>
                            <a:srgbClr val="404040"/>
                          </a:solidFill>
                          <a:latin typeface="News Gothic MT" pitchFamily="1"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a:t>
                      </a:r>
                      <a:r>
                        <a:rPr kumimoji="0" lang="en-US" sz="307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a:t>
                      </a:r>
                      <a:r>
                        <a:rPr kumimoji="0" 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7414" name="Picture 5" descr="ghb_powde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72600"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4"/>
          <p:cNvSpPr>
            <a:spLocks noChangeArrowheads="1"/>
          </p:cNvSpPr>
          <p:nvPr/>
        </p:nvSpPr>
        <p:spPr bwMode="auto">
          <a:xfrm>
            <a:off x="-381000" y="5638800"/>
            <a:ext cx="381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sl-SI">
                <a:solidFill>
                  <a:schemeClr val="bg1"/>
                </a:solidFill>
                <a:latin typeface="Arial Narrow" panose="020B0606020202030204" pitchFamily="34" charset="0"/>
                <a:ea typeface="ＭＳ Ｐゴシック" panose="020B0600070205080204" pitchFamily="34" charset="-128"/>
              </a:rPr>
              <a:t>GHB/GBL</a:t>
            </a:r>
            <a:endParaRPr lang="en-US">
              <a:solidFill>
                <a:schemeClr val="bg1"/>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59486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l-SI" smtClean="0"/>
              <a:t>GHB/GBL</a:t>
            </a:r>
            <a:endParaRPr lang="en-US" smtClean="0"/>
          </a:p>
        </p:txBody>
      </p:sp>
      <p:sp>
        <p:nvSpPr>
          <p:cNvPr id="18435" name="Rectangle 3"/>
          <p:cNvSpPr>
            <a:spLocks noGrp="1" noChangeArrowheads="1"/>
          </p:cNvSpPr>
          <p:nvPr>
            <p:ph idx="1"/>
          </p:nvPr>
        </p:nvSpPr>
        <p:spPr/>
        <p:txBody>
          <a:bodyPr/>
          <a:lstStyle/>
          <a:p>
            <a:pPr eaLnBrk="1" hangingPunct="1">
              <a:lnSpc>
                <a:spcPct val="80000"/>
              </a:lnSpc>
            </a:pPr>
            <a:r>
              <a:rPr lang="sl-SI" smtClean="0"/>
              <a:t>Gama hidroksi butirat</a:t>
            </a:r>
          </a:p>
          <a:p>
            <a:pPr eaLnBrk="1" hangingPunct="1">
              <a:lnSpc>
                <a:spcPct val="80000"/>
              </a:lnSpc>
            </a:pPr>
            <a:r>
              <a:rPr lang="sl-SI" smtClean="0"/>
              <a:t>Zelo težko doziranje, nehoteno zaužitje, podtikanje</a:t>
            </a:r>
          </a:p>
          <a:p>
            <a:pPr eaLnBrk="1" hangingPunct="1">
              <a:lnSpc>
                <a:spcPct val="80000"/>
              </a:lnSpc>
            </a:pPr>
            <a:r>
              <a:rPr lang="sl-SI" altLang="en-US" smtClean="0"/>
              <a:t>“</a:t>
            </a:r>
            <a:r>
              <a:rPr lang="sl-SI" smtClean="0"/>
              <a:t>Date rape drug</a:t>
            </a:r>
            <a:r>
              <a:rPr lang="sl-SI" altLang="en-US" smtClean="0"/>
              <a:t>”</a:t>
            </a:r>
            <a:endParaRPr lang="sl-SI" smtClean="0"/>
          </a:p>
          <a:p>
            <a:pPr eaLnBrk="1" hangingPunct="1">
              <a:lnSpc>
                <a:spcPct val="80000"/>
              </a:lnSpc>
            </a:pPr>
            <a:r>
              <a:rPr lang="sl-SI" smtClean="0"/>
              <a:t>(+) Sproščenost, ugodje</a:t>
            </a:r>
          </a:p>
          <a:p>
            <a:pPr eaLnBrk="1" hangingPunct="1">
              <a:lnSpc>
                <a:spcPct val="80000"/>
              </a:lnSpc>
            </a:pPr>
            <a:r>
              <a:rPr lang="sl-SI" smtClean="0"/>
              <a:t>(-) Nezavest, koma, motnje dihanja</a:t>
            </a:r>
          </a:p>
          <a:p>
            <a:pPr eaLnBrk="1" hangingPunct="1">
              <a:lnSpc>
                <a:spcPct val="80000"/>
              </a:lnSpc>
            </a:pPr>
            <a:endParaRPr lang="en-US" sz="2400" smtClean="0"/>
          </a:p>
          <a:p>
            <a:pPr eaLnBrk="1" hangingPunct="1">
              <a:lnSpc>
                <a:spcPct val="80000"/>
              </a:lnSpc>
            </a:pPr>
            <a:endParaRPr lang="en-US" sz="2400" smtClean="0"/>
          </a:p>
        </p:txBody>
      </p:sp>
    </p:spTree>
    <p:extLst>
      <p:ext uri="{BB962C8B-B14F-4D97-AF65-F5344CB8AC3E}">
        <p14:creationId xmlns:p14="http://schemas.microsoft.com/office/powerpoint/2010/main" val="179233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sl-SI" smtClean="0"/>
          </a:p>
        </p:txBody>
      </p:sp>
      <p:pic>
        <p:nvPicPr>
          <p:cNvPr id="19459" name="Content Placeholder 3" descr="meph vrecka.jpg"/>
          <p:cNvPicPr>
            <a:picLocks noGrp="1" noChangeAspect="1"/>
          </p:cNvPicPr>
          <p:nvPr>
            <p:ph idx="1"/>
          </p:nvPr>
        </p:nvPicPr>
        <p:blipFill>
          <a:blip r:embed="rId3" cstate="email">
            <a:extLst>
              <a:ext uri="{28A0092B-C50C-407E-A947-70E740481C1C}">
                <a14:useLocalDpi xmlns:a14="http://schemas.microsoft.com/office/drawing/2010/main"/>
              </a:ext>
            </a:extLst>
          </a:blip>
          <a:srcRect l="-37410" r="-37410"/>
          <a:stretch>
            <a:fillRect/>
          </a:stretch>
        </p:blipFill>
        <p:spPr>
          <a:xfrm>
            <a:off x="-3429000" y="0"/>
            <a:ext cx="15984538" cy="6858000"/>
          </a:xfrm>
        </p:spPr>
      </p:pic>
      <p:sp>
        <p:nvSpPr>
          <p:cNvPr id="19460" name="Rectangle 4"/>
          <p:cNvSpPr>
            <a:spLocks noChangeArrowheads="1"/>
          </p:cNvSpPr>
          <p:nvPr/>
        </p:nvSpPr>
        <p:spPr bwMode="auto">
          <a:xfrm>
            <a:off x="261938" y="5726113"/>
            <a:ext cx="7613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sl-SI" sz="4400" b="1">
                <a:solidFill>
                  <a:schemeClr val="bg1"/>
                </a:solidFill>
              </a:rPr>
              <a:t>Nove psihoaktivne snovi (NPS)</a:t>
            </a:r>
          </a:p>
        </p:txBody>
      </p:sp>
    </p:spTree>
    <p:extLst>
      <p:ext uri="{BB962C8B-B14F-4D97-AF65-F5344CB8AC3E}">
        <p14:creationId xmlns:p14="http://schemas.microsoft.com/office/powerpoint/2010/main" val="2406918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l-SI" smtClean="0"/>
              <a:t>Nove psihoaktivne snovi (NPS)</a:t>
            </a:r>
            <a:br>
              <a:rPr lang="sl-SI" smtClean="0"/>
            </a:br>
            <a:r>
              <a:rPr lang="sl-SI" smtClean="0"/>
              <a:t>… „sladoled“ oz. 3mmc</a:t>
            </a:r>
          </a:p>
        </p:txBody>
      </p:sp>
      <p:sp>
        <p:nvSpPr>
          <p:cNvPr id="20483" name="Content Placeholder 2"/>
          <p:cNvSpPr>
            <a:spLocks noGrp="1"/>
          </p:cNvSpPr>
          <p:nvPr>
            <p:ph idx="1"/>
          </p:nvPr>
        </p:nvSpPr>
        <p:spPr>
          <a:xfrm>
            <a:off x="628650" y="1889125"/>
            <a:ext cx="8153400" cy="4484688"/>
          </a:xfrm>
        </p:spPr>
        <p:txBody>
          <a:bodyPr/>
          <a:lstStyle/>
          <a:p>
            <a:pPr>
              <a:buFontTx/>
              <a:buNone/>
            </a:pPr>
            <a:endParaRPr lang="sl-SI" sz="2400" smtClean="0"/>
          </a:p>
          <a:p>
            <a:pPr>
              <a:buFontTx/>
              <a:buNone/>
            </a:pPr>
            <a:r>
              <a:rPr lang="en-US" sz="2400" smtClean="0"/>
              <a:t>Kristali različnih velikosti oz. bel prah</a:t>
            </a:r>
          </a:p>
          <a:p>
            <a:pPr>
              <a:buFontTx/>
              <a:buNone/>
            </a:pPr>
            <a:r>
              <a:rPr lang="en-US" sz="2400" smtClean="0"/>
              <a:t>Nazalna ali oralna uporaba</a:t>
            </a:r>
          </a:p>
          <a:p>
            <a:pPr>
              <a:buFontTx/>
              <a:buNone/>
            </a:pPr>
            <a:endParaRPr lang="sl-SI" sz="2400" b="1" smtClean="0"/>
          </a:p>
          <a:p>
            <a:pPr>
              <a:buFontTx/>
              <a:buNone/>
            </a:pPr>
            <a:r>
              <a:rPr lang="en-US" sz="2400" b="1" smtClean="0"/>
              <a:t>Prijetni učinki:</a:t>
            </a:r>
          </a:p>
          <a:p>
            <a:pPr>
              <a:buFontTx/>
              <a:buNone/>
            </a:pPr>
            <a:r>
              <a:rPr lang="en-US" sz="2400" smtClean="0"/>
              <a:t>Občutki ugodja, topline, evforije, ljubezni, sproščenosti</a:t>
            </a:r>
          </a:p>
          <a:p>
            <a:pPr>
              <a:buFontTx/>
              <a:buNone/>
            </a:pPr>
            <a:r>
              <a:rPr lang="en-US" sz="2400" b="1" smtClean="0"/>
              <a:t>Neprijetni učinki:</a:t>
            </a:r>
          </a:p>
          <a:p>
            <a:pPr>
              <a:buFontTx/>
              <a:buNone/>
            </a:pPr>
            <a:r>
              <a:rPr lang="en-US" sz="2400" smtClean="0"/>
              <a:t>Zmedenost, tresenje, tahikardija, aritmije, bolečine v prsnem košu, bolečine v želodcu</a:t>
            </a:r>
            <a:r>
              <a:rPr lang="sl-SI" sz="2400" smtClean="0"/>
              <a:t>, krči, DEPRESIJA!, psihična in lahko tudi fizična odvisnost</a:t>
            </a:r>
            <a:endParaRPr lang="en-US" sz="2400" smtClean="0"/>
          </a:p>
          <a:p>
            <a:pPr>
              <a:buFontTx/>
              <a:buNone/>
            </a:pPr>
            <a:endParaRPr lang="en-US" sz="2000" smtClean="0"/>
          </a:p>
          <a:p>
            <a:pPr>
              <a:buFontTx/>
              <a:buNone/>
            </a:pPr>
            <a:endParaRPr lang="en-US" smtClean="0"/>
          </a:p>
        </p:txBody>
      </p:sp>
    </p:spTree>
    <p:extLst>
      <p:ext uri="{BB962C8B-B14F-4D97-AF65-F5344CB8AC3E}">
        <p14:creationId xmlns:p14="http://schemas.microsoft.com/office/powerpoint/2010/main" val="40428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2"/>
            <a:ext cx="9143999" cy="6853968"/>
          </a:xfrm>
          <a:prstGeom prst="rect">
            <a:avLst/>
          </a:prstGeom>
        </p:spPr>
      </p:pic>
      <p:sp>
        <p:nvSpPr>
          <p:cNvPr id="5" name="TextBox 4"/>
          <p:cNvSpPr txBox="1"/>
          <p:nvPr/>
        </p:nvSpPr>
        <p:spPr>
          <a:xfrm>
            <a:off x="1250102" y="624798"/>
            <a:ext cx="7667756" cy="5078313"/>
          </a:xfrm>
          <a:prstGeom prst="rect">
            <a:avLst/>
          </a:prstGeom>
          <a:noFill/>
        </p:spPr>
        <p:txBody>
          <a:bodyPr wrap="square" rtlCol="0">
            <a:spAutoFit/>
          </a:bodyPr>
          <a:lstStyle/>
          <a:p>
            <a:pPr algn="ctr" fontAlgn="auto">
              <a:spcBef>
                <a:spcPts val="0"/>
              </a:spcBef>
              <a:spcAft>
                <a:spcPts val="0"/>
              </a:spcAft>
            </a:pPr>
            <a:r>
              <a:rPr lang="en-US" sz="3200" b="1" dirty="0" err="1" smtClean="0">
                <a:solidFill>
                  <a:prstClr val="black"/>
                </a:solidFill>
                <a:latin typeface="Calibri" panose="020F0502020204030204"/>
              </a:rPr>
              <a:t>Uporaba</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drog</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kot</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način</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zadovoljevanja</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mladostniških</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razvojnih</a:t>
            </a:r>
            <a:r>
              <a:rPr lang="en-US" sz="3200" b="1" dirty="0" smtClean="0">
                <a:solidFill>
                  <a:prstClr val="black"/>
                </a:solidFill>
                <a:latin typeface="Calibri" panose="020F0502020204030204"/>
              </a:rPr>
              <a:t> </a:t>
            </a:r>
            <a:r>
              <a:rPr lang="en-US" sz="3200" b="1" dirty="0" err="1" smtClean="0">
                <a:solidFill>
                  <a:prstClr val="black"/>
                </a:solidFill>
                <a:latin typeface="Calibri" panose="020F0502020204030204"/>
              </a:rPr>
              <a:t>teženj</a:t>
            </a:r>
            <a:endParaRPr lang="en-US" sz="3200" b="1" dirty="0" smtClean="0">
              <a:solidFill>
                <a:prstClr val="black"/>
              </a:solidFill>
              <a:latin typeface="Calibri" panose="020F0502020204030204"/>
            </a:endParaRPr>
          </a:p>
          <a:p>
            <a:pPr fontAlgn="auto">
              <a:spcBef>
                <a:spcPts val="0"/>
              </a:spcBef>
              <a:spcAft>
                <a:spcPts val="0"/>
              </a:spcAft>
            </a:pPr>
            <a:endParaRPr lang="en-US" sz="3200" dirty="0">
              <a:solidFill>
                <a:prstClr val="black"/>
              </a:solidFill>
              <a:latin typeface="Calibri" panose="020F0502020204030204"/>
            </a:endParaRPr>
          </a:p>
          <a:p>
            <a:pPr marL="571500" indent="-571500" fontAlgn="auto">
              <a:spcBef>
                <a:spcPts val="0"/>
              </a:spcBef>
              <a:spcAft>
                <a:spcPts val="0"/>
              </a:spcAft>
              <a:buFont typeface="Arial"/>
              <a:buChar char="•"/>
            </a:pPr>
            <a:r>
              <a:rPr lang="sl-SI" sz="2800" dirty="0">
                <a:solidFill>
                  <a:prstClr val="black"/>
                </a:solidFill>
                <a:latin typeface="Calibri" panose="020F0502020204030204"/>
              </a:rPr>
              <a:t>E</a:t>
            </a:r>
            <a:r>
              <a:rPr lang="en-US" sz="2800" dirty="0" err="1" smtClean="0">
                <a:solidFill>
                  <a:prstClr val="black"/>
                </a:solidFill>
                <a:latin typeface="Calibri" panose="020F0502020204030204"/>
              </a:rPr>
              <a:t>volucijska</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potreba</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po</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druženju</a:t>
            </a:r>
            <a:r>
              <a:rPr lang="en-US" sz="2800" dirty="0" smtClean="0">
                <a:solidFill>
                  <a:prstClr val="black"/>
                </a:solidFill>
                <a:latin typeface="Calibri" panose="020F0502020204030204"/>
              </a:rPr>
              <a:t> in </a:t>
            </a:r>
            <a:r>
              <a:rPr lang="en-US" sz="2800" dirty="0" err="1" smtClean="0">
                <a:solidFill>
                  <a:prstClr val="black"/>
                </a:solidFill>
                <a:latin typeface="Calibri" panose="020F0502020204030204"/>
              </a:rPr>
              <a:t>sprejemanju</a:t>
            </a:r>
            <a:endParaRPr lang="sl-SI" sz="2800" dirty="0" smtClean="0">
              <a:solidFill>
                <a:prstClr val="black"/>
              </a:solidFill>
              <a:latin typeface="Calibri" panose="020F0502020204030204"/>
            </a:endParaRPr>
          </a:p>
          <a:p>
            <a:pPr fontAlgn="auto">
              <a:spcBef>
                <a:spcPts val="0"/>
              </a:spcBef>
              <a:spcAft>
                <a:spcPts val="0"/>
              </a:spcAft>
            </a:pPr>
            <a:endParaRPr lang="en-US" sz="2800" dirty="0" smtClean="0">
              <a:solidFill>
                <a:prstClr val="black"/>
              </a:solidFill>
              <a:latin typeface="Calibri" panose="020F0502020204030204"/>
            </a:endParaRPr>
          </a:p>
          <a:p>
            <a:pPr marL="571500" indent="-571500" fontAlgn="auto">
              <a:spcBef>
                <a:spcPts val="0"/>
              </a:spcBef>
              <a:spcAft>
                <a:spcPts val="0"/>
              </a:spcAft>
              <a:buFont typeface="Arial"/>
              <a:buChar char="•"/>
            </a:pPr>
            <a:r>
              <a:rPr lang="en-US" sz="2800" dirty="0" smtClean="0">
                <a:solidFill>
                  <a:prstClr val="black"/>
                </a:solidFill>
                <a:latin typeface="Calibri" panose="020F0502020204030204"/>
              </a:rPr>
              <a:t>V </a:t>
            </a:r>
            <a:r>
              <a:rPr lang="en-US" sz="2800" dirty="0" err="1" smtClean="0">
                <a:solidFill>
                  <a:prstClr val="black"/>
                </a:solidFill>
                <a:latin typeface="Calibri" panose="020F0502020204030204"/>
              </a:rPr>
              <a:t>mladostništvu</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zelo</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razvita</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emocionalnost</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hkrati</a:t>
            </a:r>
            <a:r>
              <a:rPr lang="en-US" sz="2800" dirty="0" smtClean="0">
                <a:solidFill>
                  <a:prstClr val="black"/>
                </a:solidFill>
                <a:latin typeface="Calibri" panose="020F0502020204030204"/>
              </a:rPr>
              <a:t> pa </a:t>
            </a:r>
            <a:r>
              <a:rPr lang="en-US" sz="2800" dirty="0" err="1" smtClean="0">
                <a:solidFill>
                  <a:prstClr val="black"/>
                </a:solidFill>
                <a:latin typeface="Calibri" panose="020F0502020204030204"/>
              </a:rPr>
              <a:t>nimajo</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nobenih</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zavor</a:t>
            </a:r>
            <a:r>
              <a:rPr lang="en-US" sz="2800" dirty="0" smtClean="0">
                <a:solidFill>
                  <a:prstClr val="black"/>
                </a:solidFill>
                <a:latin typeface="Calibri" panose="020F0502020204030204"/>
              </a:rPr>
              <a:t>”</a:t>
            </a:r>
          </a:p>
          <a:p>
            <a:pPr marL="571500" indent="-571500" fontAlgn="auto">
              <a:spcBef>
                <a:spcPts val="0"/>
              </a:spcBef>
              <a:spcAft>
                <a:spcPts val="0"/>
              </a:spcAft>
              <a:buFont typeface="Arial"/>
              <a:buChar char="•"/>
            </a:pPr>
            <a:endParaRPr lang="en-US" sz="2800" dirty="0" smtClean="0">
              <a:solidFill>
                <a:prstClr val="black"/>
              </a:solidFill>
              <a:latin typeface="Calibri" panose="020F0502020204030204"/>
            </a:endParaRPr>
          </a:p>
          <a:p>
            <a:pPr marL="571500" indent="-571500" fontAlgn="auto">
              <a:spcBef>
                <a:spcPts val="0"/>
              </a:spcBef>
              <a:spcAft>
                <a:spcPts val="0"/>
              </a:spcAft>
              <a:buFont typeface="Arial"/>
              <a:buChar char="•"/>
            </a:pPr>
            <a:r>
              <a:rPr lang="en-US" sz="2800" dirty="0" err="1" smtClean="0">
                <a:solidFill>
                  <a:prstClr val="black"/>
                </a:solidFill>
                <a:latin typeface="Calibri" panose="020F0502020204030204"/>
              </a:rPr>
              <a:t>Nagnjenost</a:t>
            </a:r>
            <a:r>
              <a:rPr lang="en-US" sz="2800" dirty="0" smtClean="0">
                <a:solidFill>
                  <a:prstClr val="black"/>
                </a:solidFill>
                <a:latin typeface="Calibri" panose="020F0502020204030204"/>
              </a:rPr>
              <a:t> k </a:t>
            </a:r>
            <a:r>
              <a:rPr lang="en-US" sz="2800" dirty="0" err="1" smtClean="0">
                <a:solidFill>
                  <a:prstClr val="black"/>
                </a:solidFill>
                <a:latin typeface="Calibri" panose="020F0502020204030204"/>
              </a:rPr>
              <a:t>tveganjim</a:t>
            </a:r>
            <a:r>
              <a:rPr lang="en-US" sz="2800" dirty="0" smtClean="0">
                <a:solidFill>
                  <a:prstClr val="black"/>
                </a:solidFill>
                <a:latin typeface="Calibri" panose="020F0502020204030204"/>
              </a:rPr>
              <a:t>, k </a:t>
            </a:r>
            <a:r>
              <a:rPr lang="en-US" sz="2800" dirty="0" err="1" smtClean="0">
                <a:solidFill>
                  <a:prstClr val="black"/>
                </a:solidFill>
                <a:latin typeface="Calibri" panose="020F0502020204030204"/>
              </a:rPr>
              <a:t>iskanju</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meja</a:t>
            </a:r>
            <a:r>
              <a:rPr lang="en-US" sz="2800" dirty="0" smtClean="0">
                <a:solidFill>
                  <a:prstClr val="black"/>
                </a:solidFill>
                <a:latin typeface="Calibri" panose="020F0502020204030204"/>
              </a:rPr>
              <a:t> in </a:t>
            </a:r>
            <a:r>
              <a:rPr lang="en-US" sz="2800" dirty="0" err="1" smtClean="0">
                <a:solidFill>
                  <a:prstClr val="black"/>
                </a:solidFill>
                <a:latin typeface="Calibri" panose="020F0502020204030204"/>
              </a:rPr>
              <a:t>reguliranju</a:t>
            </a:r>
            <a:r>
              <a:rPr lang="en-US" sz="2800" dirty="0" smtClean="0">
                <a:solidFill>
                  <a:prstClr val="black"/>
                </a:solidFill>
                <a:latin typeface="Calibri" panose="020F0502020204030204"/>
              </a:rPr>
              <a:t> </a:t>
            </a:r>
            <a:r>
              <a:rPr lang="en-US" sz="2800" dirty="0" err="1" smtClean="0">
                <a:solidFill>
                  <a:prstClr val="black"/>
                </a:solidFill>
                <a:latin typeface="Calibri" panose="020F0502020204030204"/>
              </a:rPr>
              <a:t>čustev</a:t>
            </a:r>
            <a:endParaRPr lang="en-US" sz="2800" dirty="0" smtClean="0">
              <a:solidFill>
                <a:prstClr val="black"/>
              </a:solidFill>
              <a:latin typeface="Calibri" panose="020F0502020204030204"/>
            </a:endParaRPr>
          </a:p>
          <a:p>
            <a:pPr fontAlgn="auto">
              <a:spcBef>
                <a:spcPts val="0"/>
              </a:spcBef>
              <a:spcAft>
                <a:spcPts val="0"/>
              </a:spcAft>
            </a:pPr>
            <a:endParaRPr lang="en-US" sz="1600" dirty="0">
              <a:solidFill>
                <a:prstClr val="black"/>
              </a:solidFill>
              <a:latin typeface="Calibri" panose="020F0502020204030204"/>
            </a:endParaRPr>
          </a:p>
          <a:p>
            <a:pPr fontAlgn="auto">
              <a:spcBef>
                <a:spcPts val="0"/>
              </a:spcBef>
              <a:spcAft>
                <a:spcPts val="0"/>
              </a:spcAft>
            </a:pPr>
            <a:endParaRPr lang="en-US" sz="1600" dirty="0">
              <a:solidFill>
                <a:prstClr val="black"/>
              </a:solidFill>
              <a:latin typeface="Calibri" panose="020F0502020204030204"/>
            </a:endParaRPr>
          </a:p>
        </p:txBody>
      </p:sp>
    </p:spTree>
    <p:extLst>
      <p:ext uri="{BB962C8B-B14F-4D97-AF65-F5344CB8AC3E}">
        <p14:creationId xmlns:p14="http://schemas.microsoft.com/office/powerpoint/2010/main" val="3323149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54"/>
          <p:cNvSpPr>
            <a:spLocks noGrp="1"/>
          </p:cNvSpPr>
          <p:nvPr>
            <p:ph type="title"/>
          </p:nvPr>
        </p:nvSpPr>
        <p:spPr>
          <a:xfrm>
            <a:off x="457200" y="274638"/>
            <a:ext cx="8578850" cy="1143000"/>
          </a:xfrm>
        </p:spPr>
        <p:txBody>
          <a:bodyPr/>
          <a:lstStyle/>
          <a:p>
            <a:pPr defTabSz="508000">
              <a:spcBef>
                <a:spcPts val="1300"/>
              </a:spcBef>
            </a:pPr>
            <a:r>
              <a:rPr lang="en-US" sz="4000" b="1" smtClean="0"/>
              <a:t>Uporaba drog kot poskus samoregulacije</a:t>
            </a:r>
          </a:p>
        </p:txBody>
      </p:sp>
      <p:sp>
        <p:nvSpPr>
          <p:cNvPr id="155" name="Shape 155"/>
          <p:cNvSpPr>
            <a:spLocks noGrp="1"/>
          </p:cNvSpPr>
          <p:nvPr>
            <p:ph type="body" idx="1"/>
          </p:nvPr>
        </p:nvSpPr>
        <p:spPr>
          <a:xfrm>
            <a:off x="512763" y="2601913"/>
            <a:ext cx="8042275" cy="1844675"/>
          </a:xfrm>
        </p:spPr>
        <p:txBody>
          <a:bodyPr>
            <a:noAutofit/>
          </a:bodyPr>
          <a:lstStyle/>
          <a:p>
            <a:pPr marL="294014" indent="-294014" algn="just" defTabSz="365530">
              <a:spcBef>
                <a:spcPts val="1477"/>
              </a:spcBef>
              <a:defRPr sz="3204"/>
            </a:pPr>
            <a:r>
              <a:rPr sz="2531" dirty="0"/>
              <a:t>Škodljiva uporaba drog se ne zgodi zaradi ugodja, ki ga prinese uporaba, temveč ker substanca ponudi olajšanje emocionalne bolečine, ki se je običajno sploh ne zavedajo (Khantzian in Albanese, 2008).</a:t>
            </a:r>
          </a:p>
        </p:txBody>
      </p:sp>
    </p:spTree>
    <p:extLst>
      <p:ext uri="{BB962C8B-B14F-4D97-AF65-F5344CB8AC3E}">
        <p14:creationId xmlns:p14="http://schemas.microsoft.com/office/powerpoint/2010/main" val="233075100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txBox="1">
            <a:spLocks/>
          </p:cNvSpPr>
          <p:nvPr/>
        </p:nvSpPr>
        <p:spPr bwMode="auto">
          <a:xfrm>
            <a:off x="250825" y="1989138"/>
            <a:ext cx="474821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 typeface="Courier New" panose="02070309020205020404" pitchFamily="49" charset="0"/>
              <a:buChar char="o"/>
            </a:pPr>
            <a:r>
              <a:rPr lang="sl-SI" sz="2400"/>
              <a:t>Težave v šoli (slabši šolski uspeh)</a:t>
            </a:r>
          </a:p>
          <a:p>
            <a:pPr eaLnBrk="1" hangingPunct="1">
              <a:lnSpc>
                <a:spcPct val="90000"/>
              </a:lnSpc>
              <a:spcBef>
                <a:spcPts val="1000"/>
              </a:spcBef>
              <a:buFont typeface="Courier New" panose="02070309020205020404" pitchFamily="49" charset="0"/>
              <a:buChar char="o"/>
            </a:pPr>
            <a:r>
              <a:rPr lang="sl-SI" sz="2400"/>
              <a:t>Težave v družinskih odnosih</a:t>
            </a:r>
          </a:p>
          <a:p>
            <a:pPr eaLnBrk="1" hangingPunct="1">
              <a:lnSpc>
                <a:spcPct val="90000"/>
              </a:lnSpc>
              <a:spcBef>
                <a:spcPts val="1000"/>
              </a:spcBef>
              <a:buFont typeface="Courier New" panose="02070309020205020404" pitchFamily="49" charset="0"/>
              <a:buChar char="o"/>
            </a:pPr>
            <a:r>
              <a:rPr lang="sl-SI" sz="2400"/>
              <a:t>Upad telesne teže</a:t>
            </a:r>
          </a:p>
          <a:p>
            <a:pPr eaLnBrk="1" hangingPunct="1">
              <a:lnSpc>
                <a:spcPct val="90000"/>
              </a:lnSpc>
              <a:spcBef>
                <a:spcPts val="1000"/>
              </a:spcBef>
              <a:buFont typeface="Courier New" panose="02070309020205020404" pitchFamily="49" charset="0"/>
              <a:buChar char="o"/>
            </a:pPr>
            <a:r>
              <a:rPr lang="sl-SI" sz="2400"/>
              <a:t>Menjava družbe</a:t>
            </a:r>
          </a:p>
          <a:p>
            <a:pPr eaLnBrk="1" hangingPunct="1">
              <a:lnSpc>
                <a:spcPct val="90000"/>
              </a:lnSpc>
              <a:spcBef>
                <a:spcPts val="1000"/>
              </a:spcBef>
            </a:pPr>
            <a:endParaRPr lang="en-US" sz="2000"/>
          </a:p>
        </p:txBody>
      </p:sp>
      <p:pic>
        <p:nvPicPr>
          <p:cNvPr id="31747" name="Picture 3" descr="NSD-ap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508500"/>
            <a:ext cx="9144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6"/>
          <p:cNvSpPr txBox="1">
            <a:spLocks noChangeArrowheads="1"/>
          </p:cNvSpPr>
          <p:nvPr/>
        </p:nvSpPr>
        <p:spPr bwMode="auto">
          <a:xfrm>
            <a:off x="4873625" y="1955800"/>
            <a:ext cx="41830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 typeface="Courier New" panose="02070309020205020404" pitchFamily="49" charset="0"/>
              <a:buChar char="o"/>
            </a:pPr>
            <a:r>
              <a:rPr lang="sl-SI" sz="2400"/>
              <a:t>Razdražljivost</a:t>
            </a:r>
          </a:p>
          <a:p>
            <a:pPr eaLnBrk="1" hangingPunct="1">
              <a:spcBef>
                <a:spcPct val="0"/>
              </a:spcBef>
              <a:spcAft>
                <a:spcPts val="600"/>
              </a:spcAft>
              <a:buFont typeface="Courier New" panose="02070309020205020404" pitchFamily="49" charset="0"/>
              <a:buChar char="o"/>
            </a:pPr>
            <a:r>
              <a:rPr lang="sl-SI" sz="2400"/>
              <a:t>Nespečnost, utrujenost</a:t>
            </a:r>
          </a:p>
          <a:p>
            <a:pPr eaLnBrk="1" hangingPunct="1">
              <a:spcBef>
                <a:spcPct val="0"/>
              </a:spcBef>
              <a:spcAft>
                <a:spcPts val="600"/>
              </a:spcAft>
              <a:buFont typeface="Courier New" panose="02070309020205020404" pitchFamily="49" charset="0"/>
              <a:buChar char="o"/>
            </a:pPr>
            <a:r>
              <a:rPr lang="en-US" sz="2400"/>
              <a:t>Težave s koncentracijo</a:t>
            </a:r>
          </a:p>
          <a:p>
            <a:pPr eaLnBrk="1" hangingPunct="1">
              <a:spcBef>
                <a:spcPct val="0"/>
              </a:spcBef>
              <a:spcAft>
                <a:spcPts val="600"/>
              </a:spcAft>
              <a:buFont typeface="Courier New" panose="02070309020205020404" pitchFamily="49" charset="0"/>
              <a:buChar char="o"/>
            </a:pPr>
            <a:r>
              <a:rPr lang="en-US" sz="2400"/>
              <a:t>Anksioznost</a:t>
            </a:r>
            <a:r>
              <a:rPr lang="sl-SI" sz="2400"/>
              <a:t>, tesnobnost</a:t>
            </a:r>
          </a:p>
          <a:p>
            <a:pPr eaLnBrk="1" hangingPunct="1">
              <a:spcBef>
                <a:spcPct val="0"/>
              </a:spcBef>
              <a:spcAft>
                <a:spcPts val="600"/>
              </a:spcAft>
              <a:buFont typeface="Courier New" panose="02070309020205020404" pitchFamily="49" charset="0"/>
              <a:buChar char="o"/>
            </a:pPr>
            <a:r>
              <a:rPr lang="sl-SI" sz="2400"/>
              <a:t>Odsotnost</a:t>
            </a:r>
          </a:p>
        </p:txBody>
      </p:sp>
      <p:sp>
        <p:nvSpPr>
          <p:cNvPr id="31749" name="TextBox 7"/>
          <p:cNvSpPr txBox="1">
            <a:spLocks noChangeArrowheads="1"/>
          </p:cNvSpPr>
          <p:nvPr/>
        </p:nvSpPr>
        <p:spPr bwMode="auto">
          <a:xfrm>
            <a:off x="611188" y="24447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sz="2800" b="1"/>
              <a:t>KAKO PREPOZNATI, ALI IMA MLADOSTNIK TEŽAVE Z UPORABO DROG?</a:t>
            </a:r>
          </a:p>
        </p:txBody>
      </p:sp>
      <p:sp>
        <p:nvSpPr>
          <p:cNvPr id="6" name="Rectangle 5"/>
          <p:cNvSpPr/>
          <p:nvPr/>
        </p:nvSpPr>
        <p:spPr>
          <a:xfrm>
            <a:off x="0" y="6488668"/>
            <a:ext cx="377026" cy="369332"/>
          </a:xfrm>
          <a:prstGeom prst="rect">
            <a:avLst/>
          </a:prstGeom>
        </p:spPr>
        <p:txBody>
          <a:bodyPr wrap="none">
            <a:spAutoFit/>
          </a:bodyPr>
          <a:lstStyle/>
          <a:p>
            <a:pPr eaLnBrk="1" hangingPunct="1">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Arial" charset="0"/>
                <a:cs typeface="Arial" charset="0"/>
              </a:rPr>
              <a:t>©</a:t>
            </a:r>
          </a:p>
        </p:txBody>
      </p:sp>
      <p:pic>
        <p:nvPicPr>
          <p:cNvPr id="31751"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150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KAKO UKREPATI?</a:t>
            </a:r>
            <a:endParaRPr lang="en-GB" dirty="0"/>
          </a:p>
        </p:txBody>
      </p:sp>
      <p:sp>
        <p:nvSpPr>
          <p:cNvPr id="3" name="Content Placeholder 2"/>
          <p:cNvSpPr>
            <a:spLocks noGrp="1"/>
          </p:cNvSpPr>
          <p:nvPr>
            <p:ph idx="1"/>
          </p:nvPr>
        </p:nvSpPr>
        <p:spPr/>
        <p:txBody>
          <a:bodyPr/>
          <a:lstStyle/>
          <a:p>
            <a:r>
              <a:rPr lang="sl-SI" dirty="0" smtClean="0"/>
              <a:t>OHRANITI MIRNOST, NE DELATI PANIKE</a:t>
            </a:r>
          </a:p>
          <a:p>
            <a:r>
              <a:rPr lang="sl-SI" dirty="0" smtClean="0"/>
              <a:t>POGOVOR</a:t>
            </a:r>
          </a:p>
          <a:p>
            <a:r>
              <a:rPr lang="sl-SI" dirty="0" smtClean="0"/>
              <a:t>JASNO STALIŠČE</a:t>
            </a:r>
          </a:p>
          <a:p>
            <a:r>
              <a:rPr lang="sl-SI" dirty="0" smtClean="0"/>
              <a:t>GRAJENJE NA ODNOSU/ ZAUPANJU</a:t>
            </a:r>
          </a:p>
          <a:p>
            <a:r>
              <a:rPr lang="sl-SI" dirty="0" smtClean="0"/>
              <a:t>TESTIRANJE SE ODSVETUJE</a:t>
            </a:r>
            <a:endParaRPr lang="en-GB" dirty="0"/>
          </a:p>
        </p:txBody>
      </p:sp>
    </p:spTree>
    <p:extLst>
      <p:ext uri="{BB962C8B-B14F-4D97-AF65-F5344CB8AC3E}">
        <p14:creationId xmlns:p14="http://schemas.microsoft.com/office/powerpoint/2010/main" val="203436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Programi DrogArta</a:t>
            </a:r>
          </a:p>
        </p:txBody>
      </p:sp>
      <p:sp>
        <p:nvSpPr>
          <p:cNvPr id="3" name="Content Placeholder 2"/>
          <p:cNvSpPr>
            <a:spLocks noGrp="1"/>
          </p:cNvSpPr>
          <p:nvPr>
            <p:ph idx="1"/>
          </p:nvPr>
        </p:nvSpPr>
        <p:spPr/>
        <p:txBody>
          <a:bodyPr/>
          <a:lstStyle/>
          <a:p>
            <a:r>
              <a:rPr lang="sl-SI" dirty="0"/>
              <a:t>Izberi </a:t>
            </a:r>
            <a:r>
              <a:rPr lang="sl-SI" dirty="0" smtClean="0"/>
              <a:t>sam                                  </a:t>
            </a:r>
            <a:endParaRPr lang="sl-SI" dirty="0"/>
          </a:p>
          <a:p>
            <a:r>
              <a:rPr lang="sl-SI" dirty="0"/>
              <a:t>Pleši z glavo ;)</a:t>
            </a:r>
          </a:p>
          <a:p>
            <a:r>
              <a:rPr lang="sl-SI" dirty="0" smtClean="0"/>
              <a:t>After taxi                     </a:t>
            </a:r>
          </a:p>
          <a:p>
            <a:r>
              <a:rPr lang="sl-SI" dirty="0"/>
              <a:t>DA Svetovalnica</a:t>
            </a:r>
          </a:p>
          <a:p>
            <a:r>
              <a:rPr lang="sl-SI" dirty="0"/>
              <a:t>Info točka</a:t>
            </a:r>
          </a:p>
          <a:p>
            <a:r>
              <a:rPr lang="sl-SI" dirty="0"/>
              <a:t>Iz </a:t>
            </a:r>
            <a:r>
              <a:rPr lang="sl-SI" dirty="0" smtClean="0"/>
              <a:t>principa  </a:t>
            </a:r>
            <a:endParaRPr lang="sl-SI" dirty="0"/>
          </a:p>
          <a:p>
            <a:endParaRPr lang="sl-SI" dirty="0" smtClean="0"/>
          </a:p>
          <a:p>
            <a:endParaRPr lang="sl-SI"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1537988"/>
            <a:ext cx="1902117" cy="13473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5340" y="3024601"/>
            <a:ext cx="1841152" cy="106689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9523" y="4376916"/>
            <a:ext cx="3712786" cy="658425"/>
          </a:xfrm>
          <a:prstGeom prst="rect">
            <a:avLst/>
          </a:prstGeom>
        </p:spPr>
      </p:pic>
      <p:grpSp>
        <p:nvGrpSpPr>
          <p:cNvPr id="9" name="Group 8"/>
          <p:cNvGrpSpPr/>
          <p:nvPr/>
        </p:nvGrpSpPr>
        <p:grpSpPr>
          <a:xfrm>
            <a:off x="0" y="6484441"/>
            <a:ext cx="1958975" cy="369332"/>
            <a:chOff x="0" y="6484441"/>
            <a:chExt cx="1958975" cy="369332"/>
          </a:xfrm>
        </p:grpSpPr>
        <p:sp>
          <p:nvSpPr>
            <p:cNvPr id="7" name="Rectangle 6"/>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8" name="Picture 2" descr="DA logo inl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grpSp>
    </p:spTree>
    <p:extLst>
      <p:ext uri="{BB962C8B-B14F-4D97-AF65-F5344CB8AC3E}">
        <p14:creationId xmlns:p14="http://schemas.microsoft.com/office/powerpoint/2010/main" val="1138363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404813"/>
            <a:ext cx="8229600" cy="1143000"/>
          </a:xfrm>
        </p:spPr>
        <p:txBody>
          <a:bodyPr/>
          <a:lstStyle/>
          <a:p>
            <a:r>
              <a:rPr lang="sl-SI" smtClean="0"/>
              <a:t>VAROVALNI DEJAVNIKI IN DEJAVNIKI TVEGANJA</a:t>
            </a:r>
          </a:p>
        </p:txBody>
      </p:sp>
      <p:sp>
        <p:nvSpPr>
          <p:cNvPr id="47107" name="Content Placeholder 2"/>
          <p:cNvSpPr>
            <a:spLocks noGrp="1"/>
          </p:cNvSpPr>
          <p:nvPr>
            <p:ph idx="1"/>
          </p:nvPr>
        </p:nvSpPr>
        <p:spPr>
          <a:xfrm>
            <a:off x="468313" y="1700213"/>
            <a:ext cx="8229600" cy="4525962"/>
          </a:xfrm>
        </p:spPr>
        <p:txBody>
          <a:bodyPr/>
          <a:lstStyle/>
          <a:p>
            <a:endParaRPr lang="sl-SI" smtClean="0"/>
          </a:p>
          <a:p>
            <a:r>
              <a:rPr lang="sl-SI" smtClean="0"/>
              <a:t>SKUPNOSTNO PODROČJE</a:t>
            </a:r>
          </a:p>
          <a:p>
            <a:r>
              <a:rPr lang="sl-SI" smtClean="0"/>
              <a:t>DRUŽINSKO PODROČJE</a:t>
            </a:r>
          </a:p>
          <a:p>
            <a:r>
              <a:rPr lang="sl-SI" smtClean="0"/>
              <a:t>ŠOLSKO PODROČJE</a:t>
            </a:r>
          </a:p>
          <a:p>
            <a:r>
              <a:rPr lang="sl-SI" smtClean="0"/>
              <a:t>INDIVIDUALNO VRSTNIŠKO PODROČJE</a:t>
            </a:r>
          </a:p>
          <a:p>
            <a:endParaRPr lang="sl-SI" smtClean="0"/>
          </a:p>
        </p:txBody>
      </p:sp>
    </p:spTree>
    <p:extLst>
      <p:ext uri="{BB962C8B-B14F-4D97-AF65-F5344CB8AC3E}">
        <p14:creationId xmlns:p14="http://schemas.microsoft.com/office/powerpoint/2010/main" val="117179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sz="4000" cap="all" dirty="0" smtClean="0"/>
              <a:t>varovalni dejavniki in dejavniki tveganja</a:t>
            </a:r>
            <a:endParaRPr lang="sl-SI" sz="4000" cap="all" dirty="0"/>
          </a:p>
        </p:txBody>
      </p:sp>
      <p:sp>
        <p:nvSpPr>
          <p:cNvPr id="48131" name="Text Placeholder 2"/>
          <p:cNvSpPr>
            <a:spLocks noGrp="1"/>
          </p:cNvSpPr>
          <p:nvPr>
            <p:ph type="body" sz="half" idx="1"/>
          </p:nvPr>
        </p:nvSpPr>
        <p:spPr>
          <a:xfrm>
            <a:off x="428625" y="1571625"/>
            <a:ext cx="8329613" cy="4525963"/>
          </a:xfrm>
        </p:spPr>
        <p:txBody>
          <a:bodyPr/>
          <a:lstStyle/>
          <a:p>
            <a:pPr>
              <a:buFontTx/>
              <a:buNone/>
            </a:pPr>
            <a:endParaRPr lang="sl-SI" sz="2800" b="1" dirty="0" smtClean="0"/>
          </a:p>
          <a:p>
            <a:pPr>
              <a:buFontTx/>
              <a:buNone/>
            </a:pPr>
            <a:r>
              <a:rPr lang="sl-SI" sz="2800" b="1" dirty="0" smtClean="0"/>
              <a:t>SKUPNOSTNO PODROČJE</a:t>
            </a:r>
            <a:endParaRPr lang="sl-SI" sz="2800" dirty="0" smtClean="0"/>
          </a:p>
          <a:p>
            <a:pPr>
              <a:buFontTx/>
              <a:buNone/>
            </a:pPr>
            <a:endParaRPr lang="sl-SI" sz="2800" dirty="0" smtClean="0"/>
          </a:p>
          <a:p>
            <a:pPr>
              <a:buFontTx/>
              <a:buNone/>
            </a:pPr>
            <a:r>
              <a:rPr lang="sl-SI" sz="2800" dirty="0" smtClean="0">
                <a:solidFill>
                  <a:srgbClr val="00B050"/>
                </a:solidFill>
              </a:rPr>
              <a:t>Povezanost s sosesko (V)</a:t>
            </a:r>
          </a:p>
          <a:p>
            <a:pPr>
              <a:buFontTx/>
              <a:buNone/>
            </a:pPr>
            <a:r>
              <a:rPr lang="sl-SI" sz="2800" dirty="0" smtClean="0"/>
              <a:t>Dezorganizacija skupnosti (T)</a:t>
            </a:r>
          </a:p>
          <a:p>
            <a:pPr>
              <a:buFontTx/>
              <a:buNone/>
            </a:pPr>
            <a:r>
              <a:rPr lang="sl-SI" sz="2800" dirty="0" smtClean="0">
                <a:solidFill>
                  <a:srgbClr val="00B050"/>
                </a:solidFill>
              </a:rPr>
              <a:t>Možnosti za vključevanje v skupnost (V)</a:t>
            </a:r>
          </a:p>
          <a:p>
            <a:pPr>
              <a:buFontTx/>
              <a:buNone/>
            </a:pPr>
            <a:r>
              <a:rPr lang="sl-SI" sz="2800" dirty="0" smtClean="0"/>
              <a:t>Ocena dostopnosti dovoljenih drog (T)</a:t>
            </a:r>
          </a:p>
          <a:p>
            <a:pPr>
              <a:buFontTx/>
              <a:buNone/>
            </a:pPr>
            <a:r>
              <a:rPr lang="sl-SI" sz="2800" dirty="0" smtClean="0"/>
              <a:t>Ocena dostopnosti prepovedanih drog (T)</a:t>
            </a:r>
          </a:p>
          <a:p>
            <a:pPr>
              <a:buFontTx/>
              <a:buNone/>
            </a:pPr>
            <a:endParaRPr lang="sl-SI" sz="2800" dirty="0" smtClean="0"/>
          </a:p>
          <a:p>
            <a:pPr>
              <a:buFontTx/>
              <a:buNone/>
            </a:pPr>
            <a:endParaRPr lang="sl-SI" sz="2800" dirty="0" smtClean="0"/>
          </a:p>
          <a:p>
            <a:pPr>
              <a:buFontTx/>
              <a:buNone/>
            </a:pPr>
            <a:endParaRPr lang="sl-SI" sz="2800" dirty="0" smtClean="0"/>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2250" y="16430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8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229600" cy="3000375"/>
          </a:xfrm>
        </p:spPr>
        <p:txBody>
          <a:bodyPr/>
          <a:lstStyle/>
          <a:p>
            <a:pPr algn="l">
              <a:defRPr/>
            </a:pPr>
            <a:r>
              <a:rPr lang="sl-SI" cap="all" dirty="0" smtClean="0"/>
              <a:t/>
            </a:r>
            <a:br>
              <a:rPr lang="sl-SI" cap="all" dirty="0" smtClean="0"/>
            </a:br>
            <a:r>
              <a:rPr lang="sl-SI" cap="all" dirty="0" smtClean="0"/>
              <a:t/>
            </a:r>
            <a:br>
              <a:rPr lang="sl-SI" cap="all" dirty="0" smtClean="0"/>
            </a:br>
            <a:r>
              <a:rPr lang="sl-SI" cap="all" dirty="0" smtClean="0"/>
              <a:t/>
            </a:r>
            <a:br>
              <a:rPr lang="sl-SI" cap="all" dirty="0" smtClean="0"/>
            </a:br>
            <a:r>
              <a:rPr lang="sl-SI" cap="all" dirty="0" smtClean="0"/>
              <a:t/>
            </a:r>
            <a:br>
              <a:rPr lang="sl-SI" cap="all" dirty="0" smtClean="0"/>
            </a:br>
            <a:r>
              <a:rPr lang="sl-SI" cap="all" dirty="0" smtClean="0"/>
              <a:t>varovalni dejavniki in dejavniki tveganja</a:t>
            </a:r>
            <a:br>
              <a:rPr lang="sl-SI" cap="all" dirty="0" smtClean="0"/>
            </a:br>
            <a:r>
              <a:rPr lang="sl-SI" cap="all" dirty="0" smtClean="0"/>
              <a:t/>
            </a:r>
            <a:br>
              <a:rPr lang="sl-SI" cap="all" dirty="0" smtClean="0"/>
            </a:br>
            <a:r>
              <a:rPr lang="sl-SI" sz="2800" b="1" cap="all" dirty="0" smtClean="0"/>
              <a:t>družinsko področje</a:t>
            </a:r>
            <a:r>
              <a:rPr lang="sl-SI" sz="2800" b="1" dirty="0" smtClean="0">
                <a:solidFill>
                  <a:schemeClr val="tx1"/>
                </a:solidFill>
              </a:rPr>
              <a:t/>
            </a:r>
            <a:br>
              <a:rPr lang="sl-SI" sz="2800" b="1" dirty="0" smtClean="0">
                <a:solidFill>
                  <a:schemeClr val="tx1"/>
                </a:solidFill>
              </a:rPr>
            </a:br>
            <a:r>
              <a:rPr lang="sl-SI" dirty="0" smtClean="0">
                <a:solidFill>
                  <a:schemeClr val="tx1"/>
                </a:solidFill>
              </a:rPr>
              <a:t/>
            </a:r>
            <a:br>
              <a:rPr lang="sl-SI" dirty="0" smtClean="0">
                <a:solidFill>
                  <a:schemeClr val="tx1"/>
                </a:solidFill>
              </a:rPr>
            </a:br>
            <a:r>
              <a:rPr lang="sl-SI" cap="all" dirty="0" smtClean="0"/>
              <a:t/>
            </a:r>
            <a:br>
              <a:rPr lang="sl-SI" cap="all" dirty="0" smtClean="0"/>
            </a:br>
            <a:r>
              <a:rPr lang="sl-SI" sz="2600" cap="all" dirty="0" smtClean="0"/>
              <a:t/>
            </a:r>
            <a:br>
              <a:rPr lang="sl-SI" sz="2600" cap="all" dirty="0" smtClean="0"/>
            </a:br>
            <a:r>
              <a:rPr lang="sl-SI" cap="all" dirty="0" smtClean="0"/>
              <a:t/>
            </a:r>
            <a:br>
              <a:rPr lang="sl-SI" cap="all" dirty="0" smtClean="0"/>
            </a:br>
            <a:endParaRPr lang="sl-SI" dirty="0"/>
          </a:p>
        </p:txBody>
      </p:sp>
      <p:sp>
        <p:nvSpPr>
          <p:cNvPr id="50179" name="Text Placeholder 2"/>
          <p:cNvSpPr>
            <a:spLocks noGrp="1"/>
          </p:cNvSpPr>
          <p:nvPr>
            <p:ph type="body" sz="half" idx="1"/>
          </p:nvPr>
        </p:nvSpPr>
        <p:spPr>
          <a:xfrm>
            <a:off x="457200" y="3071813"/>
            <a:ext cx="8186738" cy="3500437"/>
          </a:xfrm>
        </p:spPr>
        <p:txBody>
          <a:bodyPr/>
          <a:lstStyle/>
          <a:p>
            <a:pPr>
              <a:buFontTx/>
              <a:buNone/>
            </a:pPr>
            <a:r>
              <a:rPr lang="sl-SI" sz="2400" dirty="0" smtClean="0">
                <a:solidFill>
                  <a:srgbClr val="00B050"/>
                </a:solidFill>
              </a:rPr>
              <a:t>Dober odnos z očetom (V)</a:t>
            </a:r>
          </a:p>
          <a:p>
            <a:pPr>
              <a:buFontTx/>
              <a:buNone/>
            </a:pPr>
            <a:r>
              <a:rPr lang="sl-SI" sz="2400" dirty="0" smtClean="0">
                <a:solidFill>
                  <a:srgbClr val="00B050"/>
                </a:solidFill>
              </a:rPr>
              <a:t>Možnost za sodelovanje v družinskih aktivnostih (V)</a:t>
            </a:r>
          </a:p>
          <a:p>
            <a:pPr>
              <a:buFontTx/>
              <a:buNone/>
            </a:pPr>
            <a:r>
              <a:rPr lang="sl-SI" sz="2400" dirty="0" smtClean="0">
                <a:solidFill>
                  <a:srgbClr val="00B050"/>
                </a:solidFill>
              </a:rPr>
              <a:t>Nagrade za sodelovanje v družinskih aktivnostih (V)</a:t>
            </a:r>
          </a:p>
          <a:p>
            <a:pPr>
              <a:buFontTx/>
              <a:buNone/>
            </a:pPr>
            <a:r>
              <a:rPr lang="sl-SI" sz="2400" dirty="0" smtClean="0">
                <a:solidFill>
                  <a:srgbClr val="00B050"/>
                </a:solidFill>
              </a:rPr>
              <a:t>Nenaklonjenost staršev do antisocialnega vedenja (V)</a:t>
            </a:r>
          </a:p>
          <a:p>
            <a:pPr>
              <a:buFontTx/>
              <a:buNone/>
            </a:pPr>
            <a:r>
              <a:rPr lang="sl-SI" sz="2400" dirty="0" smtClean="0">
                <a:solidFill>
                  <a:srgbClr val="00B050"/>
                </a:solidFill>
              </a:rPr>
              <a:t>Nenaklonjenost staršev do uporabe drog (V)</a:t>
            </a:r>
          </a:p>
          <a:p>
            <a:pPr>
              <a:buFontTx/>
              <a:buNone/>
            </a:pPr>
            <a:r>
              <a:rPr lang="sl-SI" sz="2400" dirty="0" smtClean="0">
                <a:solidFill>
                  <a:srgbClr val="00B050"/>
                </a:solidFill>
              </a:rPr>
              <a:t>Dobra družinska disciplina (V)</a:t>
            </a:r>
          </a:p>
          <a:p>
            <a:pPr>
              <a:buFontTx/>
              <a:buNone/>
            </a:pPr>
            <a:r>
              <a:rPr lang="sl-SI" sz="2400" dirty="0" smtClean="0">
                <a:solidFill>
                  <a:srgbClr val="00B050"/>
                </a:solidFill>
              </a:rPr>
              <a:t>Nadzor v družini (V)</a:t>
            </a:r>
          </a:p>
          <a:p>
            <a:pPr>
              <a:buFontTx/>
              <a:buNone/>
            </a:pPr>
            <a:r>
              <a:rPr lang="sl-SI" sz="2400" dirty="0" smtClean="0"/>
              <a:t>Prisotnost konfliktov v družini (T)</a:t>
            </a:r>
          </a:p>
          <a:p>
            <a:pPr>
              <a:buFontTx/>
              <a:buNone/>
            </a:pPr>
            <a:endParaRPr lang="sl-SI" dirty="0" smtClean="0"/>
          </a:p>
        </p:txBody>
      </p:sp>
      <p:pic>
        <p:nvPicPr>
          <p:cNvPr id="5018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2250" y="1785938"/>
            <a:ext cx="2286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802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229600" cy="3000375"/>
          </a:xfrm>
        </p:spPr>
        <p:txBody>
          <a:bodyPr/>
          <a:lstStyle/>
          <a:p>
            <a:pPr algn="l">
              <a:defRPr/>
            </a:pPr>
            <a:r>
              <a:rPr lang="sl-SI" cap="all" dirty="0" smtClean="0"/>
              <a:t/>
            </a:r>
            <a:br>
              <a:rPr lang="sl-SI" cap="all" dirty="0" smtClean="0"/>
            </a:br>
            <a:r>
              <a:rPr lang="sl-SI" cap="all" dirty="0" smtClean="0"/>
              <a:t/>
            </a:r>
            <a:br>
              <a:rPr lang="sl-SI" cap="all" dirty="0" smtClean="0"/>
            </a:br>
            <a:r>
              <a:rPr lang="sl-SI" cap="all" dirty="0" smtClean="0"/>
              <a:t/>
            </a:r>
            <a:br>
              <a:rPr lang="sl-SI" cap="all" dirty="0" smtClean="0"/>
            </a:br>
            <a:r>
              <a:rPr lang="sl-SI" cap="all" dirty="0" smtClean="0"/>
              <a:t/>
            </a:r>
            <a:br>
              <a:rPr lang="sl-SI" cap="all" dirty="0" smtClean="0"/>
            </a:br>
            <a:r>
              <a:rPr lang="sl-SI" cap="all" dirty="0" smtClean="0"/>
              <a:t>varovalni dejavniki in dejavniki tveganja</a:t>
            </a:r>
            <a:br>
              <a:rPr lang="sl-SI" cap="all" dirty="0" smtClean="0"/>
            </a:br>
            <a:r>
              <a:rPr lang="sl-SI" cap="all" dirty="0" smtClean="0"/>
              <a:t/>
            </a:r>
            <a:br>
              <a:rPr lang="sl-SI" cap="all" dirty="0" smtClean="0"/>
            </a:br>
            <a:r>
              <a:rPr lang="sl-SI" sz="2800" b="1" cap="all" dirty="0" smtClean="0"/>
              <a:t>ŠOLSKO PODROČJE</a:t>
            </a:r>
            <a:r>
              <a:rPr lang="sl-SI" sz="2800" cap="all" dirty="0" smtClean="0"/>
              <a:t/>
            </a:r>
            <a:br>
              <a:rPr lang="sl-SI" sz="2800" cap="all" dirty="0" smtClean="0"/>
            </a:br>
            <a:r>
              <a:rPr lang="sl-SI" dirty="0" smtClean="0">
                <a:solidFill>
                  <a:schemeClr val="tx1"/>
                </a:solidFill>
              </a:rPr>
              <a:t/>
            </a:r>
            <a:br>
              <a:rPr lang="sl-SI" dirty="0" smtClean="0">
                <a:solidFill>
                  <a:schemeClr val="tx1"/>
                </a:solidFill>
              </a:rPr>
            </a:br>
            <a:r>
              <a:rPr lang="sl-SI" cap="all" dirty="0" smtClean="0"/>
              <a:t/>
            </a:r>
            <a:br>
              <a:rPr lang="sl-SI" cap="all" dirty="0" smtClean="0"/>
            </a:br>
            <a:r>
              <a:rPr lang="sl-SI" sz="2600" cap="all" dirty="0" smtClean="0"/>
              <a:t/>
            </a:r>
            <a:br>
              <a:rPr lang="sl-SI" sz="2600" cap="all" dirty="0" smtClean="0"/>
            </a:br>
            <a:r>
              <a:rPr lang="sl-SI" cap="all" dirty="0" smtClean="0"/>
              <a:t/>
            </a:r>
            <a:br>
              <a:rPr lang="sl-SI" cap="all" dirty="0" smtClean="0"/>
            </a:br>
            <a:endParaRPr lang="sl-SI" dirty="0"/>
          </a:p>
        </p:txBody>
      </p:sp>
      <p:sp>
        <p:nvSpPr>
          <p:cNvPr id="51203" name="Text Placeholder 2"/>
          <p:cNvSpPr>
            <a:spLocks noGrp="1"/>
          </p:cNvSpPr>
          <p:nvPr>
            <p:ph type="body" sz="half" idx="1"/>
          </p:nvPr>
        </p:nvSpPr>
        <p:spPr>
          <a:xfrm>
            <a:off x="457200" y="3071813"/>
            <a:ext cx="8186738" cy="3500437"/>
          </a:xfrm>
        </p:spPr>
        <p:txBody>
          <a:bodyPr/>
          <a:lstStyle/>
          <a:p>
            <a:pPr>
              <a:buFontTx/>
              <a:buNone/>
            </a:pPr>
            <a:endParaRPr lang="sl-SI" sz="2800" dirty="0" smtClean="0"/>
          </a:p>
          <a:p>
            <a:pPr>
              <a:buFontTx/>
              <a:buNone/>
            </a:pPr>
            <a:r>
              <a:rPr lang="sl-SI" sz="2800" dirty="0" smtClean="0"/>
              <a:t>Šolski neuspeh (T)</a:t>
            </a:r>
          </a:p>
          <a:p>
            <a:pPr>
              <a:buFontTx/>
              <a:buNone/>
            </a:pPr>
            <a:r>
              <a:rPr lang="sl-SI" sz="2800" dirty="0" smtClean="0"/>
              <a:t>Neupravičena odsotnost od pouka (T)</a:t>
            </a:r>
          </a:p>
          <a:p>
            <a:pPr>
              <a:buFontTx/>
              <a:buNone/>
            </a:pPr>
            <a:r>
              <a:rPr lang="sl-SI" sz="2800" dirty="0" smtClean="0"/>
              <a:t>Slabo počutje v šoli (T)</a:t>
            </a:r>
          </a:p>
          <a:p>
            <a:pPr>
              <a:buFontTx/>
              <a:buNone/>
            </a:pPr>
            <a:r>
              <a:rPr lang="sl-SI" sz="2800" dirty="0" smtClean="0">
                <a:solidFill>
                  <a:srgbClr val="00B050"/>
                </a:solidFill>
              </a:rPr>
              <a:t>Možnosti za vključevanje v šolske aktivnosti (V)</a:t>
            </a:r>
          </a:p>
          <a:p>
            <a:pPr>
              <a:buFontTx/>
              <a:buNone/>
            </a:pPr>
            <a:r>
              <a:rPr lang="sl-SI" sz="2800" dirty="0" smtClean="0">
                <a:solidFill>
                  <a:srgbClr val="00B050"/>
                </a:solidFill>
              </a:rPr>
              <a:t>Nagrade za sodelovanje v šolskih aktivnostih (V)</a:t>
            </a:r>
          </a:p>
          <a:p>
            <a:pPr>
              <a:buFontTx/>
              <a:buNone/>
            </a:pPr>
            <a:endParaRPr lang="sl-SI" dirty="0" smtClean="0">
              <a:solidFill>
                <a:srgbClr val="00B050"/>
              </a:solidFill>
            </a:endParaRP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72188" y="22145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00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229600" cy="2500312"/>
          </a:xfrm>
        </p:spPr>
        <p:txBody>
          <a:bodyPr/>
          <a:lstStyle/>
          <a:p>
            <a:pPr algn="l">
              <a:defRPr/>
            </a:pPr>
            <a:r>
              <a:rPr lang="sl-SI" cap="all" dirty="0" smtClean="0"/>
              <a:t/>
            </a:r>
            <a:br>
              <a:rPr lang="sl-SI" cap="all" dirty="0" smtClean="0"/>
            </a:br>
            <a:r>
              <a:rPr lang="sl-SI" cap="all" dirty="0" smtClean="0"/>
              <a:t/>
            </a:r>
            <a:br>
              <a:rPr lang="sl-SI" cap="all" dirty="0" smtClean="0"/>
            </a:br>
            <a:r>
              <a:rPr lang="sl-SI" cap="all" dirty="0" smtClean="0"/>
              <a:t/>
            </a:r>
            <a:br>
              <a:rPr lang="sl-SI" cap="all" dirty="0" smtClean="0"/>
            </a:br>
            <a:r>
              <a:rPr lang="sl-SI" cap="all" dirty="0" smtClean="0"/>
              <a:t>varovalni dejavniki in dejavniki tveganja</a:t>
            </a:r>
            <a:br>
              <a:rPr lang="sl-SI" cap="all" dirty="0" smtClean="0"/>
            </a:br>
            <a:r>
              <a:rPr lang="sl-SI" sz="3200" cap="all" dirty="0" smtClean="0"/>
              <a:t>INDIVIDUALNO VRSTNIŠKO PODROČJE</a:t>
            </a:r>
            <a:r>
              <a:rPr lang="sl-SI" dirty="0">
                <a:solidFill>
                  <a:schemeClr val="tx1"/>
                </a:solidFill>
              </a:rPr>
              <a:t/>
            </a:r>
            <a:br>
              <a:rPr lang="sl-SI" dirty="0">
                <a:solidFill>
                  <a:schemeClr val="tx1"/>
                </a:solidFill>
              </a:rPr>
            </a:br>
            <a:r>
              <a:rPr lang="sl-SI" cap="all" dirty="0" smtClean="0"/>
              <a:t/>
            </a:r>
            <a:br>
              <a:rPr lang="sl-SI" cap="all" dirty="0" smtClean="0"/>
            </a:br>
            <a:r>
              <a:rPr lang="sl-SI" sz="2600" cap="all" dirty="0" smtClean="0"/>
              <a:t/>
            </a:r>
            <a:br>
              <a:rPr lang="sl-SI" sz="2600" cap="all" dirty="0" smtClean="0"/>
            </a:br>
            <a:r>
              <a:rPr lang="sl-SI" cap="all" dirty="0" smtClean="0"/>
              <a:t/>
            </a:r>
            <a:br>
              <a:rPr lang="sl-SI" cap="all" dirty="0" smtClean="0"/>
            </a:br>
            <a:endParaRPr lang="sl-SI" dirty="0"/>
          </a:p>
        </p:txBody>
      </p:sp>
      <p:sp>
        <p:nvSpPr>
          <p:cNvPr id="52227" name="Text Placeholder 2"/>
          <p:cNvSpPr>
            <a:spLocks noGrp="1"/>
          </p:cNvSpPr>
          <p:nvPr>
            <p:ph type="body" sz="half" idx="1"/>
          </p:nvPr>
        </p:nvSpPr>
        <p:spPr>
          <a:xfrm>
            <a:off x="457200" y="2500313"/>
            <a:ext cx="8686800" cy="4071937"/>
          </a:xfrm>
        </p:spPr>
        <p:txBody>
          <a:bodyPr/>
          <a:lstStyle/>
          <a:p>
            <a:pPr>
              <a:buFontTx/>
              <a:buNone/>
            </a:pPr>
            <a:r>
              <a:rPr lang="sl-SI" sz="2400" dirty="0" smtClean="0"/>
              <a:t>Uporništvo (T)</a:t>
            </a:r>
          </a:p>
          <a:p>
            <a:pPr>
              <a:buFontTx/>
              <a:buNone/>
            </a:pPr>
            <a:r>
              <a:rPr lang="sl-SI" sz="2400" dirty="0" err="1" smtClean="0"/>
              <a:t>Nesprejemanje</a:t>
            </a:r>
            <a:r>
              <a:rPr lang="sl-SI" sz="2400" dirty="0" smtClean="0"/>
              <a:t> moralnih norm (T)</a:t>
            </a:r>
          </a:p>
          <a:p>
            <a:pPr>
              <a:buFontTx/>
              <a:buNone/>
            </a:pPr>
            <a:r>
              <a:rPr lang="sl-SI" sz="2400" dirty="0" smtClean="0">
                <a:solidFill>
                  <a:srgbClr val="00B050"/>
                </a:solidFill>
              </a:rPr>
              <a:t>Obsojanje uporabe dovoljenih drog (V)</a:t>
            </a:r>
          </a:p>
          <a:p>
            <a:pPr>
              <a:buFontTx/>
              <a:buNone/>
            </a:pPr>
            <a:r>
              <a:rPr lang="sl-SI" sz="2400" dirty="0" smtClean="0">
                <a:solidFill>
                  <a:srgbClr val="00B050"/>
                </a:solidFill>
              </a:rPr>
              <a:t>Obsojanje uporabe prepovedanih drog (V)</a:t>
            </a:r>
          </a:p>
          <a:p>
            <a:pPr>
              <a:buFontTx/>
              <a:buNone/>
            </a:pPr>
            <a:r>
              <a:rPr lang="sl-SI" sz="2400" dirty="0" smtClean="0">
                <a:solidFill>
                  <a:srgbClr val="00B050"/>
                </a:solidFill>
              </a:rPr>
              <a:t>Ocena tveganja eksperimentalne uporabe </a:t>
            </a:r>
            <a:r>
              <a:rPr lang="sl-SI" sz="2400" dirty="0" err="1" smtClean="0">
                <a:solidFill>
                  <a:srgbClr val="00B050"/>
                </a:solidFill>
              </a:rPr>
              <a:t>prep</a:t>
            </a:r>
            <a:r>
              <a:rPr lang="sl-SI" sz="2400" dirty="0" smtClean="0">
                <a:solidFill>
                  <a:srgbClr val="00B050"/>
                </a:solidFill>
              </a:rPr>
              <a:t>. drog (V)</a:t>
            </a:r>
          </a:p>
          <a:p>
            <a:pPr>
              <a:buFontTx/>
              <a:buNone/>
            </a:pPr>
            <a:r>
              <a:rPr lang="sl-SI" sz="2400" dirty="0" smtClean="0">
                <a:solidFill>
                  <a:srgbClr val="00B050"/>
                </a:solidFill>
              </a:rPr>
              <a:t>Ocena tveganja uporabe dovoljenih drog(V)</a:t>
            </a:r>
          </a:p>
          <a:p>
            <a:pPr>
              <a:buFontTx/>
              <a:buNone/>
            </a:pPr>
            <a:r>
              <a:rPr lang="sl-SI" sz="2400" dirty="0" smtClean="0">
                <a:solidFill>
                  <a:srgbClr val="00B050"/>
                </a:solidFill>
              </a:rPr>
              <a:t>Ocena tveganja redne uporabe prepovedanih drog (V)</a:t>
            </a:r>
          </a:p>
          <a:p>
            <a:pPr>
              <a:buFontTx/>
              <a:buNone/>
            </a:pPr>
            <a:r>
              <a:rPr lang="sl-SI" sz="2400" dirty="0" smtClean="0">
                <a:solidFill>
                  <a:srgbClr val="00B050"/>
                </a:solidFill>
              </a:rPr>
              <a:t>Ocena tveganja uporabe marihuane (V)</a:t>
            </a:r>
          </a:p>
          <a:p>
            <a:pPr>
              <a:buFontTx/>
              <a:buNone/>
            </a:pPr>
            <a:r>
              <a:rPr lang="sl-SI" sz="2400" dirty="0" smtClean="0"/>
              <a:t>Uporaba prepovedanih drog pri prijateljih (T)</a:t>
            </a:r>
          </a:p>
          <a:p>
            <a:pPr>
              <a:buFontTx/>
              <a:buNone/>
            </a:pPr>
            <a:endParaRPr lang="sl-SI" sz="2400" dirty="0" smtClean="0"/>
          </a:p>
          <a:p>
            <a:pPr>
              <a:buFontTx/>
              <a:buNone/>
            </a:pPr>
            <a:endParaRPr lang="sl-SI" dirty="0" smtClean="0"/>
          </a:p>
        </p:txBody>
      </p:sp>
      <p:pic>
        <p:nvPicPr>
          <p:cNvPr id="522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9563" y="2349500"/>
            <a:ext cx="18557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15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sl-SI" sz="2000" b="1" smtClean="0"/>
              <a:t>                         VPLIV VAROVALNIH DEJAVNIKOV IN DEJAVNIKOV TVEGANJA</a:t>
            </a:r>
            <a:r>
              <a:rPr lang="en-US" sz="2000" b="1" smtClean="0"/>
              <a:t> (2001/2002)</a:t>
            </a:r>
            <a:r>
              <a:rPr lang="sl-SI" sz="2000" b="1" smtClean="0"/>
              <a:t/>
            </a:r>
            <a:br>
              <a:rPr lang="sl-SI" sz="2000" b="1" smtClean="0"/>
            </a:br>
            <a:endParaRPr lang="en-US" sz="2000" b="1" smtClean="0"/>
          </a:p>
        </p:txBody>
      </p:sp>
      <p:sp>
        <p:nvSpPr>
          <p:cNvPr id="53251" name="Rectangle 3"/>
          <p:cNvSpPr>
            <a:spLocks noGrp="1" noChangeArrowheads="1"/>
          </p:cNvSpPr>
          <p:nvPr>
            <p:ph type="body" sz="half" idx="1"/>
          </p:nvPr>
        </p:nvSpPr>
        <p:spPr>
          <a:xfrm>
            <a:off x="2555875" y="1557338"/>
            <a:ext cx="5903913" cy="4525962"/>
          </a:xfrm>
        </p:spPr>
        <p:txBody>
          <a:bodyPr/>
          <a:lstStyle/>
          <a:p>
            <a:pPr eaLnBrk="1" hangingPunct="1">
              <a:lnSpc>
                <a:spcPct val="90000"/>
              </a:lnSpc>
            </a:pPr>
            <a:r>
              <a:rPr lang="sl-SI" sz="2000" smtClean="0"/>
              <a:t>Najpomembnejši posamezni dejavniki tveganja, ki so bili povezani z uporabo drog v preteklem mesecu, so bili </a:t>
            </a:r>
            <a:r>
              <a:rPr lang="sl-SI" sz="2000" i="1" smtClean="0">
                <a:solidFill>
                  <a:srgbClr val="CCCC00"/>
                </a:solidFill>
              </a:rPr>
              <a:t>dezorganizacija skupnosti, uporništvo, nesprejemanje moralnih norm, šolski neuspeh, slabo počutje v šoli in odsotnost od pouka</a:t>
            </a:r>
            <a:r>
              <a:rPr lang="sl-SI" sz="2000" smtClean="0">
                <a:solidFill>
                  <a:srgbClr val="CCCC00"/>
                </a:solidFill>
              </a:rPr>
              <a:t>.</a:t>
            </a:r>
          </a:p>
          <a:p>
            <a:pPr eaLnBrk="1" hangingPunct="1">
              <a:lnSpc>
                <a:spcPct val="90000"/>
              </a:lnSpc>
            </a:pPr>
            <a:r>
              <a:rPr lang="sl-SI" sz="2000" smtClean="0"/>
              <a:t>Z manjšo uporabo dovoljenih in prepovedanih drog so se na </a:t>
            </a:r>
            <a:r>
              <a:rPr lang="sl-SI" sz="2000" i="1" smtClean="0">
                <a:solidFill>
                  <a:srgbClr val="CCCC00"/>
                </a:solidFill>
              </a:rPr>
              <a:t>družinskem področju </a:t>
            </a:r>
            <a:r>
              <a:rPr lang="sl-SI" sz="2000" smtClean="0"/>
              <a:t>statistično pomembno povezovali skoraj vsi varovalni dejavniki.</a:t>
            </a:r>
          </a:p>
          <a:p>
            <a:pPr eaLnBrk="1" hangingPunct="1">
              <a:lnSpc>
                <a:spcPct val="90000"/>
              </a:lnSpc>
            </a:pPr>
            <a:r>
              <a:rPr lang="sl-SI" sz="2000" smtClean="0"/>
              <a:t>Na </a:t>
            </a:r>
            <a:r>
              <a:rPr lang="sl-SI" sz="2000" i="1" smtClean="0">
                <a:solidFill>
                  <a:srgbClr val="CCCC00"/>
                </a:solidFill>
              </a:rPr>
              <a:t>vrstniškem področju </a:t>
            </a:r>
            <a:r>
              <a:rPr lang="sl-SI" sz="2000" smtClean="0"/>
              <a:t>so se z manjšo uporabo povezovali dejavniki obsojanja uporabe dovoljenih in prepovedanih drog ter dejavniki uporabe dovoljenih in prepovedanih drog pri prijateljih.</a:t>
            </a:r>
          </a:p>
          <a:p>
            <a:pPr algn="r" eaLnBrk="1" hangingPunct="1">
              <a:lnSpc>
                <a:spcPct val="90000"/>
              </a:lnSpc>
            </a:pPr>
            <a:endParaRPr lang="sl-SI" sz="2000" smtClean="0"/>
          </a:p>
          <a:p>
            <a:pPr algn="r" eaLnBrk="1" hangingPunct="1">
              <a:lnSpc>
                <a:spcPct val="90000"/>
              </a:lnSpc>
              <a:buFontTx/>
              <a:buNone/>
            </a:pPr>
            <a:r>
              <a:rPr lang="sl-SI" sz="1500" b="1" smtClean="0"/>
              <a:t>Sande (2004): Uporaba drog v družbi tveganja</a:t>
            </a:r>
            <a:endParaRPr lang="en-US" sz="1500" b="1" smtClean="0"/>
          </a:p>
        </p:txBody>
      </p:sp>
      <p:pic>
        <p:nvPicPr>
          <p:cNvPr id="53252"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0" y="0"/>
            <a:ext cx="2016125" cy="6858000"/>
          </a:xfrm>
        </p:spPr>
      </p:pic>
    </p:spTree>
    <p:extLst>
      <p:ext uri="{BB962C8B-B14F-4D97-AF65-F5344CB8AC3E}">
        <p14:creationId xmlns:p14="http://schemas.microsoft.com/office/powerpoint/2010/main" val="1940711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79388" y="214313"/>
            <a:ext cx="5535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sl-SI" sz="2000"/>
          </a:p>
          <a:p>
            <a:pPr algn="r" eaLnBrk="1" hangingPunct="1">
              <a:spcBef>
                <a:spcPct val="0"/>
              </a:spcBef>
              <a:buFontTx/>
              <a:buNone/>
            </a:pPr>
            <a:r>
              <a:rPr lang="sl-SI" sz="2000"/>
              <a:t>Mladostniki, ki igrajo </a:t>
            </a:r>
            <a:r>
              <a:rPr lang="sl-SI" sz="2000" b="1"/>
              <a:t>loto</a:t>
            </a:r>
            <a:r>
              <a:rPr lang="sl-SI" sz="2000"/>
              <a:t>, so bolj nagnjeni k jemanju drog kot tisti, ki igrajo ostale nagradne igre, je med drugim pokazala raziskava hrvaškega Zavoda za javno zdravstvo. </a:t>
            </a:r>
          </a:p>
          <a:p>
            <a:pPr algn="r" eaLnBrk="1" hangingPunct="1">
              <a:spcBef>
                <a:spcPct val="0"/>
              </a:spcBef>
              <a:buFontTx/>
              <a:buNone/>
            </a:pPr>
            <a:endParaRPr lang="sl-SI" sz="2000"/>
          </a:p>
          <a:p>
            <a:pPr algn="r" eaLnBrk="1" hangingPunct="1">
              <a:spcBef>
                <a:spcPct val="0"/>
              </a:spcBef>
              <a:buFontTx/>
              <a:buNone/>
            </a:pPr>
            <a:r>
              <a:rPr lang="sl-SI" sz="2000"/>
              <a:t>Poslušalci </a:t>
            </a:r>
            <a:r>
              <a:rPr lang="sl-SI" sz="2000" b="1"/>
              <a:t>turbofolka</a:t>
            </a:r>
            <a:r>
              <a:rPr lang="sl-SI" sz="2000"/>
              <a:t> in </a:t>
            </a:r>
            <a:r>
              <a:rPr lang="sl-SI" sz="2000" b="1"/>
              <a:t>narodne glasbe </a:t>
            </a:r>
            <a:r>
              <a:rPr lang="sl-SI" sz="2000"/>
              <a:t>naj bi tako redkeje posegali po drogah kot tisti, ki so naklonjeni rocku, heavy metalu in reggae glasbi. </a:t>
            </a:r>
          </a:p>
          <a:p>
            <a:pPr algn="r" eaLnBrk="1" hangingPunct="1">
              <a:spcBef>
                <a:spcPct val="0"/>
              </a:spcBef>
              <a:buFontTx/>
              <a:buNone/>
            </a:pPr>
            <a:endParaRPr lang="sl-SI" sz="2000"/>
          </a:p>
          <a:p>
            <a:pPr algn="r" eaLnBrk="1" hangingPunct="1">
              <a:spcBef>
                <a:spcPct val="0"/>
              </a:spcBef>
              <a:buFontTx/>
              <a:buNone/>
            </a:pPr>
            <a:r>
              <a:rPr lang="sl-SI" sz="2000"/>
              <a:t>Med televizijskimi nanizankami naj bi najbolj negativen vpliv imeli ameriška risana serija </a:t>
            </a:r>
            <a:r>
              <a:rPr lang="sl-SI" sz="2000" b="1"/>
              <a:t>South Park</a:t>
            </a:r>
            <a:r>
              <a:rPr lang="sl-SI" sz="2000"/>
              <a:t>. Ogled ljubezenskih serij ter oddaj kot so Milijonar ter Veliki brat naj bi zmanjševali nevarnost za uporabo drog.</a:t>
            </a:r>
          </a:p>
          <a:p>
            <a:pPr algn="r" eaLnBrk="1" hangingPunct="1">
              <a:spcBef>
                <a:spcPct val="0"/>
              </a:spcBef>
              <a:buFontTx/>
              <a:buNone/>
            </a:pPr>
            <a:endParaRPr lang="sl-SI" sz="2000"/>
          </a:p>
          <a:p>
            <a:pPr algn="r" eaLnBrk="1" hangingPunct="1">
              <a:spcBef>
                <a:spcPct val="0"/>
              </a:spcBef>
              <a:buFontTx/>
              <a:buNone/>
            </a:pPr>
            <a:r>
              <a:rPr lang="sl-SI" sz="2000"/>
              <a:t>Kdor uporablja </a:t>
            </a:r>
            <a:r>
              <a:rPr lang="sl-SI" sz="2000" b="1"/>
              <a:t>marihuano</a:t>
            </a:r>
            <a:r>
              <a:rPr lang="sl-SI" sz="2000"/>
              <a:t>, bo zagotovo pristal na heroinu </a:t>
            </a:r>
            <a:r>
              <a:rPr lang="sl-SI" sz="2000" i="1"/>
              <a:t>(teorija odskočnega kamna). </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050" y="0"/>
            <a:ext cx="302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72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deviantart.com/download/111744436/DRUGS_ARE_BAD_by_bigdiZZa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738" y="115888"/>
            <a:ext cx="4284662"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http://allthingsd.com/files/2012/07/justsayno.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0563"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277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theparentreport.com/wp-content/uploads/2012/06/pd_mom_talking_teen_080303_m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3594100"/>
            <a:ext cx="43561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PoljeZBesedilom 7"/>
          <p:cNvSpPr txBox="1">
            <a:spLocks noChangeArrowheads="1"/>
          </p:cNvSpPr>
          <p:nvPr/>
        </p:nvSpPr>
        <p:spPr bwMode="auto">
          <a:xfrm>
            <a:off x="468313" y="333375"/>
            <a:ext cx="2808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priprava</a:t>
            </a:r>
          </a:p>
        </p:txBody>
      </p:sp>
      <p:sp>
        <p:nvSpPr>
          <p:cNvPr id="56324" name="PoljeZBesedilom 9"/>
          <p:cNvSpPr txBox="1">
            <a:spLocks noChangeArrowheads="1"/>
          </p:cNvSpPr>
          <p:nvPr/>
        </p:nvSpPr>
        <p:spPr bwMode="auto">
          <a:xfrm>
            <a:off x="2555875" y="1101725"/>
            <a:ext cx="2808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pogovor</a:t>
            </a:r>
          </a:p>
        </p:txBody>
      </p:sp>
      <p:sp>
        <p:nvSpPr>
          <p:cNvPr id="56325" name="PoljeZBesedilom 10"/>
          <p:cNvSpPr txBox="1">
            <a:spLocks noChangeArrowheads="1"/>
          </p:cNvSpPr>
          <p:nvPr/>
        </p:nvSpPr>
        <p:spPr bwMode="auto">
          <a:xfrm>
            <a:off x="468313" y="1878013"/>
            <a:ext cx="28082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jasna pravila</a:t>
            </a:r>
          </a:p>
        </p:txBody>
      </p:sp>
      <p:sp>
        <p:nvSpPr>
          <p:cNvPr id="56326" name="PoljeZBesedilom 11"/>
          <p:cNvSpPr txBox="1">
            <a:spLocks noChangeArrowheads="1"/>
          </p:cNvSpPr>
          <p:nvPr/>
        </p:nvSpPr>
        <p:spPr bwMode="auto">
          <a:xfrm>
            <a:off x="3635375" y="2205038"/>
            <a:ext cx="5832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usklajenost staršev</a:t>
            </a:r>
          </a:p>
        </p:txBody>
      </p:sp>
      <p:sp>
        <p:nvSpPr>
          <p:cNvPr id="56327" name="PoljeZBesedilom 12"/>
          <p:cNvSpPr txBox="1">
            <a:spLocks noChangeArrowheads="1"/>
          </p:cNvSpPr>
          <p:nvPr/>
        </p:nvSpPr>
        <p:spPr bwMode="auto">
          <a:xfrm>
            <a:off x="1258888" y="3643313"/>
            <a:ext cx="34940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doslednost</a:t>
            </a:r>
          </a:p>
        </p:txBody>
      </p:sp>
      <p:sp>
        <p:nvSpPr>
          <p:cNvPr id="56328" name="PoljeZBesedilom 13"/>
          <p:cNvSpPr txBox="1">
            <a:spLocks noChangeArrowheads="1"/>
          </p:cNvSpPr>
          <p:nvPr/>
        </p:nvSpPr>
        <p:spPr bwMode="auto">
          <a:xfrm>
            <a:off x="179388" y="4581525"/>
            <a:ext cx="3960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spremljanje </a:t>
            </a:r>
          </a:p>
        </p:txBody>
      </p:sp>
      <p:sp>
        <p:nvSpPr>
          <p:cNvPr id="56329" name="PoljeZBesedilom 14"/>
          <p:cNvSpPr txBox="1">
            <a:spLocks noChangeArrowheads="1"/>
          </p:cNvSpPr>
          <p:nvPr/>
        </p:nvSpPr>
        <p:spPr bwMode="auto">
          <a:xfrm>
            <a:off x="5724525" y="496888"/>
            <a:ext cx="3419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zanimanje</a:t>
            </a:r>
          </a:p>
        </p:txBody>
      </p:sp>
      <p:sp>
        <p:nvSpPr>
          <p:cNvPr id="56330" name="PoljeZBesedilom 15"/>
          <p:cNvSpPr txBox="1">
            <a:spLocks noChangeArrowheads="1"/>
          </p:cNvSpPr>
          <p:nvPr/>
        </p:nvSpPr>
        <p:spPr bwMode="auto">
          <a:xfrm>
            <a:off x="2633663" y="5516563"/>
            <a:ext cx="20986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sl-SI" sz="4400"/>
              <a:t>zgled</a:t>
            </a:r>
          </a:p>
        </p:txBody>
      </p:sp>
    </p:spTree>
    <p:extLst>
      <p:ext uri="{BB962C8B-B14F-4D97-AF65-F5344CB8AC3E}">
        <p14:creationId xmlns:p14="http://schemas.microsoft.com/office/powerpoint/2010/main" val="3131425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348038" y="285750"/>
            <a:ext cx="5857875" cy="6572250"/>
          </a:xfrm>
        </p:spPr>
        <p:txBody>
          <a:bodyPr/>
          <a:lstStyle/>
          <a:p>
            <a:pPr eaLnBrk="1" hangingPunct="1">
              <a:buFontTx/>
              <a:buNone/>
              <a:defRPr/>
            </a:pPr>
            <a:endParaRPr lang="sl-SI" sz="3600" dirty="0" smtClean="0">
              <a:latin typeface="Century Gothic" pitchFamily="34" charset="0"/>
            </a:endParaRPr>
          </a:p>
          <a:p>
            <a:pPr algn="ctr" eaLnBrk="1" hangingPunct="1">
              <a:buFontTx/>
              <a:buNone/>
              <a:defRPr/>
            </a:pPr>
            <a:r>
              <a:rPr lang="sl-SI" sz="3600" dirty="0" smtClean="0">
                <a:latin typeface="Century Gothic" pitchFamily="34" charset="0"/>
              </a:rPr>
              <a:t>  </a:t>
            </a:r>
            <a:r>
              <a:rPr lang="sl-SI" sz="3600" b="1" dirty="0" smtClean="0">
                <a:latin typeface="Century Gothic" pitchFamily="34" charset="0"/>
              </a:rPr>
              <a:t>10-15 %  </a:t>
            </a:r>
            <a:r>
              <a:rPr lang="sl-SI" sz="3600" dirty="0" smtClean="0">
                <a:latin typeface="Century Gothic" pitchFamily="34" charset="0"/>
              </a:rPr>
              <a:t>odraslih je  		alkoholikov</a:t>
            </a:r>
            <a:r>
              <a:rPr lang="sl-SI" sz="2800" dirty="0" smtClean="0"/>
              <a:t> </a:t>
            </a:r>
          </a:p>
          <a:p>
            <a:pPr algn="ctr" eaLnBrk="1" fontAlgn="auto" hangingPunct="1">
              <a:spcBef>
                <a:spcPts val="1200"/>
              </a:spcBef>
              <a:spcAft>
                <a:spcPts val="0"/>
              </a:spcAft>
              <a:buFont typeface="Arial" pitchFamily="34" charset="0"/>
              <a:buNone/>
              <a:defRPr/>
            </a:pPr>
            <a:r>
              <a:rPr lang="sl-SI" sz="2000" b="1" dirty="0"/>
              <a:t> </a:t>
            </a:r>
            <a:endParaRPr lang="sl-SI" sz="2000" b="1" dirty="0" smtClean="0"/>
          </a:p>
          <a:p>
            <a:pPr algn="ctr" eaLnBrk="1" fontAlgn="auto" hangingPunct="1">
              <a:spcBef>
                <a:spcPts val="1200"/>
              </a:spcBef>
              <a:spcAft>
                <a:spcPts val="0"/>
              </a:spcAft>
              <a:buFont typeface="Arial" pitchFamily="34" charset="0"/>
              <a:buNone/>
              <a:defRPr/>
            </a:pPr>
            <a:endParaRPr lang="sl-SI" sz="2000" b="1" dirty="0"/>
          </a:p>
          <a:p>
            <a:pPr algn="ctr" eaLnBrk="1" fontAlgn="auto" hangingPunct="1">
              <a:spcBef>
                <a:spcPts val="1200"/>
              </a:spcBef>
              <a:spcAft>
                <a:spcPts val="0"/>
              </a:spcAft>
              <a:buFont typeface="Arial" pitchFamily="34" charset="0"/>
              <a:buNone/>
              <a:defRPr/>
            </a:pPr>
            <a:r>
              <a:rPr lang="sl-SI" sz="2000" dirty="0" smtClean="0">
                <a:latin typeface="Century Gothic" pitchFamily="34" charset="0"/>
              </a:rPr>
              <a:t>»</a:t>
            </a:r>
            <a:r>
              <a:rPr lang="sl-SI" sz="2000" b="1" dirty="0" smtClean="0">
                <a:latin typeface="Century Gothic" pitchFamily="34" charset="0"/>
              </a:rPr>
              <a:t>Če</a:t>
            </a:r>
            <a:r>
              <a:rPr lang="sl-SI" sz="2000" b="1" dirty="0">
                <a:latin typeface="Century Gothic" pitchFamily="34" charset="0"/>
              </a:rPr>
              <a:t> je kaj, kar želimo spremeniti v naših     otrocih, moramo najprej preučit in videt, ali ni to nekaj, kar bi bilo bolje spremeniti v nas samih</a:t>
            </a:r>
            <a:r>
              <a:rPr lang="sl-SI" sz="2000" b="1" dirty="0" smtClean="0">
                <a:latin typeface="Century Gothic" pitchFamily="34" charset="0"/>
              </a:rPr>
              <a:t>.«</a:t>
            </a:r>
            <a:endParaRPr lang="sl-SI" sz="800" b="1" dirty="0" smtClean="0">
              <a:latin typeface="Century Gothic" pitchFamily="34" charset="0"/>
            </a:endParaRPr>
          </a:p>
          <a:p>
            <a:pPr algn="ctr" eaLnBrk="1" fontAlgn="auto" hangingPunct="1">
              <a:spcBef>
                <a:spcPts val="1200"/>
              </a:spcBef>
              <a:spcAft>
                <a:spcPts val="0"/>
              </a:spcAft>
              <a:buFont typeface="Arial" pitchFamily="34" charset="0"/>
              <a:buNone/>
              <a:defRPr/>
            </a:pPr>
            <a:r>
              <a:rPr lang="sl-SI" sz="2800" dirty="0" smtClean="0">
                <a:solidFill>
                  <a:schemeClr val="tx2">
                    <a:lumMod val="60000"/>
                    <a:lumOff val="40000"/>
                  </a:schemeClr>
                </a:solidFill>
              </a:rPr>
              <a:t/>
            </a:r>
            <a:br>
              <a:rPr lang="sl-SI" sz="2800" dirty="0" smtClean="0">
                <a:solidFill>
                  <a:schemeClr val="tx2">
                    <a:lumMod val="60000"/>
                    <a:lumOff val="40000"/>
                  </a:schemeClr>
                </a:solidFill>
              </a:rPr>
            </a:br>
            <a:r>
              <a:rPr lang="sl-SI" sz="1800" dirty="0" smtClean="0">
                <a:solidFill>
                  <a:schemeClr val="tx2">
                    <a:lumMod val="60000"/>
                    <a:lumOff val="40000"/>
                  </a:schemeClr>
                </a:solidFill>
                <a:latin typeface="Century Gothic" pitchFamily="34" charset="0"/>
              </a:rPr>
              <a:t>(</a:t>
            </a:r>
            <a:r>
              <a:rPr lang="sl-SI" sz="1800" i="1" dirty="0" smtClean="0">
                <a:latin typeface="Century Gothic" pitchFamily="34" charset="0"/>
              </a:rPr>
              <a:t>C.G. Jung, 1932)</a:t>
            </a:r>
            <a:endParaRPr lang="sl-SI" sz="1800" dirty="0">
              <a:latin typeface="Century Gothic" pitchFamily="34" charset="0"/>
            </a:endParaRP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1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46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bysproject.co.uk/wp-content/uploads/2012/03/Youngpeople490.jpg"/>
          <p:cNvPicPr>
            <a:picLocks noChangeAspect="1" noChangeArrowheads="1"/>
          </p:cNvPicPr>
          <p:nvPr/>
        </p:nvPicPr>
        <p:blipFill>
          <a:blip r:embed="rId3" cstate="print"/>
          <a:srcRect/>
          <a:stretch>
            <a:fillRect/>
          </a:stretch>
        </p:blipFill>
        <p:spPr bwMode="auto">
          <a:xfrm>
            <a:off x="-11113" y="-17463"/>
            <a:ext cx="9155113" cy="4310063"/>
          </a:xfrm>
          <a:prstGeom prst="rect">
            <a:avLst/>
          </a:prstGeom>
          <a:noFill/>
          <a:ln w="9525">
            <a:noFill/>
            <a:miter lim="800000"/>
            <a:headEnd/>
            <a:tailEnd/>
          </a:ln>
        </p:spPr>
      </p:pic>
      <p:sp>
        <p:nvSpPr>
          <p:cNvPr id="2" name="PoljeZBesedilom 1"/>
          <p:cNvSpPr txBox="1"/>
          <p:nvPr/>
        </p:nvSpPr>
        <p:spPr>
          <a:xfrm>
            <a:off x="323850" y="4560888"/>
            <a:ext cx="3887788" cy="461962"/>
          </a:xfrm>
          <a:prstGeom prst="rect">
            <a:avLst/>
          </a:prstGeom>
          <a:noFill/>
        </p:spPr>
        <p:txBody>
          <a:bodyPr>
            <a:spAutoFit/>
          </a:bodyPr>
          <a:lstStyle/>
          <a:p>
            <a:pPr>
              <a:defRPr/>
            </a:pPr>
            <a:r>
              <a:rPr lang="sl-SI" sz="2400" b="1" dirty="0">
                <a:latin typeface="+mj-lt"/>
                <a:cs typeface="Arial" pitchFamily="34" charset="0"/>
              </a:rPr>
              <a:t>MLADOSTNIŠTVO</a:t>
            </a:r>
          </a:p>
        </p:txBody>
      </p:sp>
      <p:sp>
        <p:nvSpPr>
          <p:cNvPr id="4" name="PoljeZBesedilom 3"/>
          <p:cNvSpPr txBox="1"/>
          <p:nvPr/>
        </p:nvSpPr>
        <p:spPr>
          <a:xfrm>
            <a:off x="5435600" y="5995988"/>
            <a:ext cx="3708400" cy="461962"/>
          </a:xfrm>
          <a:prstGeom prst="rect">
            <a:avLst/>
          </a:prstGeom>
          <a:noFill/>
        </p:spPr>
        <p:txBody>
          <a:bodyPr>
            <a:spAutoFit/>
          </a:bodyPr>
          <a:lstStyle/>
          <a:p>
            <a:pPr>
              <a:defRPr/>
            </a:pPr>
            <a:r>
              <a:rPr lang="sl-SI" sz="2400" b="1" dirty="0">
                <a:latin typeface="+mj-lt"/>
                <a:cs typeface="Arial" pitchFamily="34" charset="0"/>
              </a:rPr>
              <a:t>EKSPERIMENTIRANJE</a:t>
            </a:r>
          </a:p>
        </p:txBody>
      </p:sp>
      <p:sp>
        <p:nvSpPr>
          <p:cNvPr id="5" name="PoljeZBesedilom 4"/>
          <p:cNvSpPr txBox="1"/>
          <p:nvPr/>
        </p:nvSpPr>
        <p:spPr>
          <a:xfrm>
            <a:off x="3348038" y="5519738"/>
            <a:ext cx="3887787" cy="461962"/>
          </a:xfrm>
          <a:prstGeom prst="rect">
            <a:avLst/>
          </a:prstGeom>
          <a:noFill/>
        </p:spPr>
        <p:txBody>
          <a:bodyPr>
            <a:spAutoFit/>
          </a:bodyPr>
          <a:lstStyle/>
          <a:p>
            <a:pPr>
              <a:defRPr/>
            </a:pPr>
            <a:r>
              <a:rPr lang="sl-SI" sz="2400" b="1" dirty="0">
                <a:latin typeface="+mj-lt"/>
                <a:cs typeface="Arial" pitchFamily="34" charset="0"/>
              </a:rPr>
              <a:t>PREIZKUŠANJE MEJA</a:t>
            </a:r>
          </a:p>
        </p:txBody>
      </p:sp>
      <p:sp>
        <p:nvSpPr>
          <p:cNvPr id="6" name="PoljeZBesedilom 5"/>
          <p:cNvSpPr txBox="1"/>
          <p:nvPr/>
        </p:nvSpPr>
        <p:spPr>
          <a:xfrm>
            <a:off x="2495550" y="5022850"/>
            <a:ext cx="1704975" cy="461963"/>
          </a:xfrm>
          <a:prstGeom prst="rect">
            <a:avLst/>
          </a:prstGeom>
          <a:noFill/>
        </p:spPr>
        <p:txBody>
          <a:bodyPr>
            <a:spAutoFit/>
          </a:bodyPr>
          <a:lstStyle/>
          <a:p>
            <a:pPr>
              <a:defRPr/>
            </a:pPr>
            <a:r>
              <a:rPr lang="sl-SI" sz="2400" b="1" dirty="0">
                <a:latin typeface="+mj-lt"/>
                <a:cs typeface="Arial" pitchFamily="34" charset="0"/>
              </a:rPr>
              <a:t>IZBIRE</a:t>
            </a:r>
          </a:p>
        </p:txBody>
      </p:sp>
      <p:grpSp>
        <p:nvGrpSpPr>
          <p:cNvPr id="7" name="Group 6"/>
          <p:cNvGrpSpPr/>
          <p:nvPr/>
        </p:nvGrpSpPr>
        <p:grpSpPr>
          <a:xfrm>
            <a:off x="0" y="6484441"/>
            <a:ext cx="1958975" cy="369332"/>
            <a:chOff x="0" y="6484441"/>
            <a:chExt cx="1958975" cy="369332"/>
          </a:xfrm>
        </p:grpSpPr>
        <p:sp>
          <p:nvSpPr>
            <p:cNvPr id="8" name="Rectangle 7"/>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9"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C:\Users\Spela\Dropbox\IZBERI SAM - DROPBOX SHARE (ANA, ŠPELA, SIMONA)\Visual\ilustracije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875" y="-409575"/>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ontent Placeholder 7"/>
          <p:cNvSpPr>
            <a:spLocks noGrp="1"/>
          </p:cNvSpPr>
          <p:nvPr>
            <p:ph idx="1"/>
          </p:nvPr>
        </p:nvSpPr>
        <p:spPr/>
        <p:txBody>
          <a:bodyPr/>
          <a:lstStyle/>
          <a:p>
            <a:pPr>
              <a:buFontTx/>
              <a:buNone/>
            </a:pPr>
            <a:r>
              <a:rPr lang="sl-SI" b="1" dirty="0" smtClean="0">
                <a:latin typeface="Century Gothic" panose="020B0502020202020204" pitchFamily="34" charset="0"/>
              </a:rPr>
              <a:t>Manj tvegano pitje</a:t>
            </a:r>
          </a:p>
          <a:p>
            <a:pPr>
              <a:buFontTx/>
              <a:buNone/>
            </a:pPr>
            <a:endParaRPr lang="sl-SI" b="1" dirty="0" smtClean="0">
              <a:latin typeface="Century Gothic" panose="020B0502020202020204" pitchFamily="34" charset="0"/>
            </a:endParaRPr>
          </a:p>
          <a:p>
            <a:r>
              <a:rPr lang="sl-SI" sz="2400" dirty="0" smtClean="0">
                <a:latin typeface="Century Gothic" panose="020B0502020202020204" pitchFamily="34" charset="0"/>
              </a:rPr>
              <a:t>Le kadar sebe in drugih </a:t>
            </a:r>
            <a:r>
              <a:rPr lang="sl-SI" sz="2400" b="1" dirty="0" smtClean="0">
                <a:latin typeface="Century Gothic" panose="020B0502020202020204" pitchFamily="34" charset="0"/>
              </a:rPr>
              <a:t>ne spravljaš v nevarnost</a:t>
            </a:r>
            <a:r>
              <a:rPr lang="sl-SI" sz="2400" dirty="0" smtClean="0">
                <a:latin typeface="Century Gothic" panose="020B0502020202020204" pitchFamily="34" charset="0"/>
              </a:rPr>
              <a:t> (odpade šport, vožnja, seks...)</a:t>
            </a:r>
          </a:p>
          <a:p>
            <a:r>
              <a:rPr lang="sl-SI" sz="2400" dirty="0" smtClean="0">
                <a:latin typeface="Century Gothic" panose="020B0502020202020204" pitchFamily="34" charset="0"/>
              </a:rPr>
              <a:t>Ne napij se (priti moraš še </a:t>
            </a:r>
            <a:r>
              <a:rPr lang="sl-SI" sz="2400" b="1" dirty="0" smtClean="0">
                <a:latin typeface="Century Gothic" panose="020B0502020202020204" pitchFamily="34" charset="0"/>
              </a:rPr>
              <a:t>varno</a:t>
            </a:r>
            <a:r>
              <a:rPr lang="sl-SI" sz="2400" dirty="0" smtClean="0">
                <a:latin typeface="Century Gothic" panose="020B0502020202020204" pitchFamily="34" charset="0"/>
              </a:rPr>
              <a:t> domov)</a:t>
            </a:r>
          </a:p>
          <a:p>
            <a:r>
              <a:rPr lang="sl-SI" sz="2400" dirty="0" smtClean="0">
                <a:latin typeface="Century Gothic" panose="020B0502020202020204" pitchFamily="34" charset="0"/>
              </a:rPr>
              <a:t>Ostani s prijatelji, saj se lahko zgodi, da jih boš potreboval ali pa bodo oni potrebovali tebe</a:t>
            </a:r>
          </a:p>
          <a:p>
            <a:r>
              <a:rPr lang="sl-SI" sz="2400" dirty="0" smtClean="0">
                <a:latin typeface="Century Gothic" panose="020B0502020202020204" pitchFamily="34" charset="0"/>
              </a:rPr>
              <a:t>Znani kraji z znanimi ljudmi so najbolj varni</a:t>
            </a:r>
          </a:p>
          <a:p>
            <a:pPr algn="r"/>
            <a:r>
              <a:rPr lang="sl-SI" sz="2400" b="1" dirty="0" smtClean="0">
                <a:latin typeface="Century Gothic" panose="020B0502020202020204" pitchFamily="34" charset="0"/>
              </a:rPr>
              <a:t>Izberi sam!</a:t>
            </a:r>
          </a:p>
          <a:p>
            <a:endParaRPr lang="sl-SI" sz="2400" dirty="0" smtClean="0">
              <a:latin typeface="Century Gothic" panose="020B0502020202020204" pitchFamily="34" charset="0"/>
            </a:endParaRPr>
          </a:p>
          <a:p>
            <a:endParaRPr lang="sl-SI" sz="2400" dirty="0" smtClean="0">
              <a:latin typeface="Century Gothic" panose="020B0502020202020204" pitchFamily="34" charset="0"/>
            </a:endParaRPr>
          </a:p>
          <a:p>
            <a:endParaRPr lang="sl-SI" sz="2400" dirty="0" smtClean="0">
              <a:latin typeface="Century Gothic" panose="020B0502020202020204" pitchFamily="34" charset="0"/>
            </a:endParaRPr>
          </a:p>
          <a:p>
            <a:pPr>
              <a:buFontTx/>
              <a:buNone/>
            </a:pPr>
            <a:endParaRPr lang="sl-SI" dirty="0" smtClean="0"/>
          </a:p>
        </p:txBody>
      </p:sp>
    </p:spTree>
    <p:extLst>
      <p:ext uri="{BB962C8B-B14F-4D97-AF65-F5344CB8AC3E}">
        <p14:creationId xmlns:p14="http://schemas.microsoft.com/office/powerpoint/2010/main" val="2400665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439738" y="3733800"/>
          <a:ext cx="8229600" cy="2594604"/>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93975">
                <a:tc>
                  <a:txBody>
                    <a:bodyPr/>
                    <a:lstStyle/>
                    <a:p>
                      <a:pPr algn="ctr">
                        <a:spcAft>
                          <a:spcPts val="0"/>
                        </a:spcAft>
                      </a:pPr>
                      <a:r>
                        <a:rPr lang="sl-SI" sz="2000" b="1" dirty="0" smtClean="0">
                          <a:solidFill>
                            <a:schemeClr val="accent1"/>
                          </a:solidFill>
                          <a:effectLst/>
                          <a:latin typeface="Century Gothic" pitchFamily="34" charset="0"/>
                        </a:rPr>
                        <a:t>M</a:t>
                      </a:r>
                    </a:p>
                    <a:p>
                      <a:pPr algn="ctr">
                        <a:spcAft>
                          <a:spcPts val="0"/>
                        </a:spcAft>
                      </a:pPr>
                      <a:endParaRPr lang="sl-SI" sz="2000" b="1" dirty="0" smtClean="0">
                        <a:solidFill>
                          <a:schemeClr val="accent1"/>
                        </a:solidFill>
                        <a:effectLst/>
                        <a:latin typeface="Century Gothic" pitchFamily="34" charset="0"/>
                      </a:endParaRPr>
                    </a:p>
                    <a:p>
                      <a:pPr algn="ctr">
                        <a:spcAft>
                          <a:spcPts val="0"/>
                        </a:spcAft>
                      </a:pPr>
                      <a:r>
                        <a:rPr lang="sl-SI" sz="2000" b="1" dirty="0">
                          <a:solidFill>
                            <a:schemeClr val="accent1"/>
                          </a:solidFill>
                          <a:effectLst/>
                          <a:latin typeface="Century Gothic" pitchFamily="34" charset="0"/>
                        </a:rPr>
                        <a:t> ob eni priložnosti </a:t>
                      </a:r>
                      <a:r>
                        <a:rPr lang="sl-SI" sz="2000" b="1" u="sng" dirty="0">
                          <a:solidFill>
                            <a:schemeClr val="accent1"/>
                          </a:solidFill>
                          <a:effectLst/>
                          <a:latin typeface="Century Gothic" pitchFamily="34" charset="0"/>
                        </a:rPr>
                        <a:t>ne več kot:</a:t>
                      </a:r>
                      <a:endParaRPr lang="sl-SI" sz="1800" b="1" dirty="0">
                        <a:solidFill>
                          <a:schemeClr val="accent1"/>
                        </a:solidFill>
                        <a:effectLst/>
                        <a:latin typeface="Century Gothic" pitchFamily="34" charset="0"/>
                      </a:endParaRPr>
                    </a:p>
                    <a:p>
                      <a:pPr algn="ctr">
                        <a:spcAft>
                          <a:spcPts val="0"/>
                        </a:spcAft>
                      </a:pPr>
                      <a:r>
                        <a:rPr lang="sl-SI" sz="2000" b="0" dirty="0">
                          <a:solidFill>
                            <a:schemeClr val="accent1"/>
                          </a:solidFill>
                          <a:effectLst/>
                          <a:latin typeface="Century Gothic" pitchFamily="34" charset="0"/>
                        </a:rPr>
                        <a:t>pol litra vina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2 in pol steklenici piva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1 deciliter in pol žgane pijače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1 liter mošta (sadjevca</a:t>
                      </a:r>
                      <a:r>
                        <a:rPr lang="sl-SI" sz="2000" b="0" dirty="0" smtClean="0">
                          <a:solidFill>
                            <a:schemeClr val="accent1"/>
                          </a:solidFill>
                          <a:effectLst/>
                          <a:latin typeface="Century Gothic" pitchFamily="34" charset="0"/>
                        </a:rPr>
                        <a:t>)</a:t>
                      </a:r>
                    </a:p>
                    <a:p>
                      <a:pPr algn="ctr">
                        <a:spcAft>
                          <a:spcPts val="0"/>
                        </a:spcAft>
                      </a:pPr>
                      <a:endParaRPr lang="sl-SI" sz="1800" b="0" dirty="0">
                        <a:solidFill>
                          <a:schemeClr val="accent1"/>
                        </a:solidFill>
                        <a:effectLst/>
                        <a:latin typeface="Century Gothic" pitchFamily="34" charset="0"/>
                        <a:ea typeface="Calibri"/>
                        <a:cs typeface="Times New Roman"/>
                      </a:endParaRPr>
                    </a:p>
                  </a:txBody>
                  <a:tcPr marL="9525" marR="9525" marT="9522" marB="9522"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FC92"/>
                    </a:solidFill>
                  </a:tcPr>
                </a:tc>
                <a:tc>
                  <a:txBody>
                    <a:bodyPr/>
                    <a:lstStyle/>
                    <a:p>
                      <a:pPr algn="ctr">
                        <a:spcAft>
                          <a:spcPts val="0"/>
                        </a:spcAft>
                      </a:pPr>
                      <a:r>
                        <a:rPr lang="sl-SI" sz="2000" b="1" dirty="0" smtClean="0">
                          <a:solidFill>
                            <a:schemeClr val="accent1"/>
                          </a:solidFill>
                          <a:effectLst/>
                          <a:latin typeface="Century Gothic" pitchFamily="34" charset="0"/>
                        </a:rPr>
                        <a:t>Ž</a:t>
                      </a:r>
                    </a:p>
                    <a:p>
                      <a:pPr algn="ctr">
                        <a:spcAft>
                          <a:spcPts val="0"/>
                        </a:spcAft>
                      </a:pPr>
                      <a:endParaRPr lang="sl-SI" sz="2000" b="1" dirty="0" smtClean="0">
                        <a:solidFill>
                          <a:schemeClr val="accent1"/>
                        </a:solidFill>
                        <a:effectLst/>
                        <a:latin typeface="Century Gothic" pitchFamily="34" charset="0"/>
                      </a:endParaRPr>
                    </a:p>
                    <a:p>
                      <a:pPr algn="ctr">
                        <a:spcAft>
                          <a:spcPts val="0"/>
                        </a:spcAft>
                      </a:pPr>
                      <a:r>
                        <a:rPr lang="sl-SI" sz="2000" b="1" dirty="0" smtClean="0">
                          <a:solidFill>
                            <a:schemeClr val="accent1"/>
                          </a:solidFill>
                          <a:effectLst/>
                          <a:latin typeface="Century Gothic" pitchFamily="34" charset="0"/>
                        </a:rPr>
                        <a:t>ob </a:t>
                      </a:r>
                      <a:r>
                        <a:rPr lang="sl-SI" sz="2000" b="1" dirty="0">
                          <a:solidFill>
                            <a:schemeClr val="accent1"/>
                          </a:solidFill>
                          <a:effectLst/>
                          <a:latin typeface="Century Gothic" pitchFamily="34" charset="0"/>
                        </a:rPr>
                        <a:t>eni priložnosti </a:t>
                      </a:r>
                      <a:r>
                        <a:rPr lang="sl-SI" sz="2000" b="1" u="sng" dirty="0">
                          <a:solidFill>
                            <a:schemeClr val="accent1"/>
                          </a:solidFill>
                          <a:effectLst/>
                          <a:latin typeface="Century Gothic" pitchFamily="34" charset="0"/>
                        </a:rPr>
                        <a:t>ne več </a:t>
                      </a:r>
                      <a:r>
                        <a:rPr lang="sl-SI" sz="2000" b="1" u="sng" dirty="0" smtClean="0">
                          <a:solidFill>
                            <a:schemeClr val="accent1"/>
                          </a:solidFill>
                          <a:effectLst/>
                          <a:latin typeface="Century Gothic" pitchFamily="34" charset="0"/>
                        </a:rPr>
                        <a:t>kot:</a:t>
                      </a:r>
                      <a:endParaRPr lang="sl-SI" sz="1800" b="1" dirty="0">
                        <a:solidFill>
                          <a:schemeClr val="accent1"/>
                        </a:solidFill>
                        <a:effectLst/>
                        <a:latin typeface="Century Gothic" pitchFamily="34" charset="0"/>
                      </a:endParaRPr>
                    </a:p>
                    <a:p>
                      <a:pPr algn="ctr">
                        <a:spcAft>
                          <a:spcPts val="0"/>
                        </a:spcAft>
                      </a:pPr>
                      <a:r>
                        <a:rPr lang="sl-SI" sz="2000" b="0" dirty="0">
                          <a:solidFill>
                            <a:schemeClr val="accent1"/>
                          </a:solidFill>
                          <a:effectLst/>
                          <a:latin typeface="Century Gothic" pitchFamily="34" charset="0"/>
                        </a:rPr>
                        <a:t>3 decilitre vina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1 in pol steklenice piva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1 deciliter žgane pijače ali </a:t>
                      </a:r>
                      <a:br>
                        <a:rPr lang="sl-SI" sz="2000" b="0" dirty="0">
                          <a:solidFill>
                            <a:schemeClr val="accent1"/>
                          </a:solidFill>
                          <a:effectLst/>
                          <a:latin typeface="Century Gothic" pitchFamily="34" charset="0"/>
                        </a:rPr>
                      </a:br>
                      <a:r>
                        <a:rPr lang="sl-SI" sz="2000" b="0" dirty="0">
                          <a:solidFill>
                            <a:schemeClr val="accent1"/>
                          </a:solidFill>
                          <a:effectLst/>
                          <a:latin typeface="Century Gothic" pitchFamily="34" charset="0"/>
                        </a:rPr>
                        <a:t>pol litra mošta (sadjevca</a:t>
                      </a:r>
                      <a:r>
                        <a:rPr lang="sl-SI" sz="2000" b="0" dirty="0" smtClean="0">
                          <a:solidFill>
                            <a:schemeClr val="accent1"/>
                          </a:solidFill>
                          <a:effectLst/>
                          <a:latin typeface="Century Gothic" pitchFamily="34" charset="0"/>
                        </a:rPr>
                        <a:t>)</a:t>
                      </a:r>
                      <a:endParaRPr lang="en-US" sz="2000" b="0" dirty="0" smtClean="0">
                        <a:solidFill>
                          <a:schemeClr val="accent1"/>
                        </a:solidFill>
                        <a:effectLst/>
                        <a:latin typeface="Century Gothic" pitchFamily="34" charset="0"/>
                      </a:endParaRPr>
                    </a:p>
                    <a:p>
                      <a:pPr algn="ctr">
                        <a:spcAft>
                          <a:spcPts val="0"/>
                        </a:spcAft>
                      </a:pPr>
                      <a:endParaRPr lang="sl-SI" sz="2000" b="0" dirty="0" smtClean="0">
                        <a:solidFill>
                          <a:schemeClr val="accent1"/>
                        </a:solidFill>
                        <a:effectLst/>
                        <a:latin typeface="Century Gothic" pitchFamily="34" charset="0"/>
                      </a:endParaRPr>
                    </a:p>
                    <a:p>
                      <a:pPr algn="r">
                        <a:spcAft>
                          <a:spcPts val="0"/>
                        </a:spcAft>
                      </a:pPr>
                      <a:r>
                        <a:rPr lang="en-US" sz="900" b="0" dirty="0" err="1" smtClean="0">
                          <a:solidFill>
                            <a:schemeClr val="accent1"/>
                          </a:solidFill>
                          <a:effectLst/>
                          <a:latin typeface="Century Gothic" pitchFamily="34" charset="0"/>
                          <a:ea typeface="Calibri"/>
                          <a:cs typeface="Times New Roman"/>
                        </a:rPr>
                        <a:t>Vir</a:t>
                      </a:r>
                      <a:r>
                        <a:rPr lang="en-US" sz="900" b="0" dirty="0" smtClean="0">
                          <a:solidFill>
                            <a:schemeClr val="accent1"/>
                          </a:solidFill>
                          <a:effectLst/>
                          <a:latin typeface="Century Gothic" pitchFamily="34" charset="0"/>
                          <a:ea typeface="Calibri"/>
                          <a:cs typeface="Times New Roman"/>
                        </a:rPr>
                        <a:t>: nalijem.si</a:t>
                      </a:r>
                      <a:endParaRPr lang="sl-SI" sz="900" b="0" dirty="0">
                        <a:solidFill>
                          <a:schemeClr val="accent1"/>
                        </a:solidFill>
                        <a:effectLst/>
                        <a:latin typeface="Century Gothic" pitchFamily="34" charset="0"/>
                        <a:ea typeface="Calibri"/>
                        <a:cs typeface="Times New Roman"/>
                      </a:endParaRPr>
                    </a:p>
                  </a:txBody>
                  <a:tcPr marL="9525" marR="9525" marT="9522" marB="9522"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FC92"/>
                    </a:solidFill>
                  </a:tcPr>
                </a:tc>
                <a:extLst>
                  <a:ext uri="{0D108BD9-81ED-4DB2-BD59-A6C34878D82A}">
                    <a16:rowId xmlns:a16="http://schemas.microsoft.com/office/drawing/2014/main" val="10000"/>
                  </a:ext>
                </a:extLst>
              </a:tr>
            </a:tbl>
          </a:graphicData>
        </a:graphic>
      </p:graphicFrame>
      <p:sp>
        <p:nvSpPr>
          <p:cNvPr id="2" name="Rectangle 1"/>
          <p:cNvSpPr/>
          <p:nvPr/>
        </p:nvSpPr>
        <p:spPr>
          <a:xfrm>
            <a:off x="0" y="6474897"/>
            <a:ext cx="377026" cy="369332"/>
          </a:xfrm>
          <a:prstGeom prst="rect">
            <a:avLst/>
          </a:prstGeom>
        </p:spPr>
        <p:txBody>
          <a:bodyPr wrap="none">
            <a:spAutoFit/>
          </a:bodyPr>
          <a:lstStyle/>
          <a:p>
            <a:pPr eaLnBrk="1" hangingPunct="1">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Arial" charset="0"/>
                <a:cs typeface="Arial" charset="0"/>
              </a:rPr>
              <a:t>©</a:t>
            </a:r>
          </a:p>
        </p:txBody>
      </p:sp>
      <p:pic>
        <p:nvPicPr>
          <p:cNvPr id="59398" name="Picture 2" descr="DA logo in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2" descr="C:\Users\Anja\Desktop\IS-os-alk_m-alkoh-pijač.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0263" y="190500"/>
            <a:ext cx="74485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804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1" name="PoljeZBesedilom 7"/>
          <p:cNvSpPr txBox="1">
            <a:spLocks noChangeArrowheads="1"/>
          </p:cNvSpPr>
          <p:nvPr/>
        </p:nvSpPr>
        <p:spPr bwMode="auto">
          <a:xfrm>
            <a:off x="4932040" y="2924944"/>
            <a:ext cx="3744416" cy="769441"/>
          </a:xfrm>
          <a:prstGeom prst="rect">
            <a:avLst/>
          </a:prstGeom>
          <a:noFill/>
          <a:ln>
            <a:noFill/>
          </a:ln>
          <a:extLst/>
        </p:spPr>
        <p:txBody>
          <a:bodyPr wrap="square">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smtClean="0">
                <a:latin typeface="+mn-lt"/>
              </a:rPr>
              <a:t>komunikacija</a:t>
            </a:r>
            <a:endParaRPr lang="sl-SI" sz="4400" dirty="0">
              <a:latin typeface="+mn-lt"/>
            </a:endParaRPr>
          </a:p>
        </p:txBody>
      </p:sp>
      <p:sp>
        <p:nvSpPr>
          <p:cNvPr id="2" name="Rectangle 1"/>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27652"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2"/>
            <a:ext cx="9143999" cy="6853968"/>
          </a:xfrm>
          <a:prstGeom prst="rect">
            <a:avLst/>
          </a:prstGeom>
        </p:spPr>
      </p:pic>
      <p:sp>
        <p:nvSpPr>
          <p:cNvPr id="2" name="TextBox 1"/>
          <p:cNvSpPr txBox="1"/>
          <p:nvPr/>
        </p:nvSpPr>
        <p:spPr>
          <a:xfrm>
            <a:off x="1219199" y="304800"/>
            <a:ext cx="7473739" cy="2277547"/>
          </a:xfrm>
          <a:prstGeom prst="rect">
            <a:avLst/>
          </a:prstGeom>
          <a:noFill/>
        </p:spPr>
        <p:txBody>
          <a:bodyPr wrap="square" rtlCol="0">
            <a:spAutoFit/>
          </a:bodyPr>
          <a:lstStyle/>
          <a:p>
            <a:pPr algn="ctr"/>
            <a:r>
              <a:rPr lang="en-US" sz="4400" b="1" dirty="0"/>
              <a:t>ODNOS – do </a:t>
            </a:r>
            <a:r>
              <a:rPr lang="en-US" sz="4400" b="1" dirty="0" err="1"/>
              <a:t>samega</a:t>
            </a:r>
            <a:r>
              <a:rPr lang="en-US" sz="4400" b="1" dirty="0"/>
              <a:t> </a:t>
            </a:r>
            <a:r>
              <a:rPr lang="en-US" sz="4400" b="1" dirty="0" err="1"/>
              <a:t>sebe</a:t>
            </a:r>
            <a:r>
              <a:rPr lang="en-US" sz="4400" b="1" dirty="0"/>
              <a:t> in </a:t>
            </a:r>
            <a:r>
              <a:rPr lang="en-US" sz="4400" b="1" dirty="0" err="1"/>
              <a:t>drugih</a:t>
            </a:r>
            <a:r>
              <a:rPr lang="en-US" sz="4400" b="1" dirty="0"/>
              <a:t>!</a:t>
            </a:r>
          </a:p>
          <a:p>
            <a:endParaRPr lang="en-US" dirty="0"/>
          </a:p>
          <a:p>
            <a:endParaRPr lang="en-US" dirty="0"/>
          </a:p>
          <a:p>
            <a:endParaRPr lang="en-US" dirty="0"/>
          </a:p>
        </p:txBody>
      </p:sp>
      <p:graphicFrame>
        <p:nvGraphicFramePr>
          <p:cNvPr id="4" name="Table 3"/>
          <p:cNvGraphicFramePr>
            <a:graphicFrameLocks noGrp="1"/>
          </p:cNvGraphicFramePr>
          <p:nvPr>
            <p:extLst/>
          </p:nvPr>
        </p:nvGraphicFramePr>
        <p:xfrm>
          <a:off x="1960762" y="2035130"/>
          <a:ext cx="6247387" cy="3928788"/>
        </p:xfrm>
        <a:graphic>
          <a:graphicData uri="http://schemas.openxmlformats.org/drawingml/2006/table">
            <a:tbl>
              <a:tblPr firstRow="1" bandRow="1">
                <a:tableStyleId>{E8B1032C-EA38-4F05-BA0D-38AFFFC7BED3}</a:tableStyleId>
              </a:tblPr>
              <a:tblGrid>
                <a:gridCol w="3084306">
                  <a:extLst>
                    <a:ext uri="{9D8B030D-6E8A-4147-A177-3AD203B41FA5}">
                      <a16:colId xmlns:a16="http://schemas.microsoft.com/office/drawing/2014/main" val="20000"/>
                    </a:ext>
                  </a:extLst>
                </a:gridCol>
                <a:gridCol w="3163081">
                  <a:extLst>
                    <a:ext uri="{9D8B030D-6E8A-4147-A177-3AD203B41FA5}">
                      <a16:colId xmlns:a16="http://schemas.microsoft.com/office/drawing/2014/main" val="20001"/>
                    </a:ext>
                  </a:extLst>
                </a:gridCol>
              </a:tblGrid>
              <a:tr h="1964394">
                <a:tc>
                  <a:txBody>
                    <a:bodyPr/>
                    <a:lstStyle/>
                    <a:p>
                      <a:pPr algn="ctr"/>
                      <a:r>
                        <a:rPr lang="en-US" sz="3200" dirty="0" smtClean="0"/>
                        <a:t>JAZ NISEM OK </a:t>
                      </a:r>
                    </a:p>
                    <a:p>
                      <a:pPr algn="ctr"/>
                      <a:r>
                        <a:rPr lang="en-US" sz="3200" dirty="0" smtClean="0"/>
                        <a:t>-</a:t>
                      </a:r>
                    </a:p>
                    <a:p>
                      <a:pPr algn="ctr"/>
                      <a:r>
                        <a:rPr lang="en-US" sz="3200" dirty="0" smtClean="0"/>
                        <a:t>TI SI OK</a:t>
                      </a:r>
                      <a:endParaRPr lang="en-US" sz="3200" b="1" dirty="0"/>
                    </a:p>
                  </a:txBody>
                  <a:tcPr/>
                </a:tc>
                <a:tc>
                  <a:txBody>
                    <a:bodyPr/>
                    <a:lstStyle/>
                    <a:p>
                      <a:pPr algn="ctr"/>
                      <a:r>
                        <a:rPr lang="en-US" sz="3200" dirty="0" smtClean="0"/>
                        <a:t>JAZ SEM OK</a:t>
                      </a:r>
                    </a:p>
                    <a:p>
                      <a:pPr algn="ctr"/>
                      <a:r>
                        <a:rPr lang="en-US" sz="3200" dirty="0" smtClean="0"/>
                        <a:t>-</a:t>
                      </a:r>
                    </a:p>
                    <a:p>
                      <a:pPr algn="ctr"/>
                      <a:r>
                        <a:rPr lang="en-US" sz="3200" dirty="0" smtClean="0"/>
                        <a:t>TI SI OK</a:t>
                      </a:r>
                      <a:endParaRPr lang="en-US" sz="3200" b="1" dirty="0"/>
                    </a:p>
                  </a:txBody>
                  <a:tcPr/>
                </a:tc>
                <a:extLst>
                  <a:ext uri="{0D108BD9-81ED-4DB2-BD59-A6C34878D82A}">
                    <a16:rowId xmlns:a16="http://schemas.microsoft.com/office/drawing/2014/main" val="10000"/>
                  </a:ext>
                </a:extLst>
              </a:tr>
              <a:tr h="1964394">
                <a:tc>
                  <a:txBody>
                    <a:bodyPr/>
                    <a:lstStyle/>
                    <a:p>
                      <a:pPr algn="ctr"/>
                      <a:r>
                        <a:rPr lang="en-US" sz="3200" dirty="0" smtClean="0"/>
                        <a:t>JAZ NISEM OK</a:t>
                      </a:r>
                    </a:p>
                    <a:p>
                      <a:pPr algn="ctr"/>
                      <a:r>
                        <a:rPr lang="en-US" sz="3200" dirty="0" smtClean="0"/>
                        <a:t>-</a:t>
                      </a:r>
                    </a:p>
                    <a:p>
                      <a:pPr algn="ctr"/>
                      <a:r>
                        <a:rPr lang="en-US" sz="3200" dirty="0" smtClean="0"/>
                        <a:t>TI NISI OK</a:t>
                      </a:r>
                      <a:endParaRPr lang="en-US" sz="3200" b="1" dirty="0"/>
                    </a:p>
                  </a:txBody>
                  <a:tcPr/>
                </a:tc>
                <a:tc>
                  <a:txBody>
                    <a:bodyPr/>
                    <a:lstStyle/>
                    <a:p>
                      <a:pPr algn="ctr"/>
                      <a:r>
                        <a:rPr lang="en-US" sz="3200" dirty="0" smtClean="0"/>
                        <a:t>JAZ SEM OK</a:t>
                      </a:r>
                    </a:p>
                    <a:p>
                      <a:pPr algn="ctr"/>
                      <a:r>
                        <a:rPr lang="en-US" sz="3200" dirty="0" smtClean="0"/>
                        <a:t>-</a:t>
                      </a:r>
                    </a:p>
                    <a:p>
                      <a:pPr algn="ctr"/>
                      <a:r>
                        <a:rPr lang="en-US" sz="3200" dirty="0" smtClean="0"/>
                        <a:t>TI NISI OK</a:t>
                      </a:r>
                      <a:endParaRPr lang="en-US" sz="32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350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2" name="PoljeZBesedilom 9"/>
          <p:cNvSpPr txBox="1">
            <a:spLocks noChangeArrowheads="1"/>
          </p:cNvSpPr>
          <p:nvPr/>
        </p:nvSpPr>
        <p:spPr bwMode="auto">
          <a:xfrm>
            <a:off x="4357688" y="2214563"/>
            <a:ext cx="5410200" cy="769937"/>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en-US" sz="4400" dirty="0" smtClean="0">
                <a:latin typeface="+mn-lt"/>
              </a:rPr>
              <a:t>p</a:t>
            </a:r>
            <a:r>
              <a:rPr lang="sl-SI" sz="4400" dirty="0" smtClean="0">
                <a:latin typeface="+mn-lt"/>
              </a:rPr>
              <a:t>ogovor</a:t>
            </a:r>
            <a:r>
              <a:rPr lang="en-US" sz="4400" dirty="0" smtClean="0">
                <a:latin typeface="+mn-lt"/>
              </a:rPr>
              <a:t>, </a:t>
            </a:r>
            <a:r>
              <a:rPr lang="sl-SI" sz="4400" dirty="0" smtClean="0">
                <a:latin typeface="+mn-lt"/>
              </a:rPr>
              <a:t>posluh</a:t>
            </a:r>
            <a:endParaRPr lang="sl-SI" sz="4400" dirty="0">
              <a:latin typeface="+mn-lt"/>
            </a:endParaRPr>
          </a:p>
        </p:txBody>
      </p:sp>
      <p:sp>
        <p:nvSpPr>
          <p:cNvPr id="22537" name="PoljeZBesedilom 14"/>
          <p:cNvSpPr txBox="1">
            <a:spLocks noChangeArrowheads="1"/>
          </p:cNvSpPr>
          <p:nvPr/>
        </p:nvSpPr>
        <p:spPr bwMode="auto">
          <a:xfrm>
            <a:off x="5572125" y="571500"/>
            <a:ext cx="3419475" cy="769938"/>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smtClean="0">
                <a:latin typeface="+mn-lt"/>
              </a:rPr>
              <a:t>zanimanje</a:t>
            </a:r>
            <a:endParaRPr lang="sl-SI" sz="4400" dirty="0">
              <a:latin typeface="+mn-lt"/>
            </a:endParaRPr>
          </a:p>
        </p:txBody>
      </p:sp>
      <p:sp>
        <p:nvSpPr>
          <p:cNvPr id="2" name="Rectangle 1"/>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29701"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sp>
        <p:nvSpPr>
          <p:cNvPr id="10" name="PoljeZBesedilom 15"/>
          <p:cNvSpPr txBox="1">
            <a:spLocks noChangeArrowheads="1"/>
          </p:cNvSpPr>
          <p:nvPr/>
        </p:nvSpPr>
        <p:spPr bwMode="auto">
          <a:xfrm>
            <a:off x="5429250" y="3857625"/>
            <a:ext cx="3581400" cy="769938"/>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smtClean="0">
                <a:latin typeface="+mn-lt"/>
              </a:rPr>
              <a:t>aktualnost</a:t>
            </a:r>
            <a:endParaRPr lang="sl-SI" sz="4400" dirty="0">
              <a:latin typeface="+mn-lt"/>
            </a:endParaRPr>
          </a:p>
        </p:txBody>
      </p:sp>
      <p:sp>
        <p:nvSpPr>
          <p:cNvPr id="11" name="PoljeZBesedilom 15"/>
          <p:cNvSpPr txBox="1">
            <a:spLocks noChangeArrowheads="1"/>
          </p:cNvSpPr>
          <p:nvPr/>
        </p:nvSpPr>
        <p:spPr bwMode="auto">
          <a:xfrm>
            <a:off x="5786438" y="5357813"/>
            <a:ext cx="3000375" cy="769937"/>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smtClean="0">
                <a:latin typeface="+mn-lt"/>
              </a:rPr>
              <a:t>realnost</a:t>
            </a:r>
            <a:endParaRPr lang="sl-SI" sz="44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30723"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sp>
        <p:nvSpPr>
          <p:cNvPr id="8" name="PoljeZBesedilom 12"/>
          <p:cNvSpPr txBox="1">
            <a:spLocks noChangeArrowheads="1"/>
          </p:cNvSpPr>
          <p:nvPr/>
        </p:nvSpPr>
        <p:spPr bwMode="auto">
          <a:xfrm>
            <a:off x="5214938" y="3500438"/>
            <a:ext cx="3494087" cy="769937"/>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a:latin typeface="+mn-lt"/>
              </a:rPr>
              <a:t>doslednost</a:t>
            </a:r>
          </a:p>
        </p:txBody>
      </p:sp>
      <p:sp>
        <p:nvSpPr>
          <p:cNvPr id="9" name="PoljeZBesedilom 15"/>
          <p:cNvSpPr txBox="1">
            <a:spLocks noChangeArrowheads="1"/>
          </p:cNvSpPr>
          <p:nvPr/>
        </p:nvSpPr>
        <p:spPr bwMode="auto">
          <a:xfrm>
            <a:off x="6357938" y="5715000"/>
            <a:ext cx="2098675" cy="769938"/>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a:latin typeface="+mn-lt"/>
              </a:rPr>
              <a:t>zgled</a:t>
            </a:r>
          </a:p>
        </p:txBody>
      </p:sp>
      <p:sp>
        <p:nvSpPr>
          <p:cNvPr id="12" name="PoljeZBesedilom 10"/>
          <p:cNvSpPr txBox="1">
            <a:spLocks noChangeArrowheads="1"/>
          </p:cNvSpPr>
          <p:nvPr/>
        </p:nvSpPr>
        <p:spPr bwMode="auto">
          <a:xfrm>
            <a:off x="5029200" y="642938"/>
            <a:ext cx="4114800" cy="769937"/>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sl-SI" sz="4400" dirty="0">
                <a:latin typeface="+mn-lt"/>
              </a:rPr>
              <a:t>jasna pravila</a:t>
            </a:r>
          </a:p>
        </p:txBody>
      </p:sp>
      <p:sp>
        <p:nvSpPr>
          <p:cNvPr id="13" name="PoljeZBesedilom 11"/>
          <p:cNvSpPr txBox="1">
            <a:spLocks noChangeArrowheads="1"/>
          </p:cNvSpPr>
          <p:nvPr/>
        </p:nvSpPr>
        <p:spPr bwMode="auto">
          <a:xfrm>
            <a:off x="4643438" y="1785938"/>
            <a:ext cx="3786187" cy="1446212"/>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fontAlgn="auto" hangingPunct="1">
              <a:spcBef>
                <a:spcPts val="0"/>
              </a:spcBef>
              <a:spcAft>
                <a:spcPts val="0"/>
              </a:spcAft>
              <a:buFont typeface="Courier New" pitchFamily="49" charset="0"/>
              <a:buChar char="o"/>
              <a:defRPr/>
            </a:pPr>
            <a:r>
              <a:rPr lang="en-US" sz="4400" dirty="0" smtClean="0">
                <a:latin typeface="+mn-lt"/>
              </a:rPr>
              <a:t>u</a:t>
            </a:r>
            <a:r>
              <a:rPr lang="sl-SI" sz="4400" dirty="0" err="1" smtClean="0">
                <a:latin typeface="+mn-lt"/>
              </a:rPr>
              <a:t>sklajenost</a:t>
            </a:r>
            <a:r>
              <a:rPr lang="en-US" sz="4400" dirty="0" smtClean="0">
                <a:latin typeface="+mn-lt"/>
              </a:rPr>
              <a:t> </a:t>
            </a:r>
          </a:p>
          <a:p>
            <a:pPr algn="r" eaLnBrk="1" fontAlgn="auto" hangingPunct="1">
              <a:spcBef>
                <a:spcPts val="0"/>
              </a:spcBef>
              <a:spcAft>
                <a:spcPts val="0"/>
              </a:spcAft>
              <a:defRPr/>
            </a:pPr>
            <a:r>
              <a:rPr lang="sl-SI" sz="4400" dirty="0" smtClean="0">
                <a:latin typeface="+mn-lt"/>
              </a:rPr>
              <a:t>staršev</a:t>
            </a:r>
            <a:endParaRPr lang="sl-SI" sz="4400" dirty="0">
              <a:latin typeface="+mn-lt"/>
            </a:endParaRPr>
          </a:p>
        </p:txBody>
      </p:sp>
      <p:sp>
        <p:nvSpPr>
          <p:cNvPr id="14" name="PoljeZBesedilom 12"/>
          <p:cNvSpPr txBox="1">
            <a:spLocks noChangeArrowheads="1"/>
          </p:cNvSpPr>
          <p:nvPr/>
        </p:nvSpPr>
        <p:spPr bwMode="auto">
          <a:xfrm>
            <a:off x="5000625" y="4572000"/>
            <a:ext cx="3494088" cy="769938"/>
          </a:xfrm>
          <a:prstGeom prst="rect">
            <a:avLst/>
          </a:prstGeom>
          <a:noFill/>
          <a:ln>
            <a:noFill/>
          </a:ln>
          <a:extLst/>
        </p:spPr>
        <p:txBody>
          <a:bodyPr>
            <a:spAutoFit/>
          </a:bodyPr>
          <a:lstStyle>
            <a:lvl1pPr marL="571500" indent="-5715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auto" hangingPunct="1">
              <a:spcBef>
                <a:spcPts val="0"/>
              </a:spcBef>
              <a:spcAft>
                <a:spcPts val="0"/>
              </a:spcAft>
              <a:buFont typeface="Courier New" pitchFamily="49" charset="0"/>
              <a:buChar char="o"/>
              <a:defRPr/>
            </a:pPr>
            <a:r>
              <a:rPr lang="en-US" sz="4400" dirty="0" err="1" smtClean="0">
                <a:latin typeface="+mn-lt"/>
              </a:rPr>
              <a:t>spremljanje</a:t>
            </a:r>
            <a:endParaRPr lang="sl-SI" sz="44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Dober zgled je najboljša preventiv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7504" y="692697"/>
            <a:ext cx="8935515" cy="5022304"/>
          </a:xfrm>
          <a:prstGeom prst="rect">
            <a:avLst/>
          </a:prstGeom>
        </p:spPr>
      </p:pic>
      <p:grpSp>
        <p:nvGrpSpPr>
          <p:cNvPr id="3" name="Group 2"/>
          <p:cNvGrpSpPr/>
          <p:nvPr/>
        </p:nvGrpSpPr>
        <p:grpSpPr>
          <a:xfrm>
            <a:off x="0" y="6484441"/>
            <a:ext cx="1958975" cy="369332"/>
            <a:chOff x="0" y="6484441"/>
            <a:chExt cx="1958975" cy="369332"/>
          </a:xfrm>
        </p:grpSpPr>
        <p:sp>
          <p:nvSpPr>
            <p:cNvPr id="4" name="Rectangle 3"/>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6" name="Picture 2" descr="DA logo inl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grpSp>
      <p:sp>
        <p:nvSpPr>
          <p:cNvPr id="2" name="Rectangle 1"/>
          <p:cNvSpPr/>
          <p:nvPr/>
        </p:nvSpPr>
        <p:spPr>
          <a:xfrm>
            <a:off x="4471019" y="6408350"/>
            <a:ext cx="4572000" cy="276999"/>
          </a:xfrm>
          <a:prstGeom prst="rect">
            <a:avLst/>
          </a:prstGeom>
        </p:spPr>
        <p:txBody>
          <a:bodyPr>
            <a:spAutoFit/>
          </a:bodyPr>
          <a:lstStyle/>
          <a:p>
            <a:pPr algn="r"/>
            <a:r>
              <a:rPr lang="sl-SI" sz="1200" i="1" dirty="0"/>
              <a:t>https://www.youtube.com/watch?v=DJvqZHJeCIc</a:t>
            </a:r>
          </a:p>
        </p:txBody>
      </p:sp>
    </p:spTree>
    <p:extLst>
      <p:ext uri="{BB962C8B-B14F-4D97-AF65-F5344CB8AC3E}">
        <p14:creationId xmlns:p14="http://schemas.microsoft.com/office/powerpoint/2010/main" val="189455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2"/>
            <a:ext cx="9143999" cy="6853968"/>
          </a:xfrm>
          <a:prstGeom prst="rect">
            <a:avLst/>
          </a:prstGeom>
        </p:spPr>
      </p:pic>
      <p:sp>
        <p:nvSpPr>
          <p:cNvPr id="2" name="Title 1"/>
          <p:cNvSpPr>
            <a:spLocks noGrp="1"/>
          </p:cNvSpPr>
          <p:nvPr>
            <p:ph type="title"/>
          </p:nvPr>
        </p:nvSpPr>
        <p:spPr>
          <a:xfrm>
            <a:off x="1257299" y="148260"/>
            <a:ext cx="7886700" cy="1325563"/>
          </a:xfrm>
        </p:spPr>
        <p:txBody>
          <a:bodyPr/>
          <a:lstStyle/>
          <a:p>
            <a:r>
              <a:rPr lang="sl-SI" b="1" dirty="0" smtClean="0"/>
              <a:t>Kaj je še pomembno?</a:t>
            </a:r>
            <a:endParaRPr lang="sl-SI" b="1" dirty="0"/>
          </a:p>
        </p:txBody>
      </p:sp>
      <p:sp>
        <p:nvSpPr>
          <p:cNvPr id="4" name="Text Placeholder 3"/>
          <p:cNvSpPr txBox="1">
            <a:spLocks noGrp="1"/>
          </p:cNvSpPr>
          <p:nvPr>
            <p:ph type="body" idx="1"/>
          </p:nvPr>
        </p:nvSpPr>
        <p:spPr>
          <a:xfrm>
            <a:off x="1257299" y="1527936"/>
            <a:ext cx="7886700" cy="4524315"/>
          </a:xfrm>
          <a:prstGeom prst="rect">
            <a:avLst/>
          </a:prstGeom>
          <a:noFill/>
        </p:spPr>
        <p:txBody>
          <a:bodyPr wrap="square" rtlCol="0">
            <a:spAutoFit/>
          </a:bodyPr>
          <a:lstStyle/>
          <a:p>
            <a:pPr>
              <a:lnSpc>
                <a:spcPct val="100000"/>
              </a:lnSpc>
              <a:spcBef>
                <a:spcPts val="0"/>
              </a:spcBef>
              <a:buFont typeface="Courier New" panose="02070309020205020404" pitchFamily="49" charset="0"/>
              <a:buChar char="o"/>
            </a:pPr>
            <a:r>
              <a:rPr lang="sl-SI" sz="2400" dirty="0" smtClean="0"/>
              <a:t>Stik z mladimi – težko ga je dobiti, če ga nismo ustvarili prej</a:t>
            </a:r>
          </a:p>
          <a:p>
            <a:pPr>
              <a:lnSpc>
                <a:spcPct val="100000"/>
              </a:lnSpc>
              <a:spcBef>
                <a:spcPts val="0"/>
              </a:spcBef>
              <a:buFont typeface="Courier New" panose="02070309020205020404" pitchFamily="49" charset="0"/>
              <a:buChar char="o"/>
            </a:pPr>
            <a:endParaRPr lang="sl-SI" sz="2400" dirty="0"/>
          </a:p>
          <a:p>
            <a:pPr>
              <a:lnSpc>
                <a:spcPct val="100000"/>
              </a:lnSpc>
              <a:spcBef>
                <a:spcPts val="0"/>
              </a:spcBef>
              <a:buFont typeface="Courier New" panose="02070309020205020404" pitchFamily="49" charset="0"/>
              <a:buChar char="o"/>
            </a:pPr>
            <a:r>
              <a:rPr lang="sl-SI" sz="2400" dirty="0" smtClean="0"/>
              <a:t>Vztrajnost pri zahtevah, </a:t>
            </a:r>
            <a:r>
              <a:rPr lang="sl-SI" sz="2400" dirty="0"/>
              <a:t>p</a:t>
            </a:r>
            <a:r>
              <a:rPr lang="sl-SI" sz="2400" dirty="0" smtClean="0"/>
              <a:t>ravilih, aktivnostih</a:t>
            </a:r>
          </a:p>
          <a:p>
            <a:pPr>
              <a:lnSpc>
                <a:spcPct val="100000"/>
              </a:lnSpc>
              <a:spcBef>
                <a:spcPts val="0"/>
              </a:spcBef>
              <a:buFont typeface="Courier New" panose="02070309020205020404" pitchFamily="49" charset="0"/>
              <a:buChar char="o"/>
            </a:pPr>
            <a:endParaRPr lang="sl-SI" sz="2400" dirty="0"/>
          </a:p>
          <a:p>
            <a:pPr>
              <a:lnSpc>
                <a:spcPct val="100000"/>
              </a:lnSpc>
              <a:spcBef>
                <a:spcPts val="0"/>
              </a:spcBef>
              <a:buFont typeface="Courier New" panose="02070309020205020404" pitchFamily="49" charset="0"/>
              <a:buChar char="o"/>
            </a:pPr>
            <a:r>
              <a:rPr lang="sl-SI" sz="2400" dirty="0" smtClean="0"/>
              <a:t>Obveznosti in dolžnosti mladostnika</a:t>
            </a:r>
          </a:p>
          <a:p>
            <a:pPr>
              <a:lnSpc>
                <a:spcPct val="100000"/>
              </a:lnSpc>
              <a:spcBef>
                <a:spcPts val="0"/>
              </a:spcBef>
              <a:buFont typeface="Courier New" panose="02070309020205020404" pitchFamily="49" charset="0"/>
              <a:buChar char="o"/>
            </a:pPr>
            <a:endParaRPr lang="sl-SI" sz="2400" dirty="0"/>
          </a:p>
          <a:p>
            <a:pPr>
              <a:lnSpc>
                <a:spcPct val="100000"/>
              </a:lnSpc>
              <a:spcBef>
                <a:spcPts val="0"/>
              </a:spcBef>
              <a:buFont typeface="Courier New" panose="02070309020205020404" pitchFamily="49" charset="0"/>
              <a:buChar char="o"/>
            </a:pPr>
            <a:r>
              <a:rPr lang="sl-SI" sz="2400" dirty="0" smtClean="0"/>
              <a:t>Pomembno je zdržati neprijetne občutke ob odzivih mladostnika in občutke krivde</a:t>
            </a:r>
          </a:p>
          <a:p>
            <a:pPr>
              <a:lnSpc>
                <a:spcPct val="100000"/>
              </a:lnSpc>
              <a:spcBef>
                <a:spcPts val="0"/>
              </a:spcBef>
              <a:buFont typeface="Courier New" panose="02070309020205020404" pitchFamily="49" charset="0"/>
              <a:buChar char="o"/>
            </a:pPr>
            <a:endParaRPr lang="sl-SI" sz="2400" dirty="0"/>
          </a:p>
          <a:p>
            <a:pPr>
              <a:lnSpc>
                <a:spcPct val="100000"/>
              </a:lnSpc>
              <a:spcBef>
                <a:spcPts val="0"/>
              </a:spcBef>
              <a:buFont typeface="Courier New" panose="02070309020205020404" pitchFamily="49" charset="0"/>
              <a:buChar char="o"/>
            </a:pPr>
            <a:r>
              <a:rPr lang="sl-SI" sz="2400" dirty="0" smtClean="0"/>
              <a:t>Meje in odprtost za pogovor!</a:t>
            </a:r>
          </a:p>
          <a:p>
            <a:pPr>
              <a:lnSpc>
                <a:spcPct val="100000"/>
              </a:lnSpc>
              <a:spcBef>
                <a:spcPts val="0"/>
              </a:spcBef>
              <a:buFont typeface="Courier New" panose="02070309020205020404" pitchFamily="49" charset="0"/>
              <a:buChar char="o"/>
            </a:pPr>
            <a:endParaRPr lang="sl-SI" sz="2400" dirty="0"/>
          </a:p>
          <a:p>
            <a:pPr>
              <a:lnSpc>
                <a:spcPct val="100000"/>
              </a:lnSpc>
              <a:spcBef>
                <a:spcPts val="0"/>
              </a:spcBef>
              <a:buFont typeface="Courier New" panose="02070309020205020404" pitchFamily="49" charset="0"/>
              <a:buChar char="o"/>
            </a:pPr>
            <a:r>
              <a:rPr lang="sl-SI" sz="2400" dirty="0" smtClean="0"/>
              <a:t>Naj mladostniki poznajo vaše stališče do drog!</a:t>
            </a:r>
            <a:endParaRPr lang="sl-SI" sz="2400" dirty="0"/>
          </a:p>
        </p:txBody>
      </p:sp>
    </p:spTree>
    <p:extLst>
      <p:ext uri="{BB962C8B-B14F-4D97-AF65-F5344CB8AC3E}">
        <p14:creationId xmlns:p14="http://schemas.microsoft.com/office/powerpoint/2010/main" val="399651281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ravokotnik 4"/>
          <p:cNvSpPr>
            <a:spLocks noChangeArrowheads="1"/>
          </p:cNvSpPr>
          <p:nvPr/>
        </p:nvSpPr>
        <p:spPr bwMode="auto">
          <a:xfrm>
            <a:off x="217488" y="188913"/>
            <a:ext cx="6218237"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sz="2000" b="1"/>
              <a:t>AA - Anonimni alkoholiki</a:t>
            </a:r>
            <a:r>
              <a:rPr lang="sl-SI" sz="2000"/>
              <a:t> vam lahko pomagajo, če ste ugotovili, da je alkohol tudi vaš problem.</a:t>
            </a:r>
            <a:br>
              <a:rPr lang="sl-SI" sz="2000"/>
            </a:br>
            <a:r>
              <a:rPr lang="sl-SI" sz="2000"/>
              <a:t/>
            </a:r>
            <a:br>
              <a:rPr lang="sl-SI" sz="2000"/>
            </a:br>
            <a:r>
              <a:rPr lang="sl-SI" sz="2000" b="1"/>
              <a:t>AL-ANON - Skupnost družinskih skupin</a:t>
            </a:r>
            <a:r>
              <a:rPr lang="sl-SI" sz="2000"/>
              <a:t>, v kateri se zbirajo svojci in prijatelji alkoholikov. Srečujejo se v vseh večjih slovenskih krajih.</a:t>
            </a:r>
            <a:br>
              <a:rPr lang="sl-SI" sz="2000"/>
            </a:br>
            <a:r>
              <a:rPr lang="sl-SI" sz="2000" b="1"/>
              <a:t/>
            </a:r>
            <a:br>
              <a:rPr lang="sl-SI" sz="2000" b="1"/>
            </a:br>
            <a:r>
              <a:rPr lang="sl-SI" sz="2000" b="1"/>
              <a:t>To sem jaz - </a:t>
            </a:r>
            <a:r>
              <a:rPr lang="sl-SI" sz="2000"/>
              <a:t>spletna svetovalnica, kjer imate možnost anonimnega, hitrega in brezplačnega posvetovanja s strokovnjaki s področja medicine, psihologije in socialnega dela.</a:t>
            </a:r>
            <a:br>
              <a:rPr lang="sl-SI" sz="2000"/>
            </a:br>
            <a:endParaRPr lang="sl-SI" sz="2000"/>
          </a:p>
          <a:p>
            <a:pPr eaLnBrk="1" hangingPunct="1">
              <a:spcBef>
                <a:spcPct val="0"/>
              </a:spcBef>
              <a:buFontTx/>
              <a:buNone/>
            </a:pPr>
            <a:r>
              <a:rPr lang="sl-SI" sz="2000" b="1"/>
              <a:t>Društvo žarek upanja</a:t>
            </a:r>
          </a:p>
          <a:p>
            <a:pPr eaLnBrk="1" hangingPunct="1">
              <a:spcBef>
                <a:spcPct val="0"/>
              </a:spcBef>
              <a:buFontTx/>
              <a:buNone/>
            </a:pPr>
            <a:endParaRPr lang="sl-SI" sz="2000" b="1"/>
          </a:p>
          <a:p>
            <a:pPr eaLnBrk="1" hangingPunct="1">
              <a:spcBef>
                <a:spcPct val="0"/>
              </a:spcBef>
              <a:buFontTx/>
              <a:buNone/>
            </a:pPr>
            <a:r>
              <a:rPr lang="sl-SI" sz="2000" b="1"/>
              <a:t>Socialni forum za zasvojenosti in omame na Inštitutu Antona Trstenjaka</a:t>
            </a:r>
            <a:r>
              <a:rPr lang="sl-SI" sz="2000"/>
              <a:t/>
            </a:r>
            <a:br>
              <a:rPr lang="sl-SI" sz="2000"/>
            </a:br>
            <a:r>
              <a:rPr lang="sl-SI" sz="2000"/>
              <a:t/>
            </a:r>
            <a:br>
              <a:rPr lang="sl-SI" sz="2000"/>
            </a:br>
            <a:r>
              <a:rPr lang="sl-SI" sz="2000" b="1"/>
              <a:t>Klubi zdravljenih alkoholikov</a:t>
            </a:r>
            <a:r>
              <a:rPr lang="sl-SI" sz="2000"/>
              <a:t/>
            </a:r>
            <a:br>
              <a:rPr lang="sl-SI" sz="2000"/>
            </a:br>
            <a:r>
              <a:rPr lang="sl-SI" sz="2000"/>
              <a:t>Najdete jih v vseh večjih mestih po Sloveniji.</a:t>
            </a:r>
          </a:p>
          <a:p>
            <a:pPr eaLnBrk="1" hangingPunct="1">
              <a:spcBef>
                <a:spcPct val="0"/>
              </a:spcBef>
              <a:buFontTx/>
              <a:buNone/>
            </a:pPr>
            <a:endParaRPr lang="sl-SI" sz="2000"/>
          </a:p>
          <a:p>
            <a:pPr eaLnBrk="1" hangingPunct="1">
              <a:spcBef>
                <a:spcPct val="0"/>
              </a:spcBef>
              <a:buFontTx/>
              <a:buNone/>
            </a:pPr>
            <a:r>
              <a:rPr lang="sl-SI" sz="2000" b="1"/>
              <a:t>Ambulante za zdravljenje alkoholikov</a:t>
            </a:r>
            <a:r>
              <a:rPr lang="sl-SI" sz="2000"/>
              <a:t> </a:t>
            </a:r>
          </a:p>
          <a:p>
            <a:pPr eaLnBrk="1" hangingPunct="1">
              <a:spcBef>
                <a:spcPct val="0"/>
              </a:spcBef>
              <a:buFontTx/>
              <a:buNone/>
            </a:pPr>
            <a:endParaRPr lang="sl-SI" sz="2000"/>
          </a:p>
        </p:txBody>
      </p:sp>
      <p:sp>
        <p:nvSpPr>
          <p:cNvPr id="60419" name="PoljeZBesedilom 5"/>
          <p:cNvSpPr txBox="1">
            <a:spLocks noChangeArrowheads="1"/>
          </p:cNvSpPr>
          <p:nvPr/>
        </p:nvSpPr>
        <p:spPr bwMode="auto">
          <a:xfrm>
            <a:off x="6829425" y="1052513"/>
            <a:ext cx="18907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sz="2000"/>
              <a:t/>
            </a:r>
            <a:br>
              <a:rPr lang="sl-SI" sz="2000"/>
            </a:br>
            <a:r>
              <a:rPr lang="sl-SI" sz="2000"/>
              <a:t/>
            </a:r>
            <a:br>
              <a:rPr lang="sl-SI" sz="2000"/>
            </a:br>
            <a:r>
              <a:rPr lang="sl-SI" sz="2000"/>
              <a:t>. </a:t>
            </a:r>
            <a:br>
              <a:rPr lang="sl-SI" sz="2000"/>
            </a:br>
            <a:r>
              <a:rPr lang="sl-SI" sz="2000"/>
              <a:t/>
            </a:r>
            <a:br>
              <a:rPr lang="sl-SI" sz="2000"/>
            </a:br>
            <a:endParaRPr lang="sl-SI" sz="2000"/>
          </a:p>
        </p:txBody>
      </p:sp>
      <p:pic>
        <p:nvPicPr>
          <p:cNvPr id="60420" name="Picture 2" descr="http://www.apha.org/NR/rdonlyres/4C83BD59-D482-48D8-951D-7F089B06BB48/0/HelpU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325" y="0"/>
            <a:ext cx="2976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78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Box 14"/>
          <p:cNvSpPr txBox="1">
            <a:spLocks noChangeArrowheads="1"/>
          </p:cNvSpPr>
          <p:nvPr/>
        </p:nvSpPr>
        <p:spPr bwMode="auto">
          <a:xfrm>
            <a:off x="323850" y="333375"/>
            <a:ext cx="8643938" cy="954088"/>
          </a:xfrm>
          <a:prstGeom prst="rect">
            <a:avLst/>
          </a:prstGeom>
          <a:noFill/>
          <a:ln w="9525">
            <a:noFill/>
            <a:miter lim="800000"/>
            <a:headEnd/>
            <a:tailEnd/>
          </a:ln>
        </p:spPr>
        <p:txBody>
          <a:bodyPr>
            <a:spAutoFit/>
          </a:bodyPr>
          <a:lstStyle/>
          <a:p>
            <a:pPr>
              <a:defRPr/>
            </a:pPr>
            <a:endParaRPr lang="sl-SI" b="1" dirty="0">
              <a:latin typeface="+mn-lt"/>
              <a:cs typeface="Aharoni" pitchFamily="2" charset="-79"/>
            </a:endParaRPr>
          </a:p>
          <a:p>
            <a:pPr>
              <a:defRPr/>
            </a:pPr>
            <a:r>
              <a:rPr lang="sl-SI" sz="3600" b="1" dirty="0">
                <a:latin typeface="+mn-lt"/>
                <a:cs typeface="Aharoni" pitchFamily="2" charset="-79"/>
              </a:rPr>
              <a:t>Združenje </a:t>
            </a:r>
            <a:r>
              <a:rPr lang="sl-SI" sz="3600" b="1" dirty="0" err="1">
                <a:latin typeface="+mn-lt"/>
                <a:cs typeface="Aharoni" pitchFamily="2" charset="-79"/>
              </a:rPr>
              <a:t>DrogArt</a:t>
            </a:r>
            <a:r>
              <a:rPr lang="en-US" sz="3600" b="1" dirty="0">
                <a:latin typeface="+mn-lt"/>
                <a:cs typeface="Aharoni" pitchFamily="2" charset="-79"/>
              </a:rPr>
              <a:t>, </a:t>
            </a:r>
            <a:r>
              <a:rPr lang="en-US" sz="3600" b="1" dirty="0" err="1">
                <a:latin typeface="+mn-lt"/>
                <a:cs typeface="Aharoni" pitchFamily="2" charset="-79"/>
              </a:rPr>
              <a:t>svetovalnica</a:t>
            </a:r>
            <a:endParaRPr lang="sl-SI" sz="3600" b="1" dirty="0">
              <a:latin typeface="+mn-lt"/>
              <a:cs typeface="Aharoni" pitchFamily="2" charset="-79"/>
            </a:endParaRPr>
          </a:p>
        </p:txBody>
      </p:sp>
      <p:sp>
        <p:nvSpPr>
          <p:cNvPr id="36867" name="TextBox 7"/>
          <p:cNvSpPr txBox="1">
            <a:spLocks noChangeArrowheads="1"/>
          </p:cNvSpPr>
          <p:nvPr/>
        </p:nvSpPr>
        <p:spPr bwMode="auto">
          <a:xfrm>
            <a:off x="457200" y="1844824"/>
            <a:ext cx="6419056" cy="3414564"/>
          </a:xfrm>
          <a:prstGeom prst="rect">
            <a:avLst/>
          </a:prstGeom>
          <a:noFill/>
          <a:ln w="9525">
            <a:noFill/>
            <a:miter lim="800000"/>
            <a:headEnd/>
            <a:tailEnd/>
          </a:ln>
        </p:spPr>
        <p:txBody>
          <a:bodyPr wrap="square">
            <a:spAutoFit/>
          </a:bodyPr>
          <a:lstStyle/>
          <a:p>
            <a:r>
              <a:rPr lang="sl-SI" b="1" dirty="0"/>
              <a:t>Sedež društva:</a:t>
            </a:r>
          </a:p>
          <a:p>
            <a:r>
              <a:rPr lang="sl-SI" b="1" dirty="0"/>
              <a:t>Kardeljeva ploščad 16</a:t>
            </a:r>
          </a:p>
          <a:p>
            <a:r>
              <a:rPr lang="sl-SI" b="1" dirty="0"/>
              <a:t>1000 Ljubljana         </a:t>
            </a:r>
          </a:p>
          <a:p>
            <a:endParaRPr lang="sl-SI" b="1" dirty="0"/>
          </a:p>
          <a:p>
            <a:r>
              <a:rPr lang="sl-SI" b="1" dirty="0"/>
              <a:t>01 439 72 70, 041 730 800 </a:t>
            </a:r>
          </a:p>
          <a:p>
            <a:endParaRPr lang="sl-SI" b="1" dirty="0"/>
          </a:p>
          <a:p>
            <a:r>
              <a:rPr lang="sl-SI" b="1" dirty="0"/>
              <a:t> info@izberisam.org</a:t>
            </a:r>
            <a:r>
              <a:rPr lang="en-US" b="1" dirty="0"/>
              <a:t>, </a:t>
            </a:r>
            <a:r>
              <a:rPr lang="sl-SI" b="1" dirty="0"/>
              <a:t>info@drogart.org</a:t>
            </a:r>
          </a:p>
          <a:p>
            <a:r>
              <a:rPr lang="sl-SI" b="1" dirty="0"/>
              <a:t> </a:t>
            </a:r>
          </a:p>
          <a:p>
            <a:endParaRPr lang="sl-SI" b="1" dirty="0"/>
          </a:p>
          <a:p>
            <a:r>
              <a:rPr lang="sl-SI" sz="3200" b="1" dirty="0"/>
              <a:t>www.izberisam.org</a:t>
            </a:r>
            <a:r>
              <a:rPr lang="en-US" b="1" dirty="0"/>
              <a:t>, </a:t>
            </a:r>
            <a:r>
              <a:rPr lang="sl-SI" b="1" dirty="0"/>
              <a:t>www.drogart.org</a:t>
            </a:r>
          </a:p>
        </p:txBody>
      </p:sp>
      <p:sp>
        <p:nvSpPr>
          <p:cNvPr id="36868" name="TextBox 6"/>
          <p:cNvSpPr txBox="1">
            <a:spLocks noChangeArrowheads="1"/>
          </p:cNvSpPr>
          <p:nvPr/>
        </p:nvSpPr>
        <p:spPr bwMode="auto">
          <a:xfrm>
            <a:off x="3491880" y="1772816"/>
            <a:ext cx="3505200" cy="1323975"/>
          </a:xfrm>
          <a:prstGeom prst="rect">
            <a:avLst/>
          </a:prstGeom>
          <a:noFill/>
          <a:ln w="9525">
            <a:noFill/>
            <a:miter lim="800000"/>
            <a:headEnd/>
            <a:tailEnd/>
          </a:ln>
        </p:spPr>
        <p:txBody>
          <a:bodyPr>
            <a:spAutoFit/>
          </a:bodyPr>
          <a:lstStyle/>
          <a:p>
            <a:r>
              <a:rPr lang="sl-SI" b="1" dirty="0"/>
              <a:t>DrogArt infotočka</a:t>
            </a:r>
          </a:p>
          <a:p>
            <a:r>
              <a:rPr lang="sl-SI" b="1" dirty="0"/>
              <a:t>Prečna ulica 6</a:t>
            </a:r>
          </a:p>
          <a:p>
            <a:r>
              <a:rPr lang="sl-SI" b="1" dirty="0"/>
              <a:t>1000 Ljubljana</a:t>
            </a:r>
          </a:p>
          <a:p>
            <a:r>
              <a:rPr lang="sl-SI" b="1" dirty="0"/>
              <a:t>Vsak delavnik: 8.00 – 16.00</a:t>
            </a:r>
          </a:p>
        </p:txBody>
      </p:sp>
      <p:pic>
        <p:nvPicPr>
          <p:cNvPr id="5" name="Picture 2" descr="http://www.apha.org/NR/rdonlyres/4C83BD59-D482-48D8-951D-7F089B06BB48/0/HelpU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0"/>
            <a:ext cx="2256632" cy="6858000"/>
          </a:xfrm>
          <a:prstGeom prst="rect">
            <a:avLst/>
          </a:prstGeom>
          <a:noFill/>
          <a:ln w="9525">
            <a:noFill/>
            <a:miter lim="800000"/>
            <a:headEnd/>
            <a:tailEnd/>
          </a:ln>
        </p:spPr>
      </p:pic>
      <p:grpSp>
        <p:nvGrpSpPr>
          <p:cNvPr id="6" name="Group 5"/>
          <p:cNvGrpSpPr/>
          <p:nvPr/>
        </p:nvGrpSpPr>
        <p:grpSpPr>
          <a:xfrm>
            <a:off x="0" y="6484441"/>
            <a:ext cx="1958975" cy="369332"/>
            <a:chOff x="0" y="6484441"/>
            <a:chExt cx="1958975" cy="369332"/>
          </a:xfrm>
        </p:grpSpPr>
        <p:sp>
          <p:nvSpPr>
            <p:cNvPr id="7" name="Rectangle 6"/>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8"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sl-SI" b="1" smtClean="0"/>
              <a:t>Kaj je droga?</a:t>
            </a:r>
          </a:p>
        </p:txBody>
      </p:sp>
      <p:sp>
        <p:nvSpPr>
          <p:cNvPr id="10243" name="Text Placeholder 2"/>
          <p:cNvSpPr>
            <a:spLocks noGrp="1"/>
          </p:cNvSpPr>
          <p:nvPr>
            <p:ph type="body" sz="half" idx="1"/>
          </p:nvPr>
        </p:nvSpPr>
        <p:spPr>
          <a:xfrm>
            <a:off x="457200" y="1752600"/>
            <a:ext cx="8077200" cy="4525963"/>
          </a:xfrm>
        </p:spPr>
        <p:txBody>
          <a:bodyPr/>
          <a:lstStyle/>
          <a:p>
            <a:pPr marL="0" indent="0" algn="just">
              <a:buFontTx/>
              <a:buNone/>
            </a:pPr>
            <a:r>
              <a:rPr lang="sl-SI" smtClean="0"/>
              <a:t>Snov, ki po zaužitju vpliva na delovanje osrednjega živčnega sistema in tako vpliva na delovanje možganov, spremeni zaznavanje, počutje, zavest in vedenje.</a:t>
            </a:r>
          </a:p>
        </p:txBody>
      </p:sp>
      <p:pic>
        <p:nvPicPr>
          <p:cNvPr id="10244" name="Picture 4" descr="http://notquittingmydayjob.com/blog/wp-content/uploads/2012/01/brain-on-drug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733800"/>
            <a:ext cx="34956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396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503238" y="6165850"/>
            <a:ext cx="8137525" cy="503238"/>
          </a:xfrm>
          <a:prstGeom prst="rect">
            <a:avLst/>
          </a:prstGeom>
          <a:noFill/>
          <a:ln w="9525">
            <a:noFill/>
            <a:miter lim="800000"/>
            <a:headEnd/>
            <a:tailEnd/>
          </a:ln>
        </p:spPr>
        <p:txBody>
          <a:bodyPr/>
          <a:lstStyle/>
          <a:p>
            <a:pPr eaLnBrk="0" hangingPunct="0">
              <a:spcBef>
                <a:spcPct val="20000"/>
              </a:spcBef>
              <a:spcAft>
                <a:spcPts val="600"/>
              </a:spcAft>
              <a:defRPr/>
            </a:pPr>
            <a:r>
              <a:rPr lang="sl-SI" sz="1400" kern="0" dirty="0">
                <a:latin typeface="Century Gothic" pitchFamily="34" charset="0"/>
                <a:cs typeface="Arial" pitchFamily="34" charset="0"/>
              </a:rPr>
              <a:t>Financerji: Ministrstvo za delo, družino, socialne zadeve in enake možnosti, Mestna občina Ljubljana, Ministrstvo za zdravje, FIHO, </a:t>
            </a:r>
            <a:r>
              <a:rPr lang="sl-SI" sz="1400" dirty="0">
                <a:solidFill>
                  <a:prstClr val="black"/>
                </a:solidFill>
                <a:latin typeface="Century Gothic" pitchFamily="34" charset="0"/>
                <a:cs typeface="Arial" pitchFamily="34" charset="0"/>
              </a:rPr>
              <a:t>Ministrstvo za izobraževanje, znanost in šport – URSM</a:t>
            </a:r>
          </a:p>
        </p:txBody>
      </p:sp>
      <p:sp>
        <p:nvSpPr>
          <p:cNvPr id="38915" name="Title 11"/>
          <p:cNvSpPr>
            <a:spLocks noGrp="1"/>
          </p:cNvSpPr>
          <p:nvPr>
            <p:ph type="ctrTitle"/>
          </p:nvPr>
        </p:nvSpPr>
        <p:spPr>
          <a:xfrm>
            <a:off x="214313" y="428625"/>
            <a:ext cx="8643937" cy="1928813"/>
          </a:xfrm>
        </p:spPr>
        <p:txBody>
          <a:bodyPr/>
          <a:lstStyle/>
          <a:p>
            <a:r>
              <a:rPr lang="en-US" altLang="sl-SI" sz="3600" b="1" smtClean="0">
                <a:latin typeface="Arial" charset="0"/>
                <a:cs typeface="Arial" charset="0"/>
              </a:rPr>
              <a:t>    Hvala za pozornost! </a:t>
            </a:r>
            <a:r>
              <a:rPr lang="en-US" altLang="sl-SI" sz="3600" b="1" smtClean="0">
                <a:latin typeface="Arial" charset="0"/>
                <a:cs typeface="Arial" charset="0"/>
                <a:sym typeface="Wingdings" pitchFamily="2" charset="2"/>
              </a:rPr>
              <a:t></a:t>
            </a:r>
            <a:endParaRPr lang="sl-SI" altLang="sl-SI" sz="3600" b="1" smtClean="0">
              <a:latin typeface="Arial" charset="0"/>
              <a:cs typeface="Arial" charset="0"/>
            </a:endParaRPr>
          </a:p>
        </p:txBody>
      </p:sp>
      <p:pic>
        <p:nvPicPr>
          <p:cNvPr id="38916" name="Picture 3" descr="C:\Users\Spela\Dropbox\začasno\logo_IS-nov.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3188" y="2643188"/>
            <a:ext cx="3851275" cy="223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2209800"/>
          <a:ext cx="7929564" cy="2743216"/>
        </p:xfrm>
        <a:graphic>
          <a:graphicData uri="http://schemas.openxmlformats.org/drawingml/2006/table">
            <a:tbl>
              <a:tblPr firstRow="1" bandRow="1">
                <a:tableStyleId>{5C22544A-7EE6-4342-B048-85BDC9FD1C3A}</a:tableStyleId>
              </a:tblPr>
              <a:tblGrid>
                <a:gridCol w="2643188">
                  <a:extLst>
                    <a:ext uri="{9D8B030D-6E8A-4147-A177-3AD203B41FA5}">
                      <a16:colId xmlns:a16="http://schemas.microsoft.com/office/drawing/2014/main" val="20000"/>
                    </a:ext>
                  </a:extLst>
                </a:gridCol>
                <a:gridCol w="2643188">
                  <a:extLst>
                    <a:ext uri="{9D8B030D-6E8A-4147-A177-3AD203B41FA5}">
                      <a16:colId xmlns:a16="http://schemas.microsoft.com/office/drawing/2014/main" val="20001"/>
                    </a:ext>
                  </a:extLst>
                </a:gridCol>
                <a:gridCol w="2643188">
                  <a:extLst>
                    <a:ext uri="{9D8B030D-6E8A-4147-A177-3AD203B41FA5}">
                      <a16:colId xmlns:a16="http://schemas.microsoft.com/office/drawing/2014/main" val="20002"/>
                    </a:ext>
                  </a:extLst>
                </a:gridCol>
              </a:tblGrid>
              <a:tr h="822963">
                <a:tc>
                  <a:txBody>
                    <a:bodyPr/>
                    <a:lstStyle/>
                    <a:p>
                      <a:r>
                        <a:rPr lang="sl-SI" sz="2400" dirty="0" smtClean="0"/>
                        <a:t>Depresorske droge</a:t>
                      </a:r>
                      <a:endParaRPr lang="en-US" sz="2400" dirty="0"/>
                    </a:p>
                  </a:txBody>
                  <a:tcPr marL="91439" marR="91439" marT="45724" marB="45724"/>
                </a:tc>
                <a:tc>
                  <a:txBody>
                    <a:bodyPr/>
                    <a:lstStyle/>
                    <a:p>
                      <a:r>
                        <a:rPr lang="sl-SI" sz="2400" dirty="0" smtClean="0"/>
                        <a:t>Stimulativne droge</a:t>
                      </a:r>
                      <a:endParaRPr lang="en-US" sz="2400" dirty="0"/>
                    </a:p>
                  </a:txBody>
                  <a:tcPr marL="91439" marR="91439" marT="45724" marB="45724"/>
                </a:tc>
                <a:tc>
                  <a:txBody>
                    <a:bodyPr/>
                    <a:lstStyle/>
                    <a:p>
                      <a:r>
                        <a:rPr lang="sl-SI" sz="2400" dirty="0" smtClean="0"/>
                        <a:t>Halucinogene</a:t>
                      </a:r>
                      <a:r>
                        <a:rPr lang="sl-SI" sz="2400" baseline="0" dirty="0" smtClean="0"/>
                        <a:t> droge</a:t>
                      </a:r>
                      <a:endParaRPr lang="en-US" sz="2400" dirty="0"/>
                    </a:p>
                  </a:txBody>
                  <a:tcPr marL="91439" marR="91439" marT="45724" marB="45724"/>
                </a:tc>
                <a:extLst>
                  <a:ext uri="{0D108BD9-81ED-4DB2-BD59-A6C34878D82A}">
                    <a16:rowId xmlns:a16="http://schemas.microsoft.com/office/drawing/2014/main" val="10000"/>
                  </a:ext>
                </a:extLst>
              </a:tr>
              <a:tr h="1920237">
                <a:tc>
                  <a:txBody>
                    <a:bodyPr/>
                    <a:lstStyle/>
                    <a:p>
                      <a:r>
                        <a:rPr lang="sl-SI" sz="2400" dirty="0" smtClean="0"/>
                        <a:t>ALKOHOL</a:t>
                      </a:r>
                    </a:p>
                    <a:p>
                      <a:r>
                        <a:rPr lang="sl-SI" sz="2400" dirty="0" smtClean="0"/>
                        <a:t>MARIHUANA</a:t>
                      </a:r>
                    </a:p>
                    <a:p>
                      <a:r>
                        <a:rPr lang="sl-SI" sz="2400" dirty="0" smtClean="0"/>
                        <a:t>HEROIN</a:t>
                      </a:r>
                    </a:p>
                    <a:p>
                      <a:r>
                        <a:rPr lang="sl-SI" sz="2400" dirty="0" smtClean="0"/>
                        <a:t>GHB/GBL</a:t>
                      </a:r>
                    </a:p>
                    <a:p>
                      <a:r>
                        <a:rPr lang="sl-SI" sz="2400" dirty="0" smtClean="0"/>
                        <a:t>NPS</a:t>
                      </a:r>
                      <a:endParaRPr lang="en-US" sz="2400" dirty="0"/>
                    </a:p>
                  </a:txBody>
                  <a:tcPr marL="91439" marR="91439" marT="45724" marB="45724"/>
                </a:tc>
                <a:tc>
                  <a:txBody>
                    <a:bodyPr/>
                    <a:lstStyle/>
                    <a:p>
                      <a:r>
                        <a:rPr lang="sl-SI" sz="2400" dirty="0" smtClean="0"/>
                        <a:t>EKSTAZI </a:t>
                      </a:r>
                    </a:p>
                    <a:p>
                      <a:r>
                        <a:rPr lang="sl-SI" sz="2400" dirty="0" smtClean="0"/>
                        <a:t>AMFETAMINI</a:t>
                      </a:r>
                    </a:p>
                    <a:p>
                      <a:r>
                        <a:rPr lang="sl-SI" sz="2400" dirty="0" smtClean="0"/>
                        <a:t>KOKAIN</a:t>
                      </a:r>
                    </a:p>
                    <a:p>
                      <a:r>
                        <a:rPr lang="sl-SI" sz="2400" dirty="0" smtClean="0"/>
                        <a:t>NPS</a:t>
                      </a:r>
                      <a:r>
                        <a:rPr lang="sl-SI" sz="2400" baseline="0" dirty="0" smtClean="0"/>
                        <a:t> </a:t>
                      </a:r>
                      <a:r>
                        <a:rPr lang="sl-SI" sz="2400" baseline="0" smtClean="0"/>
                        <a:t>– 3 MMC</a:t>
                      </a:r>
                      <a:endParaRPr lang="sl-SI" sz="2400" dirty="0" smtClean="0"/>
                    </a:p>
                    <a:p>
                      <a:endParaRPr lang="sl-SI" sz="2400" dirty="0" smtClean="0"/>
                    </a:p>
                  </a:txBody>
                  <a:tcPr marL="91439" marR="91439" marT="45724" marB="45724"/>
                </a:tc>
                <a:tc>
                  <a:txBody>
                    <a:bodyPr/>
                    <a:lstStyle/>
                    <a:p>
                      <a:r>
                        <a:rPr lang="sl-SI" sz="2400" dirty="0" smtClean="0"/>
                        <a:t>LSD</a:t>
                      </a:r>
                    </a:p>
                    <a:p>
                      <a:r>
                        <a:rPr lang="sl-SI" sz="2400" dirty="0" smtClean="0"/>
                        <a:t>GOBICE</a:t>
                      </a:r>
                    </a:p>
                    <a:p>
                      <a:r>
                        <a:rPr lang="sl-SI" sz="2400" dirty="0" smtClean="0"/>
                        <a:t>NPS</a:t>
                      </a:r>
                    </a:p>
                  </a:txBody>
                  <a:tcPr marL="91439" marR="91439" marT="45724" marB="45724"/>
                </a:tc>
                <a:extLst>
                  <a:ext uri="{0D108BD9-81ED-4DB2-BD59-A6C34878D82A}">
                    <a16:rowId xmlns:a16="http://schemas.microsoft.com/office/drawing/2014/main" val="10001"/>
                  </a:ext>
                </a:extLst>
              </a:tr>
            </a:tbl>
          </a:graphicData>
        </a:graphic>
      </p:graphicFrame>
      <p:sp>
        <p:nvSpPr>
          <p:cNvPr id="11280" name="TextBox 3"/>
          <p:cNvSpPr txBox="1">
            <a:spLocks noChangeArrowheads="1"/>
          </p:cNvSpPr>
          <p:nvPr/>
        </p:nvSpPr>
        <p:spPr bwMode="auto">
          <a:xfrm>
            <a:off x="798513" y="955675"/>
            <a:ext cx="781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sl-SI" sz="4000" b="1"/>
              <a:t>Razdelitev drog – glede na učinek</a:t>
            </a:r>
            <a:endParaRPr lang="en-US" sz="4000" b="1"/>
          </a:p>
        </p:txBody>
      </p:sp>
    </p:spTree>
    <p:extLst>
      <p:ext uri="{BB962C8B-B14F-4D97-AF65-F5344CB8AC3E}">
        <p14:creationId xmlns:p14="http://schemas.microsoft.com/office/powerpoint/2010/main" val="3309506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8"/>
          <p:cNvSpPr>
            <a:spLocks noChangeArrowheads="1"/>
          </p:cNvSpPr>
          <p:nvPr/>
        </p:nvSpPr>
        <p:spPr bwMode="auto">
          <a:xfrm rot="-5400000">
            <a:off x="-1908969" y="3813969"/>
            <a:ext cx="4681538" cy="863600"/>
          </a:xfrm>
          <a:prstGeom prst="flowChartProcess">
            <a:avLst/>
          </a:prstGeom>
          <a:noFill/>
          <a:ln w="9525">
            <a:noFill/>
            <a:miter lim="800000"/>
            <a:headEnd/>
            <a:tailEnd/>
          </a:ln>
        </p:spPr>
        <p:txBody>
          <a:bodyPr wrap="none" anchor="ctr"/>
          <a:lstStyle/>
          <a:p>
            <a:pPr algn="ctr"/>
            <a:r>
              <a:rPr lang="sl-SI" sz="4800" dirty="0" smtClean="0">
                <a:solidFill>
                  <a:srgbClr val="666699"/>
                </a:solidFill>
                <a:latin typeface="Tahoma" pitchFamily="34" charset="0"/>
              </a:rPr>
              <a:t>02 </a:t>
            </a:r>
            <a:r>
              <a:rPr lang="sl-SI" sz="4800" dirty="0">
                <a:solidFill>
                  <a:srgbClr val="666699"/>
                </a:solidFill>
                <a:latin typeface="Tahoma" pitchFamily="34" charset="0"/>
              </a:rPr>
              <a:t>–07</a:t>
            </a:r>
            <a:r>
              <a:rPr lang="en-US" sz="4800" dirty="0">
                <a:solidFill>
                  <a:srgbClr val="666699"/>
                </a:solidFill>
                <a:latin typeface="Tahoma" pitchFamily="34" charset="0"/>
              </a:rPr>
              <a:t> </a:t>
            </a:r>
            <a:r>
              <a:rPr lang="en-US" sz="4800" dirty="0" smtClean="0">
                <a:solidFill>
                  <a:srgbClr val="666699"/>
                </a:solidFill>
                <a:latin typeface="Tahoma" pitchFamily="34" charset="0"/>
              </a:rPr>
              <a:t>– 11</a:t>
            </a:r>
            <a:r>
              <a:rPr lang="sl-SI" sz="4800" dirty="0">
                <a:solidFill>
                  <a:srgbClr val="666699"/>
                </a:solidFill>
                <a:latin typeface="Tahoma" pitchFamily="34" charset="0"/>
              </a:rPr>
              <a:t> </a:t>
            </a:r>
            <a:r>
              <a:rPr lang="sl-SI" sz="4800" dirty="0" smtClean="0">
                <a:solidFill>
                  <a:srgbClr val="666699"/>
                </a:solidFill>
                <a:latin typeface="Tahoma" pitchFamily="34" charset="0"/>
              </a:rPr>
              <a:t>- 15</a:t>
            </a:r>
            <a:endParaRPr lang="en-US" sz="4800" dirty="0">
              <a:solidFill>
                <a:srgbClr val="666699"/>
              </a:solidFill>
              <a:latin typeface="Tahoma" pitchFamily="34" charset="0"/>
            </a:endParaRPr>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714500"/>
          </a:xfrm>
          <a:prstGeom prst="rect">
            <a:avLst/>
          </a:prstGeom>
          <a:noFill/>
          <a:ln w="9525">
            <a:noFill/>
            <a:miter lim="800000"/>
            <a:headEnd/>
            <a:tailEnd/>
          </a:ln>
        </p:spPr>
      </p:pic>
      <p:graphicFrame>
        <p:nvGraphicFramePr>
          <p:cNvPr id="8" name="Group 2"/>
          <p:cNvGraphicFramePr>
            <a:graphicFrameLocks/>
          </p:cNvGraphicFramePr>
          <p:nvPr>
            <p:extLst/>
          </p:nvPr>
        </p:nvGraphicFramePr>
        <p:xfrm>
          <a:off x="1295400" y="1905000"/>
          <a:ext cx="6781800" cy="4071937"/>
        </p:xfrm>
        <a:graphic>
          <a:graphicData uri="http://schemas.openxmlformats.org/drawingml/2006/table">
            <a:tbl>
              <a:tblPr/>
              <a:tblGrid>
                <a:gridCol w="1697707">
                  <a:extLst>
                    <a:ext uri="{9D8B030D-6E8A-4147-A177-3AD203B41FA5}">
                      <a16:colId xmlns:a16="http://schemas.microsoft.com/office/drawing/2014/main" val="20000"/>
                    </a:ext>
                  </a:extLst>
                </a:gridCol>
                <a:gridCol w="998661">
                  <a:extLst>
                    <a:ext uri="{9D8B030D-6E8A-4147-A177-3AD203B41FA5}">
                      <a16:colId xmlns:a16="http://schemas.microsoft.com/office/drawing/2014/main" val="20001"/>
                    </a:ext>
                  </a:extLst>
                </a:gridCol>
                <a:gridCol w="953267">
                  <a:extLst>
                    <a:ext uri="{9D8B030D-6E8A-4147-A177-3AD203B41FA5}">
                      <a16:colId xmlns:a16="http://schemas.microsoft.com/office/drawing/2014/main" val="20002"/>
                    </a:ext>
                  </a:extLst>
                </a:gridCol>
                <a:gridCol w="1044055">
                  <a:extLst>
                    <a:ext uri="{9D8B030D-6E8A-4147-A177-3AD203B41FA5}">
                      <a16:colId xmlns:a16="http://schemas.microsoft.com/office/drawing/2014/main" val="20003"/>
                    </a:ext>
                  </a:extLst>
                </a:gridCol>
                <a:gridCol w="1044055">
                  <a:extLst>
                    <a:ext uri="{9D8B030D-6E8A-4147-A177-3AD203B41FA5}">
                      <a16:colId xmlns:a16="http://schemas.microsoft.com/office/drawing/2014/main" val="20004"/>
                    </a:ext>
                  </a:extLst>
                </a:gridCol>
                <a:gridCol w="1044055">
                  <a:extLst>
                    <a:ext uri="{9D8B030D-6E8A-4147-A177-3AD203B41FA5}">
                      <a16:colId xmlns:a16="http://schemas.microsoft.com/office/drawing/2014/main" val="20005"/>
                    </a:ext>
                  </a:extLst>
                </a:gridCol>
              </a:tblGrid>
              <a:tr h="14807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raziskava                                     </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ESPAD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02 </a:t>
                      </a: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LJ</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 </a:t>
                      </a:r>
                      <a:r>
                        <a:rPr kumimoji="0" lang="sl-SI"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letniki</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MOND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07</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3</a:t>
                      </a: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r>
                        <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sl-SI"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letniki</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sl-SI" sz="1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ESPAD</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07 SLO</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1. </a:t>
                      </a:r>
                      <a:r>
                        <a:rPr kumimoji="0" lang="sl-SI"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letniki</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2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ESPAD</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11</a:t>
                      </a:r>
                      <a:r>
                        <a:rPr kumimoji="0" lang="sl-SI" sz="1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 SLO</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1. </a:t>
                      </a:r>
                      <a:r>
                        <a:rPr kumimoji="0" lang="sl-SI"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letniki</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2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ESPAD</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1</a:t>
                      </a:r>
                      <a:r>
                        <a:rPr kumimoji="0" lang="sl-SI" sz="18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5 SLO</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1. </a:t>
                      </a:r>
                      <a:r>
                        <a:rPr kumimoji="0" lang="sl-SI"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letniki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2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Marihuana</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C3300"/>
                          </a:solidFill>
                          <a:effectLst/>
                          <a:latin typeface="Tahoma" pitchFamily="34" charset="0"/>
                          <a:ea typeface="Tahoma" pitchFamily="34" charset="0"/>
                          <a:cs typeface="Tahoma" pitchFamily="34" charset="0"/>
                        </a:rPr>
                        <a:t>50,3</a:t>
                      </a:r>
                      <a:endParaRPr kumimoji="0" lang="sl-SI" sz="1800" b="0" i="0" u="none" strike="noStrike" cap="none" normalizeH="0" baseline="0" dirty="0" smtClean="0">
                        <a:ln>
                          <a:noFill/>
                        </a:ln>
                        <a:solidFill>
                          <a:srgbClr val="CC3300"/>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C3300"/>
                          </a:solidFill>
                          <a:effectLst/>
                          <a:latin typeface="Tahoma" pitchFamily="34" charset="0"/>
                          <a:ea typeface="Tahoma" pitchFamily="34" charset="0"/>
                          <a:cs typeface="Tahoma" pitchFamily="34" charset="0"/>
                        </a:rPr>
                        <a:t>47,0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C3300"/>
                          </a:solidFill>
                          <a:effectLst/>
                          <a:latin typeface="Tahoma" pitchFamily="34" charset="0"/>
                          <a:ea typeface="Tahoma" pitchFamily="34" charset="0"/>
                          <a:cs typeface="Tahoma" pitchFamily="34" charset="0"/>
                        </a:rPr>
                        <a:t>22,0</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C3300"/>
                          </a:solidFill>
                          <a:effectLst/>
                          <a:latin typeface="Tahoma" pitchFamily="34" charset="0"/>
                          <a:ea typeface="Tahoma" pitchFamily="34" charset="0"/>
                          <a:cs typeface="Tahoma" pitchFamily="34" charset="0"/>
                        </a:rPr>
                        <a:t>23,0</a:t>
                      </a:r>
                      <a:endParaRPr kumimoji="0" lang="sl-SI" sz="1800" b="1" i="0" u="none" strike="noStrike" cap="none" normalizeH="0" baseline="0" dirty="0" smtClean="0">
                        <a:ln>
                          <a:noFill/>
                        </a:ln>
                        <a:solidFill>
                          <a:srgbClr val="CC3300"/>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25,0</a:t>
                      </a:r>
                      <a:endParaRPr lang="sl-SI" sz="11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Pomirjevala</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10,2</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8,3</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5,1</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5,0</a:t>
                      </a:r>
                      <a:endPar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3,0</a:t>
                      </a:r>
                      <a:endParaRPr lang="sl-SI"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Ekstazi</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11,3</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5,4</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3,2</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2,0</a:t>
                      </a:r>
                      <a:endParaRPr lang="sl-SI"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Amfetamini</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3,7</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7,2</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2,2</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2,0</a:t>
                      </a:r>
                      <a:endPar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1,0</a:t>
                      </a:r>
                      <a:endParaRPr lang="sl-SI"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Kokain</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3,7</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4,7</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3,1</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3,0</a:t>
                      </a:r>
                      <a:endPar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2,0</a:t>
                      </a:r>
                      <a:endParaRPr lang="sl-SI"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Heroin</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0,4</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0,5</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1,6</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1,0</a:t>
                      </a:r>
                      <a:endPar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dirty="0">
                          <a:effectLst/>
                          <a:latin typeface="Tahoma" panose="020B0604030504040204" pitchFamily="34" charset="0"/>
                          <a:ea typeface="Tahoma" panose="020B0604030504040204" pitchFamily="34" charset="0"/>
                          <a:cs typeface="Tahoma" panose="020B0604030504040204" pitchFamily="34" charset="0"/>
                        </a:rPr>
                        <a:t>1,0</a:t>
                      </a:r>
                      <a:endParaRPr lang="sl-SI"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1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Alkohol</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96,5</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98,9</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92,0</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93,0</a:t>
                      </a:r>
                      <a:endParaRPr kumimoji="0" lang="sl-SI" sz="1800" b="1" i="0" u="none" strike="noStrike" cap="none" normalizeH="0" baseline="0" dirty="0" smtClean="0">
                        <a:ln>
                          <a:noFill/>
                        </a:ln>
                        <a:solidFill>
                          <a:srgbClr val="C00000"/>
                        </a:solidFill>
                        <a:effectLst/>
                        <a:latin typeface="Tahoma" pitchFamily="34" charset="0"/>
                        <a:ea typeface="Tahoma" pitchFamily="34" charset="0"/>
                        <a:cs typeface="Tahoma" pitchFamily="34"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US" sz="18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89,0</a:t>
                      </a:r>
                      <a:endParaRPr lang="sl-SI" sz="11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285" name="TextBox 4"/>
          <p:cNvSpPr txBox="1">
            <a:spLocks noChangeArrowheads="1"/>
          </p:cNvSpPr>
          <p:nvPr/>
        </p:nvSpPr>
        <p:spPr bwMode="auto">
          <a:xfrm>
            <a:off x="1156642" y="5983312"/>
            <a:ext cx="7496175" cy="400050"/>
          </a:xfrm>
          <a:prstGeom prst="rect">
            <a:avLst/>
          </a:prstGeom>
          <a:noFill/>
          <a:ln w="9525">
            <a:noFill/>
            <a:miter lim="800000"/>
            <a:headEnd/>
            <a:tailEnd/>
          </a:ln>
        </p:spPr>
        <p:txBody>
          <a:bodyPr>
            <a:spAutoFit/>
          </a:bodyPr>
          <a:lstStyle/>
          <a:p>
            <a:r>
              <a:rPr lang="sl-SI" dirty="0">
                <a:latin typeface="Tahoma" pitchFamily="34" charset="0"/>
                <a:cs typeface="Tahoma" pitchFamily="34" charset="0"/>
              </a:rPr>
              <a:t>Inhalanti: Slovenija </a:t>
            </a:r>
            <a:r>
              <a:rPr lang="sl-SI" b="1" dirty="0" smtClean="0">
                <a:solidFill>
                  <a:srgbClr val="C00000"/>
                </a:solidFill>
                <a:latin typeface="Tahoma" pitchFamily="34" charset="0"/>
                <a:cs typeface="Tahoma" pitchFamily="34" charset="0"/>
              </a:rPr>
              <a:t>14%, </a:t>
            </a:r>
            <a:r>
              <a:rPr lang="sl-SI" dirty="0">
                <a:latin typeface="Tahoma" pitchFamily="34" charset="0"/>
                <a:cs typeface="Tahoma" pitchFamily="34" charset="0"/>
              </a:rPr>
              <a:t>povprečje </a:t>
            </a:r>
            <a:r>
              <a:rPr lang="sl-SI" dirty="0" smtClean="0">
                <a:latin typeface="Tahoma" pitchFamily="34" charset="0"/>
                <a:cs typeface="Tahoma" pitchFamily="34" charset="0"/>
              </a:rPr>
              <a:t>7% </a:t>
            </a:r>
            <a:r>
              <a:rPr lang="sl-SI" dirty="0">
                <a:latin typeface="Tahoma" pitchFamily="34" charset="0"/>
                <a:cs typeface="Tahoma" pitchFamily="34" charset="0"/>
              </a:rPr>
              <a:t>(ESPAD </a:t>
            </a:r>
            <a:r>
              <a:rPr lang="sl-SI" dirty="0" smtClean="0">
                <a:latin typeface="Tahoma" pitchFamily="34" charset="0"/>
                <a:cs typeface="Tahoma" pitchFamily="34" charset="0"/>
              </a:rPr>
              <a:t>15, </a:t>
            </a:r>
            <a:r>
              <a:rPr lang="sl-SI" dirty="0">
                <a:latin typeface="Tahoma" pitchFamily="34" charset="0"/>
                <a:cs typeface="Tahoma" pitchFamily="34" charset="0"/>
              </a:rPr>
              <a:t>1. letniki</a:t>
            </a:r>
            <a:r>
              <a:rPr lang="en-US" dirty="0">
                <a:latin typeface="Tahoma" pitchFamily="34" charset="0"/>
                <a:cs typeface="Tahoma" pitchFamily="34" charset="0"/>
              </a:rPr>
              <a:t>)</a:t>
            </a:r>
          </a:p>
        </p:txBody>
      </p:sp>
      <p:grpSp>
        <p:nvGrpSpPr>
          <p:cNvPr id="6" name="Group 5"/>
          <p:cNvGrpSpPr/>
          <p:nvPr/>
        </p:nvGrpSpPr>
        <p:grpSpPr>
          <a:xfrm>
            <a:off x="0" y="6484441"/>
            <a:ext cx="1958975" cy="369332"/>
            <a:chOff x="0" y="6484441"/>
            <a:chExt cx="1958975" cy="369332"/>
          </a:xfrm>
        </p:grpSpPr>
        <p:sp>
          <p:nvSpPr>
            <p:cNvPr id="7" name="Rectangle 6"/>
            <p:cNvSpPr/>
            <p:nvPr/>
          </p:nvSpPr>
          <p:spPr>
            <a:xfrm>
              <a:off x="0" y="6484441"/>
              <a:ext cx="377026" cy="369332"/>
            </a:xfrm>
            <a:prstGeom prst="rect">
              <a:avLst/>
            </a:prstGeom>
          </p:spPr>
          <p:txBody>
            <a:bodyPr wrap="none">
              <a:spAutoFit/>
            </a:bodyPr>
            <a:lstStyle/>
            <a:p>
              <a:pPr fontAlgn="auto">
                <a:spcBef>
                  <a:spcPts val="0"/>
                </a:spcBef>
                <a:spcAft>
                  <a:spcPts val="0"/>
                </a:spcAft>
                <a:defRPr/>
              </a:pPr>
              <a:r>
                <a:rPr lang="en-US" dirty="0">
                  <a:solidFill>
                    <a:schemeClr val="tx1">
                      <a:alpha val="32000"/>
                    </a:schemeClr>
                  </a:solidFill>
                  <a:effectLst>
                    <a:glow rad="127000">
                      <a:schemeClr val="accent1">
                        <a:alpha val="0"/>
                      </a:schemeClr>
                    </a:glow>
                    <a:outerShdw blurRad="38100" dist="38100" dir="2700000" algn="tl">
                      <a:srgbClr val="000000">
                        <a:alpha val="0"/>
                      </a:srgbClr>
                    </a:outerShdw>
                    <a:reflection stA="0" endPos="65000" dist="50800" dir="5400000" sy="-100000" algn="bl" rotWithShape="0"/>
                  </a:effectLst>
                  <a:latin typeface="+mn-lt"/>
                  <a:cs typeface="+mn-cs"/>
                </a:rPr>
                <a:t>©</a:t>
              </a:r>
            </a:p>
          </p:txBody>
        </p:sp>
        <p:pic>
          <p:nvPicPr>
            <p:cNvPr id="9" name="Picture 2" descr="DA logo in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6546850"/>
              <a:ext cx="1654175" cy="254000"/>
            </a:xfrm>
            <a:prstGeom prst="rect">
              <a:avLst/>
            </a:prstGeom>
            <a:noFill/>
            <a:ln w="9525">
              <a:noFill/>
              <a:miter lim="800000"/>
              <a:headEnd/>
              <a:tailEnd/>
            </a:ln>
          </p:spPr>
        </p:pic>
      </p:grpSp>
    </p:spTree>
    <p:extLst>
      <p:ext uri="{BB962C8B-B14F-4D97-AF65-F5344CB8AC3E}">
        <p14:creationId xmlns:p14="http://schemas.microsoft.com/office/powerpoint/2010/main" val="1234646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an_skun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7"/>
          <p:cNvSpPr>
            <a:spLocks noGrp="1"/>
          </p:cNvSpPr>
          <p:nvPr>
            <p:ph type="ctrTitle"/>
          </p:nvPr>
        </p:nvSpPr>
        <p:spPr>
          <a:xfrm>
            <a:off x="4651375" y="1681163"/>
            <a:ext cx="3273425" cy="1639887"/>
          </a:xfrm>
        </p:spPr>
        <p:txBody>
          <a:bodyPr/>
          <a:lstStyle/>
          <a:p>
            <a:endParaRPr lang="en-US" smtClean="0">
              <a:ea typeface="ＭＳ Ｐゴシック" panose="020B0600070205080204" pitchFamily="34" charset="-128"/>
            </a:endParaRPr>
          </a:p>
        </p:txBody>
      </p:sp>
      <p:sp>
        <p:nvSpPr>
          <p:cNvPr id="12292" name="Rectangle 3"/>
          <p:cNvSpPr>
            <a:spLocks noGrp="1" noChangeArrowheads="1"/>
          </p:cNvSpPr>
          <p:nvPr>
            <p:ph type="subTitle" idx="1"/>
          </p:nvPr>
        </p:nvSpPr>
        <p:spPr>
          <a:xfrm>
            <a:off x="4651375" y="3384550"/>
            <a:ext cx="3273425" cy="530225"/>
          </a:xfrm>
        </p:spPr>
        <p:txBody>
          <a:bodyPr/>
          <a:lstStyle/>
          <a:p>
            <a:pPr>
              <a:spcBef>
                <a:spcPct val="0"/>
              </a:spcBef>
            </a:pPr>
            <a:r>
              <a:rPr lang="sl-SI" smtClean="0">
                <a:ea typeface="ＭＳ Ｐゴシック" panose="020B0600070205080204" pitchFamily="34" charset="-128"/>
              </a:rPr>
              <a:t>Marihuana</a:t>
            </a:r>
            <a:endParaRPr lang="en-US" smtClean="0">
              <a:ea typeface="ＭＳ Ｐゴシック" panose="020B0600070205080204" pitchFamily="34" charset="-128"/>
            </a:endParaRPr>
          </a:p>
        </p:txBody>
      </p:sp>
    </p:spTree>
    <p:extLst>
      <p:ext uri="{BB962C8B-B14F-4D97-AF65-F5344CB8AC3E}">
        <p14:creationId xmlns:p14="http://schemas.microsoft.com/office/powerpoint/2010/main" val="3862984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0"/>
            <a:ext cx="3200400" cy="2928938"/>
          </a:xfrm>
          <a:prstGeom prst="rect">
            <a:avLst/>
          </a:prstGeom>
          <a:ln>
            <a:noFill/>
          </a:ln>
          <a:effectLst>
            <a:softEdge rad="112500"/>
          </a:effectLst>
          <a:extLst>
            <a:ext uri="{909E8E84-426E-40dd-AFC4-6F175D3DCCD1}"/>
            <a:ext uri="{91240B29-F687-4f45-9708-019B960494DF}"/>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600" y="4495800"/>
            <a:ext cx="3200400" cy="2362200"/>
          </a:xfrm>
          <a:prstGeom prst="rect">
            <a:avLst/>
          </a:prstGeom>
          <a:ln>
            <a:noFill/>
          </a:ln>
          <a:effectLst>
            <a:softEdge rad="112500"/>
          </a:effectLst>
          <a:extLst>
            <a:ext uri="{909E8E84-426E-40dd-AFC4-6F175D3DCCD1}"/>
            <a:ext uri="{91240B29-F687-4f45-9708-019B960494DF}"/>
          </a:extLst>
        </p:spPr>
      </p:pic>
      <p:pic>
        <p:nvPicPr>
          <p:cNvPr id="2458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3" y="2895602"/>
            <a:ext cx="3200399" cy="1633537"/>
          </a:xfrm>
          <a:prstGeom prst="rect">
            <a:avLst/>
          </a:prstGeom>
          <a:ln>
            <a:noFill/>
          </a:ln>
          <a:effectLst>
            <a:softEdge rad="112500"/>
          </a:effectLst>
          <a:extLst>
            <a:ext uri="{909E8E84-426E-40dd-AFC4-6F175D3DCCD1}"/>
            <a:ext uri="{91240B29-F687-4f45-9708-019B960494DF}"/>
          </a:extLst>
        </p:spPr>
      </p:pic>
      <p:sp>
        <p:nvSpPr>
          <p:cNvPr id="6" name="Rectangle 3"/>
          <p:cNvSpPr txBox="1">
            <a:spLocks noChangeArrowheads="1"/>
          </p:cNvSpPr>
          <p:nvPr/>
        </p:nvSpPr>
        <p:spPr>
          <a:xfrm>
            <a:off x="366713" y="404813"/>
            <a:ext cx="5464175" cy="2992437"/>
          </a:xfrm>
          <a:prstGeom prst="rect">
            <a:avLst/>
          </a:prstGeom>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ts val="1000"/>
              </a:spcBef>
              <a:buFontTx/>
              <a:buNone/>
            </a:pPr>
            <a:r>
              <a:rPr lang="sl-SI" sz="3600" b="1"/>
              <a:t>MARIHUANA</a:t>
            </a:r>
          </a:p>
          <a:p>
            <a:pPr algn="just" eaLnBrk="1" hangingPunct="1">
              <a:lnSpc>
                <a:spcPct val="80000"/>
              </a:lnSpc>
              <a:spcBef>
                <a:spcPts val="1000"/>
              </a:spcBef>
              <a:buFontTx/>
              <a:buNone/>
            </a:pPr>
            <a:endParaRPr lang="sl-SI" sz="2400"/>
          </a:p>
          <a:p>
            <a:pPr algn="just" eaLnBrk="1" hangingPunct="1">
              <a:lnSpc>
                <a:spcPct val="80000"/>
              </a:lnSpc>
              <a:spcBef>
                <a:spcPts val="1000"/>
              </a:spcBef>
              <a:buFontTx/>
              <a:buNone/>
            </a:pPr>
            <a:r>
              <a:rPr lang="sl-SI" sz="2400"/>
              <a:t>Tetrahidroksokanabinol </a:t>
            </a:r>
            <a:r>
              <a:rPr lang="en-US" sz="2400"/>
              <a:t>–</a:t>
            </a:r>
            <a:r>
              <a:rPr lang="sl-SI" sz="2400"/>
              <a:t> THC </a:t>
            </a:r>
          </a:p>
          <a:p>
            <a:pPr algn="just" eaLnBrk="1" hangingPunct="1">
              <a:lnSpc>
                <a:spcPct val="80000"/>
              </a:lnSpc>
              <a:spcBef>
                <a:spcPts val="1000"/>
              </a:spcBef>
              <a:buFontTx/>
              <a:buNone/>
            </a:pPr>
            <a:endParaRPr lang="sl-SI" sz="2400"/>
          </a:p>
          <a:p>
            <a:pPr algn="just" eaLnBrk="1" hangingPunct="1">
              <a:lnSpc>
                <a:spcPct val="80000"/>
              </a:lnSpc>
              <a:spcBef>
                <a:spcPts val="1000"/>
              </a:spcBef>
            </a:pPr>
            <a:r>
              <a:rPr lang="sl-SI" sz="2400"/>
              <a:t>Uporaba razširjena in normalizirana med mladostniki</a:t>
            </a:r>
          </a:p>
          <a:p>
            <a:pPr algn="just" eaLnBrk="1" hangingPunct="1">
              <a:lnSpc>
                <a:spcPct val="80000"/>
              </a:lnSpc>
              <a:spcBef>
                <a:spcPts val="1000"/>
              </a:spcBef>
              <a:buFontTx/>
              <a:buNone/>
            </a:pPr>
            <a:endParaRPr lang="sl-SI" sz="2400"/>
          </a:p>
          <a:p>
            <a:pPr algn="just" eaLnBrk="1" hangingPunct="1">
              <a:lnSpc>
                <a:spcPct val="80000"/>
              </a:lnSpc>
              <a:spcBef>
                <a:spcPts val="1000"/>
              </a:spcBef>
            </a:pPr>
            <a:r>
              <a:rPr lang="sl-SI" sz="2400"/>
              <a:t>(+) Občutek sproščenosti, smeh, v višjih dozah močno psihoaktivna</a:t>
            </a:r>
          </a:p>
          <a:p>
            <a:pPr algn="just" eaLnBrk="1" hangingPunct="1">
              <a:lnSpc>
                <a:spcPct val="80000"/>
              </a:lnSpc>
              <a:spcBef>
                <a:spcPts val="1000"/>
              </a:spcBef>
            </a:pPr>
            <a:r>
              <a:rPr lang="sl-SI" sz="2400"/>
              <a:t>(-) Zaspanost, neprijetno počutje zaradi spremenjene zaznave, slabost, težave ob redni uporabi, poslabša se kratkoročni spomin, motorične spretnosti ter reakcijski čas</a:t>
            </a:r>
          </a:p>
          <a:p>
            <a:pPr algn="just" eaLnBrk="1" hangingPunct="1">
              <a:lnSpc>
                <a:spcPct val="80000"/>
              </a:lnSpc>
              <a:spcBef>
                <a:spcPts val="1000"/>
              </a:spcBef>
            </a:pPr>
            <a:endParaRPr lang="sl-SI" sz="2400"/>
          </a:p>
          <a:p>
            <a:pPr algn="just" eaLnBrk="1" hangingPunct="1">
              <a:lnSpc>
                <a:spcPct val="80000"/>
              </a:lnSpc>
              <a:spcBef>
                <a:spcPts val="1000"/>
              </a:spcBef>
            </a:pPr>
            <a:r>
              <a:rPr lang="sl-SI" sz="2400"/>
              <a:t>Trajanje učinka:  2-4 ure</a:t>
            </a:r>
          </a:p>
          <a:p>
            <a:pPr eaLnBrk="1" hangingPunct="1">
              <a:lnSpc>
                <a:spcPct val="80000"/>
              </a:lnSpc>
              <a:spcBef>
                <a:spcPts val="1000"/>
              </a:spcBef>
              <a:buFontTx/>
              <a:buNone/>
            </a:pPr>
            <a:endParaRPr lang="en-US" sz="2000"/>
          </a:p>
        </p:txBody>
      </p:sp>
    </p:spTree>
    <p:extLst>
      <p:ext uri="{BB962C8B-B14F-4D97-AF65-F5344CB8AC3E}">
        <p14:creationId xmlns:p14="http://schemas.microsoft.com/office/powerpoint/2010/main" val="3382287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l-SI" smtClean="0"/>
              <a:t>Amfetamin</a:t>
            </a:r>
            <a:endParaRPr lang="en-US" smtClean="0"/>
          </a:p>
        </p:txBody>
      </p:sp>
      <p:sp>
        <p:nvSpPr>
          <p:cNvPr id="14339" name="Rectangle 3"/>
          <p:cNvSpPr>
            <a:spLocks noGrp="1" noChangeArrowheads="1"/>
          </p:cNvSpPr>
          <p:nvPr>
            <p:ph idx="1"/>
          </p:nvPr>
        </p:nvSpPr>
        <p:spPr/>
        <p:txBody>
          <a:bodyPr/>
          <a:lstStyle/>
          <a:p>
            <a:pPr algn="just" eaLnBrk="1" hangingPunct="1">
              <a:lnSpc>
                <a:spcPct val="70000"/>
              </a:lnSpc>
            </a:pPr>
            <a:r>
              <a:rPr lang="sl-SI" sz="2400" smtClean="0"/>
              <a:t>Amfetamin sulfat</a:t>
            </a:r>
          </a:p>
          <a:p>
            <a:pPr algn="just" eaLnBrk="1" hangingPunct="1">
              <a:lnSpc>
                <a:spcPct val="70000"/>
              </a:lnSpc>
            </a:pPr>
            <a:r>
              <a:rPr lang="sl-SI" sz="2400" smtClean="0"/>
              <a:t>Pojavlja se v obliki belega ali umazano belega prahu/kristalov</a:t>
            </a:r>
          </a:p>
          <a:p>
            <a:pPr algn="just" eaLnBrk="1" hangingPunct="1">
              <a:lnSpc>
                <a:spcPct val="70000"/>
              </a:lnSpc>
            </a:pPr>
            <a:r>
              <a:rPr lang="sl-SI" sz="2400" smtClean="0"/>
              <a:t>(+) Povečana pozornost in budnost</a:t>
            </a:r>
          </a:p>
          <a:p>
            <a:pPr algn="just" eaLnBrk="1" hangingPunct="1">
              <a:lnSpc>
                <a:spcPct val="70000"/>
              </a:lnSpc>
            </a:pPr>
            <a:r>
              <a:rPr lang="sl-SI" sz="2400" smtClean="0"/>
              <a:t>(-) Tesnoba, pospešeno bitje srca, nespečnost</a:t>
            </a:r>
          </a:p>
          <a:p>
            <a:pPr algn="just" eaLnBrk="1" hangingPunct="1">
              <a:lnSpc>
                <a:spcPct val="70000"/>
              </a:lnSpc>
            </a:pPr>
            <a:r>
              <a:rPr lang="sl-SI" sz="2400" smtClean="0"/>
              <a:t>Lahko povzroča tudi telesno odvisnost, amfetaminske psihoze</a:t>
            </a:r>
          </a:p>
          <a:p>
            <a:pPr eaLnBrk="1" hangingPunct="1">
              <a:lnSpc>
                <a:spcPct val="70000"/>
              </a:lnSpc>
            </a:pPr>
            <a:endParaRPr lang="en-US" sz="2000" smtClean="0"/>
          </a:p>
        </p:txBody>
      </p:sp>
    </p:spTree>
    <p:extLst>
      <p:ext uri="{BB962C8B-B14F-4D97-AF65-F5344CB8AC3E}">
        <p14:creationId xmlns:p14="http://schemas.microsoft.com/office/powerpoint/2010/main" val="1399694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2901</Words>
  <Application>Microsoft Office PowerPoint</Application>
  <PresentationFormat>Diaprojekcija na zaslonu (4:3)</PresentationFormat>
  <Paragraphs>418</Paragraphs>
  <Slides>40</Slides>
  <Notes>40</Notes>
  <HiddenSlides>0</HiddenSlides>
  <MMClips>1</MMClips>
  <ScaleCrop>false</ScaleCrop>
  <HeadingPairs>
    <vt:vector size="6" baseType="variant">
      <vt:variant>
        <vt:lpstr>Uporabljene pisave</vt:lpstr>
      </vt:variant>
      <vt:variant>
        <vt:i4>11</vt:i4>
      </vt:variant>
      <vt:variant>
        <vt:lpstr>Tema</vt:lpstr>
      </vt:variant>
      <vt:variant>
        <vt:i4>3</vt:i4>
      </vt:variant>
      <vt:variant>
        <vt:lpstr>Naslovi diapozitivov</vt:lpstr>
      </vt:variant>
      <vt:variant>
        <vt:i4>40</vt:i4>
      </vt:variant>
    </vt:vector>
  </HeadingPairs>
  <TitlesOfParts>
    <vt:vector size="54" baseType="lpstr">
      <vt:lpstr>MS PGothic</vt:lpstr>
      <vt:lpstr>MS PGothic</vt:lpstr>
      <vt:lpstr>Aharoni</vt:lpstr>
      <vt:lpstr>Arial</vt:lpstr>
      <vt:lpstr>Arial Narrow</vt:lpstr>
      <vt:lpstr>Calibri</vt:lpstr>
      <vt:lpstr>Century Gothic</vt:lpstr>
      <vt:lpstr>Courier New</vt:lpstr>
      <vt:lpstr>Tahoma</vt:lpstr>
      <vt:lpstr>Times New Roman</vt:lpstr>
      <vt:lpstr>Wingdings</vt:lpstr>
      <vt:lpstr>Default Design</vt:lpstr>
      <vt:lpstr>Office Theme</vt:lpstr>
      <vt:lpstr>1_Office Theme</vt:lpstr>
      <vt:lpstr>Uporaba alkohola  med mladimi – kaj se dogaja in kakšna je naša vloga?</vt:lpstr>
      <vt:lpstr>Programi DrogArta</vt:lpstr>
      <vt:lpstr>PowerPointova predstavitev</vt:lpstr>
      <vt:lpstr>Kaj je droga?</vt:lpstr>
      <vt:lpstr>PowerPointova predstavitev</vt:lpstr>
      <vt:lpstr>PowerPointova predstavitev</vt:lpstr>
      <vt:lpstr>PowerPointova predstavitev</vt:lpstr>
      <vt:lpstr>PowerPointova predstavitev</vt:lpstr>
      <vt:lpstr>Amfetamin</vt:lpstr>
      <vt:lpstr>PowerPointova predstavitev</vt:lpstr>
      <vt:lpstr>Ekstazi</vt:lpstr>
      <vt:lpstr>PowerPointova predstavitev</vt:lpstr>
      <vt:lpstr>GHB/GBL</vt:lpstr>
      <vt:lpstr>PowerPointova predstavitev</vt:lpstr>
      <vt:lpstr>Nove psihoaktivne snovi (NPS) … „sladoled“ oz. 3mmc</vt:lpstr>
      <vt:lpstr>PowerPointova predstavitev</vt:lpstr>
      <vt:lpstr>Uporaba drog kot poskus samoregulacije</vt:lpstr>
      <vt:lpstr>PowerPointova predstavitev</vt:lpstr>
      <vt:lpstr>KAKO UKREPATI?</vt:lpstr>
      <vt:lpstr>VAROVALNI DEJAVNIKI IN DEJAVNIKI TVEGANJA</vt:lpstr>
      <vt:lpstr>varovalni dejavniki in dejavniki tveganja</vt:lpstr>
      <vt:lpstr>    varovalni dejavniki in dejavniki tveganja  družinsko področje     </vt:lpstr>
      <vt:lpstr>    varovalni dejavniki in dejavniki tveganja  ŠOLSKO PODROČJE     </vt:lpstr>
      <vt:lpstr>   varovalni dejavniki in dejavniki tveganja INDIVIDUALNO VRSTNIŠKO PODROČJE    </vt:lpstr>
      <vt:lpstr>                         VPLIV VAROVALNIH DEJAVNIKOV IN DEJAVNIKOV TVEGANJA (2001/2002)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Kaj je še pomembno?</vt:lpstr>
      <vt:lpstr>PowerPointova predstavitev</vt:lpstr>
      <vt:lpstr>PowerPointova predstavitev</vt:lpstr>
      <vt:lpstr>    Hvala za pozornost! </vt:lpstr>
    </vt:vector>
  </TitlesOfParts>
  <Company>DrogArt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Uporaba drog v družbi tveganj  “Homo optionis”  “Naredi si sam biografija” “Biografija tveganja”</dc:title>
  <dc:creator>Matej Sande</dc:creator>
  <cp:lastModifiedBy>kvadraten krog</cp:lastModifiedBy>
  <cp:revision>347</cp:revision>
  <cp:lastPrinted>2019-11-18T12:10:38Z</cp:lastPrinted>
  <dcterms:created xsi:type="dcterms:W3CDTF">2004-11-22T21:08:32Z</dcterms:created>
  <dcterms:modified xsi:type="dcterms:W3CDTF">2019-11-20T09:50:10Z</dcterms:modified>
</cp:coreProperties>
</file>