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6" r:id="rId2"/>
    <p:sldId id="347" r:id="rId3"/>
    <p:sldId id="327" r:id="rId4"/>
    <p:sldId id="300" r:id="rId5"/>
    <p:sldId id="301" r:id="rId6"/>
    <p:sldId id="302" r:id="rId7"/>
    <p:sldId id="328" r:id="rId8"/>
    <p:sldId id="303" r:id="rId9"/>
    <p:sldId id="329" r:id="rId10"/>
    <p:sldId id="304" r:id="rId11"/>
    <p:sldId id="305" r:id="rId12"/>
    <p:sldId id="306" r:id="rId13"/>
    <p:sldId id="334" r:id="rId14"/>
    <p:sldId id="308" r:id="rId15"/>
    <p:sldId id="336" r:id="rId16"/>
    <p:sldId id="345" r:id="rId17"/>
    <p:sldId id="339" r:id="rId18"/>
    <p:sldId id="332" r:id="rId19"/>
    <p:sldId id="313" r:id="rId20"/>
    <p:sldId id="317" r:id="rId21"/>
    <p:sldId id="318" r:id="rId22"/>
    <p:sldId id="338" r:id="rId23"/>
    <p:sldId id="346" r:id="rId24"/>
    <p:sldId id="342" r:id="rId25"/>
    <p:sldId id="294" r:id="rId26"/>
    <p:sldId id="295" r:id="rId27"/>
    <p:sldId id="341" r:id="rId28"/>
    <p:sldId id="292" r:id="rId29"/>
    <p:sldId id="257" r:id="rId3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E00"/>
    <a:srgbClr val="DE7400"/>
    <a:srgbClr val="4E863A"/>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5287" autoAdjust="0"/>
  </p:normalViewPr>
  <p:slideViewPr>
    <p:cSldViewPr>
      <p:cViewPr varScale="1">
        <p:scale>
          <a:sx n="98" d="100"/>
          <a:sy n="98" d="100"/>
        </p:scale>
        <p:origin x="1998" y="90"/>
      </p:cViewPr>
      <p:guideLst>
        <p:guide orient="horz" pos="2160"/>
        <p:guide pos="2880"/>
      </p:guideLst>
    </p:cSldViewPr>
  </p:slideViewPr>
  <p:notesTextViewPr>
    <p:cViewPr>
      <p:scale>
        <a:sx n="1" d="1"/>
        <a:sy n="1" d="1"/>
      </p:scale>
      <p:origin x="0" y="0"/>
    </p:cViewPr>
  </p:notesTextViewPr>
  <p:notesViewPr>
    <p:cSldViewPr showGuides="1">
      <p:cViewPr varScale="1">
        <p:scale>
          <a:sx n="61" d="100"/>
          <a:sy n="61" d="100"/>
        </p:scale>
        <p:origin x="3269" y="4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3815374" y="0"/>
            <a:ext cx="2918830" cy="493316"/>
          </a:xfrm>
          <a:prstGeom prst="rect">
            <a:avLst/>
          </a:prstGeom>
        </p:spPr>
        <p:txBody>
          <a:bodyPr vert="horz" lIns="91367" tIns="45683" rIns="91367" bIns="45683" rtlCol="0"/>
          <a:lstStyle>
            <a:lvl1pPr algn="r">
              <a:defRPr sz="1200"/>
            </a:lvl1pPr>
          </a:lstStyle>
          <a:p>
            <a:fld id="{D9F22B22-81B2-426B-B13F-917D5E416A93}" type="datetimeFigureOut">
              <a:rPr lang="en-US" smtClean="0"/>
              <a:pPr/>
              <a:t>4/18/2019</a:t>
            </a:fld>
            <a:endParaRPr lang="en-US"/>
          </a:p>
        </p:txBody>
      </p:sp>
      <p:sp>
        <p:nvSpPr>
          <p:cNvPr id="4" name="Footer Placeholder 3"/>
          <p:cNvSpPr>
            <a:spLocks noGrp="1"/>
          </p:cNvSpPr>
          <p:nvPr>
            <p:ph type="ftr" sz="quarter" idx="2"/>
          </p:nvPr>
        </p:nvSpPr>
        <p:spPr>
          <a:xfrm>
            <a:off x="0" y="9371285"/>
            <a:ext cx="2918830" cy="49331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815374" y="9371285"/>
            <a:ext cx="2918830" cy="493316"/>
          </a:xfrm>
          <a:prstGeom prst="rect">
            <a:avLst/>
          </a:prstGeom>
        </p:spPr>
        <p:txBody>
          <a:bodyPr vert="horz" lIns="91367" tIns="45683" rIns="91367" bIns="45683" rtlCol="0" anchor="b"/>
          <a:lstStyle>
            <a:lvl1pPr algn="r">
              <a:defRPr sz="1200"/>
            </a:lvl1pPr>
          </a:lstStyle>
          <a:p>
            <a:fld id="{7D40819A-7291-4B76-8FE1-C8D3FE5A5678}" type="slidenum">
              <a:rPr lang="en-US" smtClean="0"/>
              <a:pPr/>
              <a:t>‹#›</a:t>
            </a:fld>
            <a:endParaRPr lang="en-US"/>
          </a:p>
        </p:txBody>
      </p:sp>
    </p:spTree>
    <p:extLst>
      <p:ext uri="{BB962C8B-B14F-4D97-AF65-F5344CB8AC3E}">
        <p14:creationId xmlns:p14="http://schemas.microsoft.com/office/powerpoint/2010/main" val="160466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idx="1"/>
          </p:nvPr>
        </p:nvSpPr>
        <p:spPr>
          <a:xfrm>
            <a:off x="3815374" y="0"/>
            <a:ext cx="2918830" cy="493316"/>
          </a:xfrm>
          <a:prstGeom prst="rect">
            <a:avLst/>
          </a:prstGeom>
        </p:spPr>
        <p:txBody>
          <a:bodyPr vert="horz" lIns="91367" tIns="45683" rIns="91367" bIns="45683" rtlCol="0"/>
          <a:lstStyle>
            <a:lvl1pPr algn="r">
              <a:defRPr sz="1200"/>
            </a:lvl1pPr>
          </a:lstStyle>
          <a:p>
            <a:fld id="{545B8DFF-3B96-41A0-9B28-6E55A2E48E01}" type="datetimeFigureOut">
              <a:rPr lang="en-US" smtClean="0"/>
              <a:pPr/>
              <a:t>4/18/2019</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67" tIns="45683" rIns="91367" bIns="45683"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367" tIns="45683" rIns="91367" bIns="456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0" cy="493316"/>
          </a:xfrm>
          <a:prstGeom prst="rect">
            <a:avLst/>
          </a:prstGeom>
        </p:spPr>
        <p:txBody>
          <a:bodyPr vert="horz" lIns="91367" tIns="45683" rIns="91367" bIns="45683"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5"/>
            <a:ext cx="2918830" cy="493316"/>
          </a:xfrm>
          <a:prstGeom prst="rect">
            <a:avLst/>
          </a:prstGeom>
        </p:spPr>
        <p:txBody>
          <a:bodyPr vert="horz" lIns="91367" tIns="45683" rIns="91367" bIns="45683" rtlCol="0" anchor="b"/>
          <a:lstStyle>
            <a:lvl1pPr algn="r">
              <a:defRPr sz="1200"/>
            </a:lvl1pPr>
          </a:lstStyle>
          <a:p>
            <a:fld id="{D6DAC6CA-E053-4EC7-B801-A64BBB9841B3}" type="slidenum">
              <a:rPr lang="en-US" smtClean="0"/>
              <a:pPr/>
              <a:t>‹#›</a:t>
            </a:fld>
            <a:endParaRPr lang="en-US"/>
          </a:p>
        </p:txBody>
      </p:sp>
    </p:spTree>
    <p:extLst>
      <p:ext uri="{BB962C8B-B14F-4D97-AF65-F5344CB8AC3E}">
        <p14:creationId xmlns:p14="http://schemas.microsoft.com/office/powerpoint/2010/main" val="293271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D6DAC6CA-E053-4EC7-B801-A64BBB9841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10</a:t>
            </a:fld>
            <a:endParaRPr lang="en-US"/>
          </a:p>
        </p:txBody>
      </p:sp>
    </p:spTree>
    <p:extLst>
      <p:ext uri="{BB962C8B-B14F-4D97-AF65-F5344CB8AC3E}">
        <p14:creationId xmlns:p14="http://schemas.microsoft.com/office/powerpoint/2010/main" val="328768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11</a:t>
            </a:fld>
            <a:endParaRPr lang="en-US"/>
          </a:p>
        </p:txBody>
      </p:sp>
    </p:spTree>
    <p:extLst>
      <p:ext uri="{BB962C8B-B14F-4D97-AF65-F5344CB8AC3E}">
        <p14:creationId xmlns:p14="http://schemas.microsoft.com/office/powerpoint/2010/main" val="3190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defTabSz="913668">
              <a:defRPr/>
            </a:pPr>
            <a:r>
              <a:rPr lang="sl-SI" sz="1200" kern="1200" dirty="0">
                <a:solidFill>
                  <a:schemeClr val="tx1"/>
                </a:solidFill>
                <a:effectLst/>
                <a:latin typeface="+mn-lt"/>
                <a:ea typeface="+mn-ea"/>
                <a:cs typeface="+mn-cs"/>
              </a:rPr>
              <a:t>Čeprav se motivacija za uporabo spletnih socialnih omrežij oz. Facebook-a od posameznika do posameznika razlikuje, Facebook in druga socialna omrežja ne bi pridobili na svoji popularnosti, če ne bi posameznikom prinašali </a:t>
            </a:r>
            <a:r>
              <a:rPr lang="sl-SI" sz="1200" b="1" kern="1200" dirty="0">
                <a:solidFill>
                  <a:schemeClr val="tx1"/>
                </a:solidFill>
                <a:effectLst/>
                <a:latin typeface="+mn-lt"/>
                <a:ea typeface="+mn-ea"/>
                <a:cs typeface="+mn-cs"/>
              </a:rPr>
              <a:t>občutka zadovoljstva ali drugih koristi</a:t>
            </a:r>
            <a:r>
              <a:rPr lang="sl-SI" sz="1200" kern="1200" dirty="0">
                <a:solidFill>
                  <a:schemeClr val="tx1"/>
                </a:solidFill>
                <a:effectLst/>
                <a:latin typeface="+mn-lt"/>
                <a:ea typeface="+mn-ea"/>
                <a:cs typeface="+mn-cs"/>
              </a:rPr>
              <a:t>. Posamezniki uporabljajo socialna omrežja z namenom zadovoljevanja različnih tako socialnih kot tudi psiholoških potreb.</a:t>
            </a:r>
            <a:endParaRPr lang="sl-SI" dirty="0"/>
          </a:p>
          <a:p>
            <a:pPr defTabSz="913668">
              <a:defRPr/>
            </a:pPr>
            <a:endParaRPr lang="sl-SI" dirty="0"/>
          </a:p>
          <a:p>
            <a:pPr defTabSz="913668">
              <a:defRPr/>
            </a:pPr>
            <a:r>
              <a:rPr lang="sl-SI" baseline="0" dirty="0"/>
              <a:t>Da se počutijo sprejete in pomembnejše</a:t>
            </a:r>
          </a:p>
          <a:p>
            <a:pPr defTabSz="913668">
              <a:defRPr/>
            </a:pPr>
            <a:r>
              <a:rPr lang="sl-SI" baseline="0" dirty="0"/>
              <a:t>O</a:t>
            </a:r>
            <a:r>
              <a:rPr lang="sl-SI" dirty="0"/>
              <a:t>blikovanje želenega vtisa posameznikov je primarni cilj</a:t>
            </a:r>
          </a:p>
          <a:p>
            <a:pPr defTabSz="913668">
              <a:defRPr/>
            </a:pPr>
            <a:endParaRPr lang="sl-SI" baseline="0" dirty="0"/>
          </a:p>
          <a:p>
            <a:endParaRPr lang="sl-SI" dirty="0"/>
          </a:p>
        </p:txBody>
      </p:sp>
      <p:sp>
        <p:nvSpPr>
          <p:cNvPr id="4" name="Ograda številke diapozitiva 3"/>
          <p:cNvSpPr>
            <a:spLocks noGrp="1"/>
          </p:cNvSpPr>
          <p:nvPr>
            <p:ph type="sldNum" sz="quarter" idx="10"/>
          </p:nvPr>
        </p:nvSpPr>
        <p:spPr/>
        <p:txBody>
          <a:bodyPr/>
          <a:lstStyle/>
          <a:p>
            <a:fld id="{2A7670F2-3E07-4969-980B-991985621DB8}" type="slidenum">
              <a:rPr lang="sl-SI" smtClean="0"/>
              <a:pPr/>
              <a:t>12</a:t>
            </a:fld>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lnSpcReduction="10000"/>
          </a:bodyPr>
          <a:lstStyle/>
          <a:p>
            <a:r>
              <a:rPr lang="sl-SI" dirty="0"/>
              <a:t>Samo-reprezentacija je otipljiva sestavina posameznikove identitete (oblikovanje želenega vtisa na SO je primarni cilj); je nova oblika konstituiranja samopodobe</a:t>
            </a:r>
          </a:p>
          <a:p>
            <a:endParaRPr lang="sl-SI" dirty="0"/>
          </a:p>
          <a:p>
            <a:r>
              <a:rPr lang="sl-SI" dirty="0"/>
              <a:t>Posamezniki v vsakdanjem življenju kot tudi vse bolj virtualnem svetu stalno iščejo in ponovno opredeljujejo svojo samopodobo. </a:t>
            </a:r>
          </a:p>
          <a:p>
            <a:r>
              <a:rPr lang="sl-SI" dirty="0"/>
              <a:t>Gumb »Všeč mi je« (ang. Like), ki ga je populariziralo omrežje Facebook, je eden od najpomembnejših načinov za izkazovanje priznavanja, naklonjenosti drugemu uporabniku, kar pomembno prispeva k razvijanju pozitivne samopodobe. Če so posamezniki videni na primeren način, iz okolja dobivajo priznanja ter zadovoljijo svojo potrebo po pozornosti, je to </a:t>
            </a:r>
            <a:r>
              <a:rPr lang="sl-SI" dirty="0" err="1"/>
              <a:t>vredu</a:t>
            </a:r>
            <a:r>
              <a:rPr lang="sl-SI" dirty="0"/>
              <a:t>. </a:t>
            </a:r>
          </a:p>
          <a:p>
            <a:endParaRPr lang="sl-SI" dirty="0"/>
          </a:p>
          <a:p>
            <a:r>
              <a:rPr lang="sl-SI" dirty="0"/>
              <a:t>Vendar posamezniki na spletnih socialnih omrežjih lahko s tem okoljem manipulirajo, lahko vzpostavijo popolnoma drugačno samopodobo kot je njihova prava, v resničnem </a:t>
            </a:r>
            <a:r>
              <a:rPr lang="sl-SI" dirty="0" err="1"/>
              <a:t>offline</a:t>
            </a:r>
            <a:r>
              <a:rPr lang="sl-SI" dirty="0"/>
              <a:t> svetu. Tako predstavljajo spletna socialna omrežja nov socialni prostor, kjer se lahko posamezniki na novo izoblikujejo, drugim uporabnikom predstavijo svoj pogled, svoje ideje, mnenja, lahko bi rekli, da vzpostavijo nekakšen novi jaz. </a:t>
            </a:r>
          </a:p>
          <a:p>
            <a:r>
              <a:rPr lang="sl-SI" dirty="0"/>
              <a:t> </a:t>
            </a:r>
          </a:p>
          <a:p>
            <a:r>
              <a:rPr lang="sl-SI" dirty="0"/>
              <a:t>Ljudje s pomočjo spletnih socialnih omrežij </a:t>
            </a:r>
            <a:r>
              <a:rPr lang="sl-SI" u="sng" dirty="0"/>
              <a:t>bežijo pred težavami </a:t>
            </a:r>
            <a:r>
              <a:rPr lang="sl-SI" dirty="0"/>
              <a:t>in se tako </a:t>
            </a:r>
            <a:r>
              <a:rPr lang="sl-SI" u="sng" dirty="0"/>
              <a:t>čustveno sproščajo</a:t>
            </a:r>
            <a:r>
              <a:rPr lang="sl-SI" dirty="0"/>
              <a:t>, vidijo jih lahko kot </a:t>
            </a:r>
            <a:r>
              <a:rPr lang="sl-SI" u="sng" dirty="0"/>
              <a:t>nadomestek za druženje</a:t>
            </a:r>
            <a:r>
              <a:rPr lang="sl-SI" dirty="0"/>
              <a:t>, z njimi prihajajo do </a:t>
            </a:r>
            <a:r>
              <a:rPr lang="sl-SI" u="sng" dirty="0"/>
              <a:t>informacij</a:t>
            </a:r>
            <a:r>
              <a:rPr lang="sl-SI" dirty="0"/>
              <a:t> ter jim pomagajo pri njihovi identiteti in samopodobi. Tako mladi odrasli uporabljajo spletna socialna omrežja, ravno zaradi tega, ker jim omogočajo </a:t>
            </a:r>
            <a:r>
              <a:rPr lang="sl-SI" u="sng" dirty="0"/>
              <a:t>samo-izražanje</a:t>
            </a:r>
            <a:r>
              <a:rPr lang="sl-SI" dirty="0"/>
              <a:t>, kar predstavlja enega izmed glavnih motivov uporabe. Na spletnih socialnih omrežjih se lahko povežemo s podobno mislečimi in se tako počutimo sprejete in pomembnejše. </a:t>
            </a:r>
          </a:p>
          <a:p>
            <a:r>
              <a:rPr lang="sl-SI" dirty="0"/>
              <a:t> </a:t>
            </a:r>
          </a:p>
          <a:p>
            <a:endParaRPr lang="sl-SI" dirty="0"/>
          </a:p>
        </p:txBody>
      </p:sp>
      <p:sp>
        <p:nvSpPr>
          <p:cNvPr id="4" name="Ograda številke diapozitiva 3"/>
          <p:cNvSpPr>
            <a:spLocks noGrp="1"/>
          </p:cNvSpPr>
          <p:nvPr>
            <p:ph type="sldNum" sz="quarter" idx="10"/>
          </p:nvPr>
        </p:nvSpPr>
        <p:spPr/>
        <p:txBody>
          <a:bodyPr/>
          <a:lstStyle/>
          <a:p>
            <a:fld id="{D6DAC6CA-E053-4EC7-B801-A64BBB9841B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a:t>Igranje vlog – role </a:t>
            </a:r>
            <a:r>
              <a:rPr lang="sl-SI" dirty="0" err="1"/>
              <a:t>playing</a:t>
            </a:r>
            <a:r>
              <a:rPr lang="sl-SI" dirty="0"/>
              <a:t> </a:t>
            </a:r>
          </a:p>
        </p:txBody>
      </p:sp>
      <p:sp>
        <p:nvSpPr>
          <p:cNvPr id="4" name="Ograda številke diapozitiva 3"/>
          <p:cNvSpPr>
            <a:spLocks noGrp="1"/>
          </p:cNvSpPr>
          <p:nvPr>
            <p:ph type="sldNum" sz="quarter" idx="10"/>
          </p:nvPr>
        </p:nvSpPr>
        <p:spPr/>
        <p:txBody>
          <a:bodyPr/>
          <a:lstStyle/>
          <a:p>
            <a:fld id="{2A7670F2-3E07-4969-980B-991985621DB8}" type="slidenum">
              <a:rPr lang="sl-SI" smtClean="0"/>
              <a:pPr/>
              <a:t>14</a:t>
            </a:fld>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Če je otrokova identiteta popolnoma „zaklenjena v </a:t>
            </a:r>
            <a:r>
              <a:rPr lang="sl-SI" dirty="0" err="1"/>
              <a:t>fb</a:t>
            </a:r>
            <a:r>
              <a:rPr lang="sl-SI" dirty="0"/>
              <a:t>, </a:t>
            </a:r>
            <a:r>
              <a:rPr lang="sl-SI" dirty="0" err="1"/>
              <a:t>instagram</a:t>
            </a:r>
            <a:r>
              <a:rPr lang="sl-SI" dirty="0"/>
              <a:t> itd. – večja verjetnost, da se spremeni in razvije identiteto, ki bo pozneje v življenju popolnoma odvisna od tehnologije, ki bo regulirala njihove emocije za užitek</a:t>
            </a:r>
          </a:p>
          <a:p>
            <a:endParaRPr lang="sl-SI" dirty="0"/>
          </a:p>
        </p:txBody>
      </p:sp>
      <p:sp>
        <p:nvSpPr>
          <p:cNvPr id="4" name="Ograda številke diapozitiva 3"/>
          <p:cNvSpPr>
            <a:spLocks noGrp="1"/>
          </p:cNvSpPr>
          <p:nvPr>
            <p:ph type="sldNum" sz="quarter" idx="10"/>
          </p:nvPr>
        </p:nvSpPr>
        <p:spPr/>
        <p:txBody>
          <a:bodyPr/>
          <a:lstStyle/>
          <a:p>
            <a:fld id="{D6DAC6CA-E053-4EC7-B801-A64BBB9841B3}" type="slidenum">
              <a:rPr lang="en-US" smtClean="0"/>
              <a:pPr/>
              <a:t>16</a:t>
            </a:fld>
            <a:endParaRPr lang="en-US"/>
          </a:p>
        </p:txBody>
      </p:sp>
    </p:spTree>
    <p:extLst>
      <p:ext uri="{BB962C8B-B14F-4D97-AF65-F5344CB8AC3E}">
        <p14:creationId xmlns:p14="http://schemas.microsoft.com/office/powerpoint/2010/main" val="227239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fontScale="92500" lnSpcReduction="10000"/>
          </a:bodyPr>
          <a:lstStyle/>
          <a:p>
            <a:r>
              <a:rPr lang="sl-SI" dirty="0"/>
              <a:t>Poskušajo biti na tekočem, ves čas spremljajo – lahko vodi v prekomerno</a:t>
            </a:r>
            <a:r>
              <a:rPr lang="sl-SI" baseline="0" dirty="0"/>
              <a:t> uporabo ali celo v zasvojenost. </a:t>
            </a:r>
          </a:p>
          <a:p>
            <a:r>
              <a:rPr lang="sl-SI" baseline="0" dirty="0"/>
              <a:t>Neugodni vrstniški odnosi (nasilje, pritisk, izključevanje) – lahko vodi do povečane </a:t>
            </a:r>
            <a:r>
              <a:rPr lang="sl-SI" baseline="0" dirty="0" err="1"/>
              <a:t>anksioznosti</a:t>
            </a:r>
            <a:r>
              <a:rPr lang="sl-SI" baseline="0" dirty="0"/>
              <a:t>, izoliranost , težnje po izogibanju. Potrebujejo sprejetost in čustveno podporo – če je ne dobijo – toliko bolj ogrožajoče. 1/3 poroča o osamljenosti. </a:t>
            </a:r>
          </a:p>
          <a:p>
            <a:endParaRPr lang="sl-SI" baseline="0" dirty="0"/>
          </a:p>
          <a:p>
            <a:endParaRPr lang="sl-SI" baseline="0" dirty="0"/>
          </a:p>
          <a:p>
            <a:r>
              <a:rPr lang="sl-SI" baseline="0" dirty="0"/>
              <a:t>Oblikovanje identitete povezano z izkušnjami pripadnosti skupini, potrjevanjem pred vrstniki (osamljenost toliko bolj ogrožajoča)</a:t>
            </a:r>
          </a:p>
          <a:p>
            <a:r>
              <a:rPr lang="sl-SI" baseline="0" dirty="0"/>
              <a:t>Razvoj </a:t>
            </a:r>
            <a:r>
              <a:rPr lang="sl-SI" baseline="0" dirty="0" err="1"/>
              <a:t>anksioznosti</a:t>
            </a:r>
            <a:r>
              <a:rPr lang="sl-SI" baseline="0" dirty="0"/>
              <a:t>, ni priložnosti za urjenje socialnih veščin. Oblikovanje samopodobe zahteva kreativnost, fleksibilnost in iznajdljivost. (potrjevanje, socialna vključenost)</a:t>
            </a:r>
          </a:p>
          <a:p>
            <a:r>
              <a:rPr lang="sl-SI" baseline="0" dirty="0"/>
              <a:t>Lahko gre za navidezno pripadnost. </a:t>
            </a:r>
          </a:p>
          <a:p>
            <a:r>
              <a:rPr lang="sl-SI" baseline="0" dirty="0"/>
              <a:t>Nezadovoljenost potreb – izoliranost, osamljenost – ne zadovolji potrebe po pripadnosti – v primeru spletnega nadlegovanja, zmerjanja, spletnega ustrahovanja – ali pa zgolj neaktivnosti!!!</a:t>
            </a:r>
          </a:p>
          <a:p>
            <a:endParaRPr lang="sl-SI" baseline="0" dirty="0"/>
          </a:p>
          <a:p>
            <a:r>
              <a:rPr lang="sl-SI" baseline="0" dirty="0"/>
              <a:t>Depresija, anksioznost</a:t>
            </a:r>
          </a:p>
          <a:p>
            <a:endParaRPr lang="sl-SI" baseline="0" dirty="0"/>
          </a:p>
          <a:p>
            <a:r>
              <a:rPr lang="sl-SI" dirty="0"/>
              <a:t>Interakcija z vrstniki ima pomembno vlogo v mladostnikovem razvoju pri njegovem osamosvajanju,</a:t>
            </a:r>
            <a:r>
              <a:rPr lang="sl-SI" baseline="0" dirty="0"/>
              <a:t> oblikovanju identitete, vzorcev moralnega presojanja, pridobivanju socialnih spretnosti, upadu mladostniškega egocentrizma, vzpostavljanju odnosov z nasprotnim spolom. Odnosi postanejo bolj vzajemni, čustveno stabilni, intenzivni.</a:t>
            </a:r>
          </a:p>
          <a:p>
            <a:r>
              <a:rPr lang="sl-SI" baseline="0" dirty="0"/>
              <a:t>Pomembno je oblikovanje kakovostnih vrstniških odnosov, saj tiste, ki ne vzpostavijo zadovoljivih odnosov z vrstniki imajo težave kasneje pri vzpostavljanju odnosov. Najboljši napovednik prilagojenosti v odraslosti. </a:t>
            </a:r>
          </a:p>
          <a:p>
            <a:r>
              <a:rPr lang="sl-SI" baseline="0" dirty="0"/>
              <a:t>Vrstniki postanejo del čustvene opore. Pogovarjajo o področjih s katerimi s starši ne. </a:t>
            </a:r>
          </a:p>
          <a:p>
            <a:endParaRPr lang="sl-SI" dirty="0"/>
          </a:p>
        </p:txBody>
      </p:sp>
      <p:sp>
        <p:nvSpPr>
          <p:cNvPr id="4" name="Ograda številke diapozitiva 3"/>
          <p:cNvSpPr>
            <a:spLocks noGrp="1"/>
          </p:cNvSpPr>
          <p:nvPr>
            <p:ph type="sldNum" sz="quarter" idx="10"/>
          </p:nvPr>
        </p:nvSpPr>
        <p:spPr/>
        <p:txBody>
          <a:bodyPr/>
          <a:lstStyle/>
          <a:p>
            <a:fld id="{D6DAC6CA-E053-4EC7-B801-A64BBB9841B3}"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buClr>
                <a:schemeClr val="accent1">
                  <a:lumMod val="50000"/>
                </a:schemeClr>
              </a:buClr>
              <a:buFont typeface="Courier New" pitchFamily="49" charset="0"/>
              <a:buNone/>
            </a:pPr>
            <a:r>
              <a:rPr lang="sl-SI" sz="1200" b="1" kern="1200" dirty="0">
                <a:solidFill>
                  <a:schemeClr val="tx1">
                    <a:lumMod val="65000"/>
                    <a:lumOff val="35000"/>
                  </a:schemeClr>
                </a:solidFill>
                <a:latin typeface="+mn-lt"/>
                <a:ea typeface="+mn-ea"/>
                <a:cs typeface="+mn-cs"/>
              </a:rPr>
              <a:t>Pomembnost</a:t>
            </a:r>
            <a:r>
              <a:rPr lang="sl-SI" sz="1200" kern="1200" dirty="0">
                <a:solidFill>
                  <a:schemeClr val="tx1">
                    <a:lumMod val="65000"/>
                    <a:lumOff val="35000"/>
                  </a:schemeClr>
                </a:solidFill>
                <a:latin typeface="+mn-lt"/>
                <a:ea typeface="+mn-ea"/>
                <a:cs typeface="+mn-cs"/>
              </a:rPr>
              <a:t> – preokupacija z aktivnostjo (alkohol, splet, mobitel) – postane središče njegovega dogajanja v življenju in razmišljanja</a:t>
            </a:r>
          </a:p>
          <a:p>
            <a:pPr>
              <a:buClr>
                <a:schemeClr val="accent1">
                  <a:lumMod val="50000"/>
                </a:schemeClr>
              </a:buClr>
              <a:buFont typeface="Courier New" pitchFamily="49" charset="0"/>
              <a:buNone/>
            </a:pPr>
            <a:r>
              <a:rPr lang="sl-SI" sz="1200" b="1" kern="1200" dirty="0">
                <a:solidFill>
                  <a:schemeClr val="tx1">
                    <a:lumMod val="65000"/>
                    <a:lumOff val="35000"/>
                  </a:schemeClr>
                </a:solidFill>
                <a:latin typeface="+mn-lt"/>
                <a:ea typeface="+mn-ea"/>
                <a:cs typeface="+mn-cs"/>
              </a:rPr>
              <a:t>Toleranca</a:t>
            </a:r>
            <a:r>
              <a:rPr lang="sl-SI" sz="1200" kern="1200" dirty="0">
                <a:solidFill>
                  <a:schemeClr val="tx1">
                    <a:lumMod val="65000"/>
                    <a:lumOff val="35000"/>
                  </a:schemeClr>
                </a:solidFill>
                <a:latin typeface="+mn-lt"/>
                <a:ea typeface="+mn-ea"/>
                <a:cs typeface="+mn-cs"/>
              </a:rPr>
              <a:t> – postopno povečevanje časa namenjanju tej aktivnosti</a:t>
            </a:r>
          </a:p>
          <a:p>
            <a:pPr>
              <a:buClr>
                <a:schemeClr val="accent1">
                  <a:lumMod val="50000"/>
                </a:schemeClr>
              </a:buClr>
              <a:buFont typeface="Courier New" pitchFamily="49" charset="0"/>
              <a:buNone/>
            </a:pPr>
            <a:r>
              <a:rPr lang="sl-SI" sz="1200" b="1" kern="1200" dirty="0">
                <a:solidFill>
                  <a:schemeClr val="tx1">
                    <a:lumMod val="65000"/>
                    <a:lumOff val="35000"/>
                  </a:schemeClr>
                </a:solidFill>
                <a:latin typeface="+mn-lt"/>
                <a:ea typeface="+mn-ea"/>
                <a:cs typeface="+mn-cs"/>
              </a:rPr>
              <a:t>Sprememba razpoloženja </a:t>
            </a:r>
            <a:r>
              <a:rPr lang="sl-SI" sz="1200" kern="1200" dirty="0">
                <a:solidFill>
                  <a:schemeClr val="tx1">
                    <a:lumMod val="65000"/>
                    <a:lumOff val="35000"/>
                  </a:schemeClr>
                </a:solidFill>
                <a:latin typeface="+mn-lt"/>
                <a:ea typeface="+mn-ea"/>
                <a:cs typeface="+mn-cs"/>
              </a:rPr>
              <a:t>- neprijetna čustvena stanja, ki se pojavijo, ko oseba ne more izvajati aktivnosti (tresenje, muhavost, razdraženost). Prisotno je tudi oslabljeno nadzorovanje vedenja - disfunkcionalni čustveni odzivi.</a:t>
            </a:r>
          </a:p>
          <a:p>
            <a:pPr>
              <a:buClr>
                <a:schemeClr val="accent1">
                  <a:lumMod val="50000"/>
                </a:schemeClr>
              </a:buClr>
              <a:buFont typeface="Courier New" pitchFamily="49" charset="0"/>
              <a:buNone/>
            </a:pPr>
            <a:r>
              <a:rPr lang="sl-SI" sz="1200" b="1" kern="1200" dirty="0">
                <a:solidFill>
                  <a:schemeClr val="tx1">
                    <a:lumMod val="65000"/>
                    <a:lumOff val="35000"/>
                  </a:schemeClr>
                </a:solidFill>
                <a:latin typeface="+mn-lt"/>
                <a:ea typeface="+mn-ea"/>
                <a:cs typeface="+mn-cs"/>
              </a:rPr>
              <a:t>Zmanjšana sposobnost prepoznavanja rednih težav </a:t>
            </a:r>
            <a:r>
              <a:rPr lang="sl-SI" sz="1200" kern="1200" dirty="0">
                <a:solidFill>
                  <a:schemeClr val="tx1">
                    <a:lumMod val="65000"/>
                    <a:lumOff val="35000"/>
                  </a:schemeClr>
                </a:solidFill>
                <a:latin typeface="+mn-lt"/>
                <a:ea typeface="+mn-ea"/>
                <a:cs typeface="+mn-cs"/>
              </a:rPr>
              <a:t>v svojem vedenju in medosebnih odnosih (ker se zatekajo v svet ugodja, ki ga nudi objekt zasvojenosti).</a:t>
            </a:r>
          </a:p>
          <a:p>
            <a:pPr>
              <a:buClr>
                <a:schemeClr val="accent1">
                  <a:lumMod val="50000"/>
                </a:schemeClr>
              </a:buClr>
              <a:buFont typeface="Courier New" pitchFamily="49" charset="0"/>
              <a:buNone/>
            </a:pPr>
            <a:r>
              <a:rPr lang="sl-SI" sz="1200" b="1" kern="1200" dirty="0">
                <a:solidFill>
                  <a:schemeClr val="tx1">
                    <a:lumMod val="65000"/>
                    <a:lumOff val="35000"/>
                  </a:schemeClr>
                </a:solidFill>
                <a:latin typeface="+mn-lt"/>
                <a:ea typeface="+mn-ea"/>
                <a:cs typeface="+mn-cs"/>
              </a:rPr>
              <a:t>Konflikti </a:t>
            </a:r>
            <a:r>
              <a:rPr lang="sl-SI" sz="1200" kern="1200" dirty="0">
                <a:solidFill>
                  <a:schemeClr val="tx1">
                    <a:lumMod val="65000"/>
                    <a:lumOff val="35000"/>
                  </a:schemeClr>
                </a:solidFill>
                <a:latin typeface="+mn-lt"/>
                <a:ea typeface="+mn-ea"/>
                <a:cs typeface="+mn-cs"/>
              </a:rPr>
              <a:t>– na vseh področjih, medosebni odnosi,</a:t>
            </a:r>
          </a:p>
          <a:p>
            <a:pPr marL="0" indent="0">
              <a:buClr>
                <a:schemeClr val="accent1">
                  <a:lumMod val="50000"/>
                </a:schemeClr>
              </a:buClr>
              <a:buNone/>
            </a:pPr>
            <a:r>
              <a:rPr lang="sl-SI" sz="1200" kern="1200" dirty="0">
                <a:solidFill>
                  <a:schemeClr val="tx1">
                    <a:lumMod val="65000"/>
                    <a:lumOff val="35000"/>
                  </a:schemeClr>
                </a:solidFill>
                <a:latin typeface="+mn-lt"/>
                <a:ea typeface="+mn-ea"/>
                <a:cs typeface="+mn-cs"/>
              </a:rPr>
              <a:t>      delo, notranji konflikti.</a:t>
            </a:r>
          </a:p>
          <a:p>
            <a:endParaRPr lang="sl-SI" dirty="0"/>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19</a:t>
            </a:fld>
            <a:endParaRPr lang="en-US"/>
          </a:p>
        </p:txBody>
      </p:sp>
    </p:spTree>
    <p:extLst>
      <p:ext uri="{BB962C8B-B14F-4D97-AF65-F5344CB8AC3E}">
        <p14:creationId xmlns:p14="http://schemas.microsoft.com/office/powerpoint/2010/main" val="299997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r>
              <a:rPr lang="sl-SI" dirty="0">
                <a:solidFill>
                  <a:schemeClr val="tx1">
                    <a:lumMod val="65000"/>
                    <a:lumOff val="35000"/>
                  </a:schemeClr>
                </a:solidFill>
              </a:rPr>
              <a:t>Študije kažejo – sprostijo se enormne količine dopamina v možganih, ki vplivajo na določena področja v možganih; in ta kemija zbudi telo in možgane; čez čas se začnemo veseliti tega občutka. Kar se zgodi v možganih je, da se ko se stimulirajo dopaminski centri, celice postajajo </a:t>
            </a:r>
            <a:r>
              <a:rPr lang="sl-SI" dirty="0" err="1">
                <a:solidFill>
                  <a:schemeClr val="tx1">
                    <a:lumMod val="65000"/>
                    <a:lumOff val="35000"/>
                  </a:schemeClr>
                </a:solidFill>
              </a:rPr>
              <a:t>desinzitizirane</a:t>
            </a:r>
            <a:r>
              <a:rPr lang="sl-SI" dirty="0">
                <a:solidFill>
                  <a:schemeClr val="tx1">
                    <a:lumMod val="65000"/>
                    <a:lumOff val="35000"/>
                  </a:schemeClr>
                </a:solidFill>
              </a:rPr>
              <a:t>, kar zahteva več dopamina, da jih ponovno vzbudi. Centri užitka se naravnajo na višji nivo, vsakič ko otrok ali odrasli igra igrico ali brska po spletu, mora brskati nekoliko dlje, da dobi enako vzburjenje.  </a:t>
            </a:r>
          </a:p>
          <a:p>
            <a:pPr algn="just"/>
            <a:endParaRPr lang="sl-SI" dirty="0">
              <a:solidFill>
                <a:schemeClr val="tx1">
                  <a:lumMod val="65000"/>
                  <a:lumOff val="35000"/>
                </a:schemeClr>
              </a:solidFill>
            </a:endParaRPr>
          </a:p>
          <a:p>
            <a:pPr algn="just"/>
            <a:r>
              <a:rPr lang="sl-SI" dirty="0">
                <a:solidFill>
                  <a:schemeClr val="tx1">
                    <a:lumMod val="65000"/>
                    <a:lumOff val="35000"/>
                  </a:schemeClr>
                </a:solidFill>
              </a:rPr>
              <a:t>Kar se zgodi je, da otroci ne dobijo drugega užitka ne doživljajo užitka od ničesar drugega. Ko rečemo pojdi opazovat sončni zahod ali na sprehod rečejo kako dolgočasno“ – ker to ne bo zbudilo njihovih možganov in ne bodo dobili tistega užitka. </a:t>
            </a:r>
          </a:p>
          <a:p>
            <a:pPr algn="just"/>
            <a:endParaRPr lang="sl-SI" dirty="0">
              <a:solidFill>
                <a:schemeClr val="tx1">
                  <a:lumMod val="65000"/>
                  <a:lumOff val="35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sl-SI" dirty="0"/>
              <a:t>Področja, ki so vključena v dnevno sanjarjenje, samorefleksijo (razmišljanje o svojih mislih ali občutkih), refleksijo na druge, empatijo, ugasnejo. Dejstvo je, da določena območja v možganih, ki so namenjena npr. empatiji, so dejavna takrat ko ne delamo nič oziroma dnevno sanjarimo. Tega pa mnogi več ne delamo. Veliko najstnikov in mladih odraslih se ukvarja s tehnologijo – ne aktivirajo torej delov možganov, ki so odgovorni za samorefleksijo in refleksije na druge ljudi in ne dovolijo, da se pojavi empatija.</a:t>
            </a:r>
          </a:p>
          <a:p>
            <a:pPr algn="just"/>
            <a:endParaRPr lang="sl-SI" dirty="0">
              <a:solidFill>
                <a:schemeClr val="tx1">
                  <a:lumMod val="65000"/>
                  <a:lumOff val="35000"/>
                </a:schemeClr>
              </a:solidFill>
            </a:endParaRPr>
          </a:p>
          <a:p>
            <a:endParaRPr lang="sl-SI" dirty="0"/>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20</a:t>
            </a:fld>
            <a:endParaRPr lang="en-US"/>
          </a:p>
        </p:txBody>
      </p:sp>
    </p:spTree>
    <p:extLst>
      <p:ext uri="{BB962C8B-B14F-4D97-AF65-F5344CB8AC3E}">
        <p14:creationId xmlns:p14="http://schemas.microsoft.com/office/powerpoint/2010/main" val="195565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Ko gredo v šole, bi moralo biti učenje nagrada sama zase in ni takšne stimulacije, njihovi možgani ugasnejo. Edini način, da zbudijo možgane je, da reagirajo, se spravijo v težave, da sprostijo tisti adrenalin, da telo in možgani za trenutek postanejo budni. Ta naval adrenalina čez čas sprosti telo in sedaj imamo kulturo iskanja ugodja, ki je popolnoma odvisna od čustvene vzburjenja in ko pridejo v situacije 20 let pozneje, to zahteva, da se fokusirajo in pogledajo svoje bolečine ali izgubo ali praznino, bodo gledali izven sebe, da bi ta občutek minil. Odvisnost, alkohol, droge, karkoli, da uporabijo za uravnavanje emocij. </a:t>
            </a:r>
          </a:p>
          <a:p>
            <a:r>
              <a:rPr lang="sl-SI" dirty="0"/>
              <a:t>Otrok uporablja tehnologijo, da uravnava svoje počutje in se </a:t>
            </a:r>
            <a:r>
              <a:rPr lang="sl-SI" dirty="0" err="1"/>
              <a:t>distraktirajo</a:t>
            </a:r>
            <a:r>
              <a:rPr lang="sl-SI" dirty="0"/>
              <a:t> in ne delajo drugih opravil – nalogo, hišnih opravil. Ko otrok naredi vsa opravila in je neka organizacija doma, se bo dobro počutil in bo bolj z </a:t>
            </a:r>
            <a:r>
              <a:rPr lang="sl-SI" dirty="0" err="1"/>
              <a:t>vesejem</a:t>
            </a:r>
            <a:r>
              <a:rPr lang="sl-SI" dirty="0"/>
              <a:t> šel ven in se igral. In ta občutek preplavi druge občutke, ker se otroci počutijo dobro. N tehnologija čez čas omrtviči um in telo, </a:t>
            </a:r>
          </a:p>
          <a:p>
            <a:r>
              <a:rPr lang="sl-SI" dirty="0"/>
              <a:t>To je tako kot če imamo partnerja, ki stalno kriči na nas  - vsakič mora kričati nekoliko glasneje, da dobi našo pozornost, ker se navadimo na stalno kričanje.</a:t>
            </a:r>
          </a:p>
          <a:p>
            <a:r>
              <a:rPr lang="sl-SI" dirty="0"/>
              <a:t>Naše receptorske celice so enake. In v odsotnosti teh dražljajev ne najdemo užitka drugje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a:t>Raziskava: otrokom so plačevali, da so nehati igrati igrico ob </a:t>
            </a:r>
            <a:r>
              <a:rPr lang="sl-SI" sz="1200" dirty="0" err="1"/>
              <a:t>zvonenju</a:t>
            </a:r>
            <a:r>
              <a:rPr lang="sl-SI" sz="1200" dirty="0"/>
              <a:t> zvonca. Nihče od njih ni zmogel nehati igrati</a:t>
            </a:r>
          </a:p>
          <a:p>
            <a:endParaRPr lang="sl-SI" dirty="0"/>
          </a:p>
          <a:p>
            <a:endParaRPr lang="sl-SI" dirty="0"/>
          </a:p>
          <a:p>
            <a:endParaRPr lang="sl-SI" dirty="0"/>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21</a:t>
            </a:fld>
            <a:endParaRPr lang="en-US"/>
          </a:p>
        </p:txBody>
      </p:sp>
    </p:spTree>
    <p:extLst>
      <p:ext uri="{BB962C8B-B14F-4D97-AF65-F5344CB8AC3E}">
        <p14:creationId xmlns:p14="http://schemas.microsoft.com/office/powerpoint/2010/main" val="40087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Ikt</a:t>
            </a:r>
            <a:r>
              <a:rPr lang="sl-SI" dirty="0"/>
              <a:t> tehnologija:</a:t>
            </a:r>
          </a:p>
          <a:p>
            <a:r>
              <a:rPr lang="sl-SI" dirty="0"/>
              <a:t>Informacijsko-komunikacijske tehnologije (IKT) je skupen izraz za nabor najrazličnejših računalniških, informacijskih in komunikacijskih naprav (strojna oprema), aplikacij (programska oprema), omrežij (Internet) in storitev.</a:t>
            </a:r>
          </a:p>
          <a:p>
            <a:r>
              <a:rPr lang="sl-SI" dirty="0"/>
              <a:t>IKT naprav (računalniki, mobilne naprave), omrežij (Internet) in aplikacij (programsko inženirstvo)</a:t>
            </a:r>
          </a:p>
          <a:p>
            <a:endParaRPr lang="sl-SI" dirty="0"/>
          </a:p>
          <a:p>
            <a:endParaRPr lang="sl-SI" dirty="0"/>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2</a:t>
            </a:fld>
            <a:endParaRPr lang="en-US"/>
          </a:p>
        </p:txBody>
      </p:sp>
    </p:spTree>
    <p:extLst>
      <p:ext uri="{BB962C8B-B14F-4D97-AF65-F5344CB8AC3E}">
        <p14:creationId xmlns:p14="http://schemas.microsoft.com/office/powerpoint/2010/main" val="2217974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buClr>
                <a:schemeClr val="accent1">
                  <a:lumMod val="50000"/>
                </a:schemeClr>
              </a:buClr>
              <a:buFont typeface="Courier New" pitchFamily="49" charset="0"/>
              <a:buChar char="o"/>
            </a:pPr>
            <a:r>
              <a:rPr lang="sl-SI" sz="2000" kern="1200" dirty="0">
                <a:solidFill>
                  <a:schemeClr val="tx1">
                    <a:lumMod val="65000"/>
                    <a:lumOff val="35000"/>
                  </a:schemeClr>
                </a:solidFill>
                <a:latin typeface="+mn-lt"/>
                <a:ea typeface="+mn-ea"/>
                <a:cs typeface="+mn-cs"/>
              </a:rPr>
              <a:t>Zasvojenost z internetom se, tako kot druge zasvojenosti, odraža kot:</a:t>
            </a:r>
          </a:p>
          <a:p>
            <a:pPr lvl="1">
              <a:buClr>
                <a:schemeClr val="accent1">
                  <a:lumMod val="50000"/>
                </a:schemeClr>
              </a:buClr>
              <a:buFont typeface="Courier New" pitchFamily="49" charset="0"/>
              <a:buChar char="o"/>
            </a:pPr>
            <a:r>
              <a:rPr lang="sl-SI" sz="2000" kern="1200" dirty="0">
                <a:solidFill>
                  <a:schemeClr val="tx1">
                    <a:lumMod val="65000"/>
                    <a:lumOff val="35000"/>
                  </a:schemeClr>
                </a:solidFill>
                <a:latin typeface="+mn-lt"/>
                <a:ea typeface="+mn-ea"/>
                <a:cs typeface="+mn-cs"/>
              </a:rPr>
              <a:t>neuspeh na akademskem področju, </a:t>
            </a:r>
          </a:p>
          <a:p>
            <a:pPr lvl="1">
              <a:buClr>
                <a:schemeClr val="accent1">
                  <a:lumMod val="50000"/>
                </a:schemeClr>
              </a:buClr>
              <a:buFont typeface="Courier New" pitchFamily="49" charset="0"/>
              <a:buChar char="o"/>
            </a:pPr>
            <a:r>
              <a:rPr lang="sl-SI" sz="2000" kern="1200" dirty="0">
                <a:solidFill>
                  <a:schemeClr val="tx1">
                    <a:lumMod val="65000"/>
                    <a:lumOff val="35000"/>
                  </a:schemeClr>
                </a:solidFill>
                <a:latin typeface="+mn-lt"/>
                <a:ea typeface="+mn-ea"/>
                <a:cs typeface="+mn-cs"/>
              </a:rPr>
              <a:t>zmanjšani učinkovitosti pri delu, </a:t>
            </a:r>
          </a:p>
          <a:p>
            <a:pPr lvl="1">
              <a:buClr>
                <a:schemeClr val="accent1">
                  <a:lumMod val="50000"/>
                </a:schemeClr>
              </a:buClr>
              <a:buFont typeface="Courier New" pitchFamily="49" charset="0"/>
              <a:buChar char="o"/>
            </a:pPr>
            <a:r>
              <a:rPr lang="sl-SI" sz="2000" kern="1200" dirty="0">
                <a:solidFill>
                  <a:schemeClr val="tx1">
                    <a:lumMod val="65000"/>
                    <a:lumOff val="35000"/>
                  </a:schemeClr>
                </a:solidFill>
                <a:latin typeface="+mn-lt"/>
                <a:ea typeface="+mn-ea"/>
                <a:cs typeface="+mn-cs"/>
              </a:rPr>
              <a:t>težavah v medosebnih odnosih,</a:t>
            </a:r>
          </a:p>
          <a:p>
            <a:pPr lvl="1">
              <a:buClr>
                <a:schemeClr val="accent1">
                  <a:lumMod val="50000"/>
                </a:schemeClr>
              </a:buClr>
              <a:buFont typeface="Courier New" pitchFamily="49" charset="0"/>
              <a:buChar char="o"/>
            </a:pPr>
            <a:r>
              <a:rPr lang="sl-SI" sz="2000" kern="1200" dirty="0">
                <a:solidFill>
                  <a:schemeClr val="tx1">
                    <a:lumMod val="65000"/>
                    <a:lumOff val="35000"/>
                  </a:schemeClr>
                </a:solidFill>
                <a:latin typeface="+mn-lt"/>
                <a:ea typeface="+mn-ea"/>
                <a:cs typeface="+mn-cs"/>
              </a:rPr>
              <a:t> pomanjkanju socialnih veščin </a:t>
            </a:r>
          </a:p>
          <a:p>
            <a:pPr>
              <a:buClr>
                <a:schemeClr val="accent1">
                  <a:lumMod val="50000"/>
                </a:schemeClr>
              </a:buClr>
              <a:buFont typeface="Courier New" pitchFamily="49" charset="0"/>
              <a:buChar char="o"/>
            </a:pPr>
            <a:endParaRPr lang="sl-SI" sz="2000" kern="1200" dirty="0">
              <a:solidFill>
                <a:schemeClr val="tx1">
                  <a:lumMod val="65000"/>
                  <a:lumOff val="35000"/>
                </a:schemeClr>
              </a:solidFill>
              <a:latin typeface="+mn-lt"/>
              <a:ea typeface="+mn-ea"/>
              <a:cs typeface="+mn-cs"/>
            </a:endParaRPr>
          </a:p>
          <a:p>
            <a:pPr>
              <a:buClr>
                <a:schemeClr val="accent1">
                  <a:lumMod val="50000"/>
                </a:schemeClr>
              </a:buClr>
              <a:buFont typeface="Courier New" pitchFamily="49" charset="0"/>
              <a:buChar char="o"/>
            </a:pPr>
            <a:r>
              <a:rPr lang="sl-SI" sz="2000" kern="1200" dirty="0">
                <a:solidFill>
                  <a:schemeClr val="tx1">
                    <a:lumMod val="65000"/>
                    <a:lumOff val="35000"/>
                  </a:schemeClr>
                </a:solidFill>
                <a:latin typeface="+mn-lt"/>
                <a:ea typeface="+mn-ea"/>
                <a:cs typeface="+mn-cs"/>
              </a:rPr>
              <a:t>Ob prenehanju lahko mladostniki doživljajo celo </a:t>
            </a:r>
            <a:r>
              <a:rPr lang="sl-SI" sz="2000" kern="1200" dirty="0" err="1">
                <a:solidFill>
                  <a:schemeClr val="tx1">
                    <a:lumMod val="65000"/>
                    <a:lumOff val="35000"/>
                  </a:schemeClr>
                </a:solidFill>
                <a:latin typeface="+mn-lt"/>
                <a:ea typeface="+mn-ea"/>
                <a:cs typeface="+mn-cs"/>
              </a:rPr>
              <a:t>odtegnitvene</a:t>
            </a:r>
            <a:r>
              <a:rPr lang="sl-SI" sz="2000" kern="1200" dirty="0">
                <a:solidFill>
                  <a:schemeClr val="tx1">
                    <a:lumMod val="65000"/>
                    <a:lumOff val="35000"/>
                  </a:schemeClr>
                </a:solidFill>
                <a:latin typeface="+mn-lt"/>
                <a:ea typeface="+mn-ea"/>
                <a:cs typeface="+mn-cs"/>
              </a:rPr>
              <a:t> simptome: </a:t>
            </a:r>
            <a:r>
              <a:rPr lang="sl-SI" sz="2000" kern="1200" dirty="0" err="1">
                <a:solidFill>
                  <a:schemeClr val="tx1">
                    <a:lumMod val="65000"/>
                    <a:lumOff val="35000"/>
                  </a:schemeClr>
                </a:solidFill>
                <a:latin typeface="+mn-lt"/>
                <a:ea typeface="+mn-ea"/>
                <a:cs typeface="+mn-cs"/>
              </a:rPr>
              <a:t>anksioznost</a:t>
            </a:r>
            <a:r>
              <a:rPr lang="sl-SI" sz="2000" kern="1200" dirty="0">
                <a:solidFill>
                  <a:schemeClr val="tx1">
                    <a:lumMod val="65000"/>
                    <a:lumOff val="35000"/>
                  </a:schemeClr>
                </a:solidFill>
                <a:latin typeface="+mn-lt"/>
                <a:ea typeface="+mn-ea"/>
                <a:cs typeface="+mn-cs"/>
              </a:rPr>
              <a:t>, depresija, nemirnost, tresenje, obsesivno </a:t>
            </a:r>
            <a:r>
              <a:rPr lang="sl-SI" sz="2000" dirty="0">
                <a:solidFill>
                  <a:schemeClr val="tx1">
                    <a:lumMod val="65000"/>
                    <a:lumOff val="35000"/>
                  </a:schemeClr>
                </a:solidFill>
              </a:rPr>
              <a:t>razmišljanje o internetu. </a:t>
            </a:r>
          </a:p>
          <a:p>
            <a:pPr>
              <a:buClr>
                <a:schemeClr val="accent1">
                  <a:lumMod val="50000"/>
                </a:schemeClr>
              </a:buClr>
              <a:buFont typeface="Courier New" pitchFamily="49" charset="0"/>
              <a:buChar char="o"/>
            </a:pPr>
            <a:endParaRPr lang="sl-SI" sz="2000" dirty="0">
              <a:solidFill>
                <a:schemeClr val="tx1">
                  <a:lumMod val="65000"/>
                  <a:lumOff val="35000"/>
                </a:schemeClr>
              </a:solidFill>
            </a:endParaRPr>
          </a:p>
          <a:p>
            <a:r>
              <a:rPr lang="sl-SI" sz="2000" dirty="0">
                <a:solidFill>
                  <a:schemeClr val="tx1">
                    <a:lumMod val="65000"/>
                    <a:lumOff val="35000"/>
                  </a:schemeClr>
                </a:solidFill>
              </a:rPr>
              <a:t>Univerza v </a:t>
            </a:r>
            <a:r>
              <a:rPr lang="sl-SI" sz="2000" dirty="0" err="1">
                <a:solidFill>
                  <a:schemeClr val="tx1">
                    <a:lumMod val="65000"/>
                    <a:lumOff val="35000"/>
                  </a:schemeClr>
                </a:solidFill>
              </a:rPr>
              <a:t>Mischigenu</a:t>
            </a:r>
            <a:endParaRPr lang="sl-SI" sz="2000" dirty="0">
              <a:solidFill>
                <a:schemeClr val="tx1">
                  <a:lumMod val="65000"/>
                  <a:lumOff val="35000"/>
                </a:schemeClr>
              </a:solidFill>
            </a:endParaRPr>
          </a:p>
          <a:p>
            <a:r>
              <a:rPr lang="sl-SI" sz="2000" dirty="0">
                <a:solidFill>
                  <a:schemeClr val="tx1">
                    <a:lumMod val="65000"/>
                    <a:lumOff val="35000"/>
                  </a:schemeClr>
                </a:solidFill>
              </a:rPr>
              <a:t>Več kot 11.000 otrok v roku 10ih let</a:t>
            </a:r>
          </a:p>
          <a:p>
            <a:r>
              <a:rPr lang="sl-SI" sz="2000" dirty="0">
                <a:solidFill>
                  <a:schemeClr val="tx1">
                    <a:lumMod val="65000"/>
                    <a:lumOff val="35000"/>
                  </a:schemeClr>
                </a:solidFill>
              </a:rPr>
              <a:t>Pomembna razlika v možganski aktivnosti</a:t>
            </a:r>
          </a:p>
          <a:p>
            <a:r>
              <a:rPr lang="sl-SI" sz="2000" dirty="0">
                <a:solidFill>
                  <a:schemeClr val="tx1">
                    <a:lumMod val="65000"/>
                    <a:lumOff val="35000"/>
                  </a:schemeClr>
                </a:solidFill>
              </a:rPr>
              <a:t>Čas pred ekrani</a:t>
            </a:r>
          </a:p>
          <a:p>
            <a:pPr>
              <a:buClr>
                <a:schemeClr val="accent1">
                  <a:lumMod val="50000"/>
                </a:schemeClr>
              </a:buClr>
              <a:buFont typeface="Courier New" pitchFamily="49" charset="0"/>
              <a:buChar char="o"/>
            </a:pPr>
            <a:endParaRPr lang="sl-SI" sz="2000" dirty="0">
              <a:solidFill>
                <a:schemeClr val="tx1">
                  <a:lumMod val="65000"/>
                  <a:lumOff val="35000"/>
                </a:schemeClr>
              </a:solidFill>
            </a:endParaRPr>
          </a:p>
          <a:p>
            <a:endParaRPr lang="sl-SI" dirty="0"/>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22</a:t>
            </a:fld>
            <a:endParaRPr lang="en-US"/>
          </a:p>
        </p:txBody>
      </p:sp>
    </p:spTree>
    <p:extLst>
      <p:ext uri="{BB962C8B-B14F-4D97-AF65-F5344CB8AC3E}">
        <p14:creationId xmlns:p14="http://schemas.microsoft.com/office/powerpoint/2010/main" val="2528706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lvl="0"/>
            <a:endParaRPr lang="sl-SI" sz="1200" dirty="0">
              <a:solidFill>
                <a:schemeClr val="tx1">
                  <a:lumMod val="65000"/>
                  <a:lumOff val="35000"/>
                </a:schemeClr>
              </a:solidFill>
            </a:endParaRPr>
          </a:p>
          <a:p>
            <a:endParaRPr lang="sl-SI" dirty="0"/>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25</a:t>
            </a:fld>
            <a:endParaRPr lang="en-US"/>
          </a:p>
        </p:txBody>
      </p:sp>
    </p:spTree>
    <p:extLst>
      <p:ext uri="{BB962C8B-B14F-4D97-AF65-F5344CB8AC3E}">
        <p14:creationId xmlns:p14="http://schemas.microsoft.com/office/powerpoint/2010/main" val="1364224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5-sekundno pravilo - p</a:t>
            </a:r>
            <a:r>
              <a:rPr lang="sl-SI" sz="1200" dirty="0"/>
              <a:t>omembne faktor je če so sposobni nehati igrati igrico</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a:solidFill>
                  <a:schemeClr val="tx1">
                    <a:lumMod val="65000"/>
                    <a:lumOff val="35000"/>
                  </a:schemeClr>
                </a:solidFill>
              </a:rPr>
              <a:t>Raziskava v Ameriki je pokazala, da družine, kjer jedo skupno večerjo, imajo manj najstnikov, ki zapadejo v odvisnosti od drog. To ne pomeni, da zgolj večerjanje </a:t>
            </a:r>
            <a:r>
              <a:rPr lang="sl-SI" sz="1200" dirty="0" err="1">
                <a:solidFill>
                  <a:schemeClr val="tx1">
                    <a:lumMod val="65000"/>
                    <a:lumOff val="35000"/>
                  </a:schemeClr>
                </a:solidFill>
              </a:rPr>
              <a:t>pozvroči</a:t>
            </a:r>
            <a:r>
              <a:rPr lang="sl-SI" sz="1200" dirty="0">
                <a:solidFill>
                  <a:schemeClr val="tx1">
                    <a:lumMod val="65000"/>
                    <a:lumOff val="35000"/>
                  </a:schemeClr>
                </a:solidFill>
              </a:rPr>
              <a:t> to, temveč način delovanja, ki se med drugim kaže tudi posledično preko preživljanje skupnega časa in uživanja v večerji: postavljaš pomembna vprašanja, deliš ideje, se </a:t>
            </a:r>
            <a:r>
              <a:rPr lang="sl-SI" sz="1200" dirty="0" err="1">
                <a:solidFill>
                  <a:schemeClr val="tx1">
                    <a:lumMod val="65000"/>
                    <a:lumOff val="35000"/>
                  </a:schemeClr>
                </a:solidFill>
              </a:rPr>
              <a:t>povezuješodstranjaš</a:t>
            </a:r>
            <a:r>
              <a:rPr lang="sl-SI" sz="1200" dirty="0">
                <a:solidFill>
                  <a:schemeClr val="tx1">
                    <a:lumMod val="65000"/>
                    <a:lumOff val="35000"/>
                  </a:schemeClr>
                </a:solidFill>
              </a:rPr>
              <a:t> plasti, zidove, fasade protekcije, ki ohranjajo ključne težave, da so naslovljene</a:t>
            </a:r>
          </a:p>
          <a:p>
            <a:endParaRPr lang="sl-SI" dirty="0"/>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26</a:t>
            </a:fld>
            <a:endParaRPr lang="en-US"/>
          </a:p>
        </p:txBody>
      </p:sp>
    </p:spTree>
    <p:extLst>
      <p:ext uri="{BB962C8B-B14F-4D97-AF65-F5344CB8AC3E}">
        <p14:creationId xmlns:p14="http://schemas.microsoft.com/office/powerpoint/2010/main" val="170095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a:t>Internet,</a:t>
            </a:r>
            <a:r>
              <a:rPr lang="sl-SI" baseline="0" dirty="0"/>
              <a:t> splet je močno zaznamoval družbeno dogajanje in je del našega vsakdana kot tudi del vsakdana otrok in mladostnikov. Uporaba je najbolj razširjena ravno med mladimi, med mladostniki in mladimi odraslimi. </a:t>
            </a:r>
            <a:endParaRPr lang="sl-SI" dirty="0"/>
          </a:p>
          <a:p>
            <a:endParaRPr lang="sl-S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Kaj so socialna omrežja, katera so najbolj uporabljena med mladimi, motive za uporabo le-teh, pozitivne plati in koristi socialnih omrežji, kot tudi nevarnosti</a:t>
            </a:r>
            <a:r>
              <a:rPr lang="sl-SI" baseline="0" dirty="0"/>
              <a:t> oz. negativnih plati, na katere lahko naletimo tako mi kot tudi otroci in mladostniki. </a:t>
            </a:r>
            <a:endParaRPr lang="sl-SI" dirty="0"/>
          </a:p>
          <a:p>
            <a:endParaRPr lang="sl-SI" dirty="0"/>
          </a:p>
        </p:txBody>
      </p:sp>
      <p:sp>
        <p:nvSpPr>
          <p:cNvPr id="4" name="Ograda številke diapozitiva 3"/>
          <p:cNvSpPr>
            <a:spLocks noGrp="1"/>
          </p:cNvSpPr>
          <p:nvPr>
            <p:ph type="sldNum" sz="quarter" idx="10"/>
          </p:nvPr>
        </p:nvSpPr>
        <p:spPr/>
        <p:txBody>
          <a:bodyPr/>
          <a:lstStyle/>
          <a:p>
            <a:fld id="{D6DAC6CA-E053-4EC7-B801-A64BBB9841B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a:t>Socialna omrežja imajo tako pozitivne</a:t>
            </a:r>
            <a:r>
              <a:rPr lang="sl-SI" baseline="0" dirty="0"/>
              <a:t> kot  negativne vidike, torej ne moremo reči, da so zgolj nevarna in slaba. </a:t>
            </a:r>
          </a:p>
          <a:p>
            <a:endParaRPr lang="sl-SI" dirty="0"/>
          </a:p>
          <a:p>
            <a:endParaRPr lang="sl-SI" dirty="0"/>
          </a:p>
        </p:txBody>
      </p:sp>
      <p:sp>
        <p:nvSpPr>
          <p:cNvPr id="4" name="Ograda številke diapozitiva 3"/>
          <p:cNvSpPr>
            <a:spLocks noGrp="1"/>
          </p:cNvSpPr>
          <p:nvPr>
            <p:ph type="sldNum" sz="quarter" idx="10"/>
          </p:nvPr>
        </p:nvSpPr>
        <p:spPr/>
        <p:txBody>
          <a:bodyPr/>
          <a:lstStyle/>
          <a:p>
            <a:fld id="{2A7670F2-3E07-4969-980B-991985621DB8}" type="slidenum">
              <a:rPr lang="sl-SI" smtClean="0"/>
              <a:pPr/>
              <a:t>4</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a:t>Interakcija z vrstniki ima pomembno vlogo v mladostnikovem razvoju pri njegovem osamosvajanju,</a:t>
            </a:r>
            <a:r>
              <a:rPr lang="sl-SI" baseline="0" dirty="0"/>
              <a:t> oblikovanju identitete, vzorcev moralnega presojanja, pridobivanju socialnih spretnosti, upadu mladostniškega egocentrizma, vzpostavljanju odnosov z nasprotnim spolom. Odnosi postanejo bolj vzajemni, čustveno stabilni, intenzivni.</a:t>
            </a:r>
          </a:p>
          <a:p>
            <a:r>
              <a:rPr lang="sl-SI" baseline="0" dirty="0"/>
              <a:t>Pomembno je oblikovanje kakovostnih vrstniških odnosov, saj tiste, ki ne vzpostavijo zadovoljivih odnosov z vrstniki imajo težave kasneje pri vzpostavljanju odnosov. Najboljši napovednik prilagojenosti v odraslosti. </a:t>
            </a:r>
          </a:p>
          <a:p>
            <a:r>
              <a:rPr lang="sl-SI" baseline="0" dirty="0"/>
              <a:t>Vrstniki postanejo del čustvene opore. Pogovarjajo o področjih s katerimi s starši ne. </a:t>
            </a:r>
          </a:p>
          <a:p>
            <a:endParaRPr lang="sl-SI" dirty="0"/>
          </a:p>
        </p:txBody>
      </p:sp>
      <p:sp>
        <p:nvSpPr>
          <p:cNvPr id="4" name="Ograda številke diapozitiva 3"/>
          <p:cNvSpPr>
            <a:spLocks noGrp="1"/>
          </p:cNvSpPr>
          <p:nvPr>
            <p:ph type="sldNum" sz="quarter" idx="10"/>
          </p:nvPr>
        </p:nvSpPr>
        <p:spPr/>
        <p:txBody>
          <a:bodyPr/>
          <a:lstStyle/>
          <a:p>
            <a:fld id="{D6DAC6CA-E053-4EC7-B801-A64BBB9841B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Na svetu je 7,55 </a:t>
            </a:r>
            <a:r>
              <a:rPr lang="sl-SI" dirty="0" err="1"/>
              <a:t>miljarde</a:t>
            </a:r>
            <a:r>
              <a:rPr lang="sl-SI" dirty="0"/>
              <a:t> ljudi</a:t>
            </a:r>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6</a:t>
            </a:fld>
            <a:endParaRPr lang="en-US"/>
          </a:p>
        </p:txBody>
      </p:sp>
    </p:spTree>
    <p:extLst>
      <p:ext uri="{BB962C8B-B14F-4D97-AF65-F5344CB8AC3E}">
        <p14:creationId xmlns:p14="http://schemas.microsoft.com/office/powerpoint/2010/main" val="378256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7</a:t>
            </a:fld>
            <a:endParaRPr lang="en-US"/>
          </a:p>
        </p:txBody>
      </p:sp>
    </p:spTree>
    <p:extLst>
      <p:ext uri="{BB962C8B-B14F-4D97-AF65-F5344CB8AC3E}">
        <p14:creationId xmlns:p14="http://schemas.microsoft.com/office/powerpoint/2010/main" val="264270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8</a:t>
            </a:fld>
            <a:endParaRPr lang="en-US"/>
          </a:p>
        </p:txBody>
      </p:sp>
    </p:spTree>
    <p:extLst>
      <p:ext uri="{BB962C8B-B14F-4D97-AF65-F5344CB8AC3E}">
        <p14:creationId xmlns:p14="http://schemas.microsoft.com/office/powerpoint/2010/main" val="1111449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D6DAC6CA-E053-4EC7-B801-A64BBB9841B3}" type="slidenum">
              <a:rPr lang="en-US" smtClean="0"/>
              <a:pPr/>
              <a:t>9</a:t>
            </a:fld>
            <a:endParaRPr lang="en-US"/>
          </a:p>
        </p:txBody>
      </p:sp>
    </p:spTree>
    <p:extLst>
      <p:ext uri="{BB962C8B-B14F-4D97-AF65-F5344CB8AC3E}">
        <p14:creationId xmlns:p14="http://schemas.microsoft.com/office/powerpoint/2010/main" val="936695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0" y="1460500"/>
            <a:ext cx="5105400" cy="1066800"/>
          </a:xfrm>
        </p:spPr>
        <p:txBody>
          <a:bodyPr>
            <a:normAutofit/>
          </a:bodyPr>
          <a:lstStyle>
            <a:lvl1pPr algn="ctr">
              <a:defRPr sz="4400" baseline="0">
                <a:solidFill>
                  <a:srgbClr val="00B0F0"/>
                </a:solidFill>
              </a:defRPr>
            </a:lvl1pPr>
          </a:lstStyle>
          <a:p>
            <a:r>
              <a:rPr lang="en-US" dirty="0"/>
              <a:t>Your Master Title</a:t>
            </a:r>
          </a:p>
        </p:txBody>
      </p:sp>
      <p:sp>
        <p:nvSpPr>
          <p:cNvPr id="3" name="Subtitle 2"/>
          <p:cNvSpPr>
            <a:spLocks noGrp="1"/>
          </p:cNvSpPr>
          <p:nvPr>
            <p:ph type="subTitle" idx="1" hasCustomPrompt="1"/>
          </p:nvPr>
        </p:nvSpPr>
        <p:spPr>
          <a:xfrm>
            <a:off x="1907704" y="6579282"/>
            <a:ext cx="8135800" cy="288032"/>
          </a:xfrm>
        </p:spPr>
        <p:txBody>
          <a:bodyPr>
            <a:normAutofit/>
          </a:bodyPr>
          <a:lstStyle>
            <a:lvl1pPr marL="0" indent="0" algn="ctr">
              <a:buNone/>
              <a:defRPr sz="12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Naložbo</a:t>
            </a:r>
            <a:r>
              <a:rPr lang="en-US" dirty="0"/>
              <a:t> </a:t>
            </a:r>
            <a:r>
              <a:rPr lang="en-US" dirty="0" err="1"/>
              <a:t>sofinancirata</a:t>
            </a:r>
            <a:r>
              <a:rPr lang="en-US" dirty="0"/>
              <a:t> </a:t>
            </a:r>
            <a:r>
              <a:rPr lang="en-US" dirty="0" err="1"/>
              <a:t>Republika</a:t>
            </a:r>
            <a:r>
              <a:rPr lang="en-US" dirty="0"/>
              <a:t> </a:t>
            </a:r>
            <a:r>
              <a:rPr lang="en-US" dirty="0" err="1"/>
              <a:t>Slovenija</a:t>
            </a:r>
            <a:r>
              <a:rPr lang="en-US" dirty="0"/>
              <a:t> in </a:t>
            </a:r>
            <a:r>
              <a:rPr lang="en-US" dirty="0" err="1"/>
              <a:t>Evropska</a:t>
            </a:r>
            <a:r>
              <a:rPr lang="en-US" dirty="0"/>
              <a:t> </a:t>
            </a:r>
            <a:r>
              <a:rPr lang="en-US" dirty="0" err="1"/>
              <a:t>unija</a:t>
            </a:r>
            <a:r>
              <a:rPr lang="en-US" dirty="0"/>
              <a:t> </a:t>
            </a:r>
            <a:r>
              <a:rPr lang="en-US" dirty="0" err="1"/>
              <a:t>iz</a:t>
            </a:r>
            <a:r>
              <a:rPr lang="en-US" dirty="0"/>
              <a:t> </a:t>
            </a:r>
            <a:r>
              <a:rPr lang="en-US" dirty="0" err="1"/>
              <a:t>Evropskega</a:t>
            </a:r>
            <a:r>
              <a:rPr lang="en-US" dirty="0"/>
              <a:t> </a:t>
            </a:r>
            <a:r>
              <a:rPr lang="en-US" dirty="0" err="1"/>
              <a:t>socialnega</a:t>
            </a:r>
            <a:r>
              <a:rPr lang="sl-SI" dirty="0"/>
              <a:t> sklada</a:t>
            </a:r>
            <a:endParaRPr lang="en-US" dirty="0"/>
          </a:p>
        </p:txBody>
      </p:sp>
      <p:pic>
        <p:nvPicPr>
          <p:cNvPr id="9" name="Slika 8">
            <a:extLst>
              <a:ext uri="{FF2B5EF4-FFF2-40B4-BE49-F238E27FC236}">
                <a16:creationId xmlns:a16="http://schemas.microsoft.com/office/drawing/2014/main" id="{E0198273-2C52-4EA1-9094-C90280E150BD}"/>
              </a:ext>
            </a:extLst>
          </p:cNvPr>
          <p:cNvPicPr>
            <a:picLocks noChangeAspect="1"/>
          </p:cNvPicPr>
          <p:nvPr userDrawn="1"/>
        </p:nvPicPr>
        <p:blipFill>
          <a:blip r:embed="rId2"/>
          <a:stretch>
            <a:fillRect/>
          </a:stretch>
        </p:blipFill>
        <p:spPr>
          <a:xfrm>
            <a:off x="-22484" y="-13583"/>
            <a:ext cx="9180512" cy="574878"/>
          </a:xfrm>
          <a:prstGeom prst="rect">
            <a:avLst/>
          </a:prstGeom>
        </p:spPr>
      </p:pic>
    </p:spTree>
    <p:extLst>
      <p:ext uri="{BB962C8B-B14F-4D97-AF65-F5344CB8AC3E}">
        <p14:creationId xmlns:p14="http://schemas.microsoft.com/office/powerpoint/2010/main" val="3253875174"/>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Naložbo sofinancirata Republika Slovenija in Evropska unija iz Evropskega socialnega sklada.</a:t>
            </a:r>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pic>
        <p:nvPicPr>
          <p:cNvPr id="8" name="Slika 7">
            <a:extLst>
              <a:ext uri="{FF2B5EF4-FFF2-40B4-BE49-F238E27FC236}">
                <a16:creationId xmlns:a16="http://schemas.microsoft.com/office/drawing/2014/main" id="{EEDAD01E-423B-42B9-909B-66DE0997AF97}"/>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3174452648"/>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Naložbo sofinancirata Republika Slovenija in Evropska unija iz Evropskega socialnega sklada.</a:t>
            </a:r>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pic>
        <p:nvPicPr>
          <p:cNvPr id="8" name="Slika 7">
            <a:extLst>
              <a:ext uri="{FF2B5EF4-FFF2-40B4-BE49-F238E27FC236}">
                <a16:creationId xmlns:a16="http://schemas.microsoft.com/office/drawing/2014/main" id="{8BB365EE-806D-4979-9883-8C0E1B041E61}"/>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477607843"/>
      </p:ext>
    </p:extLst>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Naložbo sofinancirata Republika Slovenija in Evropska unija iz Evropskega socialnega sklada.</a:t>
            </a:r>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Slika 6">
            <a:extLst>
              <a:ext uri="{FF2B5EF4-FFF2-40B4-BE49-F238E27FC236}">
                <a16:creationId xmlns:a16="http://schemas.microsoft.com/office/drawing/2014/main" id="{282DB97B-A285-4093-AEA6-713E690A5F58}"/>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3428665726"/>
      </p:ext>
    </p:extLst>
  </p:cSld>
  <p:clrMapOvr>
    <a:masterClrMapping/>
  </p:clrMapOvr>
  <p:transition>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Naložbo sofinancirata Republika Slovenija in Evropska unija iz Evropskega socialnega sklada.</a:t>
            </a:r>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Slika 6">
            <a:extLst>
              <a:ext uri="{FF2B5EF4-FFF2-40B4-BE49-F238E27FC236}">
                <a16:creationId xmlns:a16="http://schemas.microsoft.com/office/drawing/2014/main" id="{85F16EF6-ABA4-4093-9031-40C387932C66}"/>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893609949"/>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DEA8EA3B-AB59-48A6-9F1F-16BCD0AB3CA7}"/>
              </a:ext>
            </a:extLst>
          </p:cNvPr>
          <p:cNvPicPr>
            <a:picLocks noChangeAspect="1"/>
          </p:cNvPicPr>
          <p:nvPr userDrawn="1"/>
        </p:nvPicPr>
        <p:blipFill>
          <a:blip r:embed="rId2"/>
          <a:stretch>
            <a:fillRect/>
          </a:stretch>
        </p:blipFill>
        <p:spPr>
          <a:xfrm>
            <a:off x="0" y="-503050"/>
            <a:ext cx="9144000" cy="1001967"/>
          </a:xfrm>
          <a:prstGeom prst="rect">
            <a:avLst/>
          </a:prstGeom>
        </p:spPr>
      </p:pic>
      <p:sp>
        <p:nvSpPr>
          <p:cNvPr id="2" name="Title 1"/>
          <p:cNvSpPr>
            <a:spLocks noGrp="1"/>
          </p:cNvSpPr>
          <p:nvPr>
            <p:ph type="title"/>
          </p:nvPr>
        </p:nvSpPr>
        <p:spPr>
          <a:xfrm>
            <a:off x="448965" y="1046634"/>
            <a:ext cx="8229600" cy="1143000"/>
          </a:xfrm>
        </p:spPr>
        <p:txBody>
          <a:bodyPr>
            <a:normAutofit/>
          </a:bodyPr>
          <a:lstStyle>
            <a:lvl1pPr algn="l">
              <a:defRPr sz="3600">
                <a:solidFill>
                  <a:schemeClr val="bg1"/>
                </a:solidFill>
              </a:defRPr>
            </a:lvl1pPr>
          </a:lstStyle>
          <a:p>
            <a:r>
              <a:rPr lang="sl-SI" dirty="0"/>
              <a:t>Kliknite, če želite urediti slog naslova matrice</a:t>
            </a:r>
            <a:endParaRPr lang="en-US" dirty="0"/>
          </a:p>
        </p:txBody>
      </p:sp>
      <p:sp>
        <p:nvSpPr>
          <p:cNvPr id="3" name="Content Placeholder 2"/>
          <p:cNvSpPr>
            <a:spLocks noGrp="1"/>
          </p:cNvSpPr>
          <p:nvPr>
            <p:ph idx="1"/>
          </p:nvPr>
        </p:nvSpPr>
        <p:spPr>
          <a:xfrm>
            <a:off x="448965" y="1443835"/>
            <a:ext cx="8229600" cy="452596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l-SI" dirty="0"/>
              <a:t>Kliknite, če želite urediti sloge besedila matrice</a:t>
            </a:r>
          </a:p>
          <a:p>
            <a:pPr lvl="1"/>
            <a:r>
              <a:rPr lang="sl-SI" dirty="0"/>
              <a:t>Druga raven</a:t>
            </a:r>
          </a:p>
          <a:p>
            <a:pPr lvl="2"/>
            <a:r>
              <a:rPr lang="sl-SI" dirty="0"/>
              <a:t>Tretja raven</a:t>
            </a:r>
          </a:p>
          <a:p>
            <a:pPr lvl="3"/>
            <a:r>
              <a:rPr lang="sl-SI" dirty="0"/>
              <a:t>Četrta raven</a:t>
            </a:r>
          </a:p>
          <a:p>
            <a:pPr lvl="4"/>
            <a:r>
              <a:rPr lang="sl-SI" dirty="0"/>
              <a:t>Peta raven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1979712" y="6563720"/>
            <a:ext cx="6840760" cy="365125"/>
          </a:xfrm>
        </p:spPr>
        <p:txBody>
          <a:bodyPr/>
          <a:lstStyle/>
          <a:p>
            <a:r>
              <a:rPr lang="sl-SI"/>
              <a:t>Naložbo sofinancirata Republika Slovenija in Evropska unija iz Evropskega socialnega sklada.</a:t>
            </a:r>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Slika 6">
            <a:extLst>
              <a:ext uri="{FF2B5EF4-FFF2-40B4-BE49-F238E27FC236}">
                <a16:creationId xmlns:a16="http://schemas.microsoft.com/office/drawing/2014/main" id="{8177EA99-BD1F-498A-AD26-6BA3732DC8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940" y="-13707"/>
            <a:ext cx="753102" cy="468818"/>
          </a:xfrm>
          <a:prstGeom prst="rect">
            <a:avLst/>
          </a:prstGeom>
        </p:spPr>
      </p:pic>
      <p:pic>
        <p:nvPicPr>
          <p:cNvPr id="9" name="Slika 8">
            <a:extLst>
              <a:ext uri="{FF2B5EF4-FFF2-40B4-BE49-F238E27FC236}">
                <a16:creationId xmlns:a16="http://schemas.microsoft.com/office/drawing/2014/main" id="{E8202882-D417-45EE-9ED3-1645797527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8784" y="-19320"/>
            <a:ext cx="1433602" cy="480044"/>
          </a:xfrm>
          <a:prstGeom prst="rect">
            <a:avLst/>
          </a:prstGeom>
        </p:spPr>
      </p:pic>
      <p:pic>
        <p:nvPicPr>
          <p:cNvPr id="10" name="Slika 9">
            <a:extLst>
              <a:ext uri="{FF2B5EF4-FFF2-40B4-BE49-F238E27FC236}">
                <a16:creationId xmlns:a16="http://schemas.microsoft.com/office/drawing/2014/main" id="{787C90EF-FA67-4903-805C-6B49B5FE2BA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51848" y="-30952"/>
            <a:ext cx="1336304" cy="563181"/>
          </a:xfrm>
          <a:prstGeom prst="rect">
            <a:avLst/>
          </a:prstGeom>
        </p:spPr>
      </p:pic>
      <p:pic>
        <p:nvPicPr>
          <p:cNvPr id="12" name="Slika 11">
            <a:extLst>
              <a:ext uri="{FF2B5EF4-FFF2-40B4-BE49-F238E27FC236}">
                <a16:creationId xmlns:a16="http://schemas.microsoft.com/office/drawing/2014/main" id="{ADE14FE4-9B94-4AD3-9FE2-27A6AE6BE64E}"/>
              </a:ext>
            </a:extLst>
          </p:cNvPr>
          <p:cNvPicPr>
            <a:picLocks noChangeAspect="1"/>
          </p:cNvPicPr>
          <p:nvPr userDrawn="1"/>
        </p:nvPicPr>
        <p:blipFill>
          <a:blip r:embed="rId6"/>
          <a:stretch>
            <a:fillRect/>
          </a:stretch>
        </p:blipFill>
        <p:spPr>
          <a:xfrm>
            <a:off x="2454234" y="-92301"/>
            <a:ext cx="1433601" cy="607919"/>
          </a:xfrm>
          <a:prstGeom prst="rect">
            <a:avLst/>
          </a:prstGeom>
        </p:spPr>
      </p:pic>
    </p:spTree>
    <p:extLst>
      <p:ext uri="{BB962C8B-B14F-4D97-AF65-F5344CB8AC3E}">
        <p14:creationId xmlns:p14="http://schemas.microsoft.com/office/powerpoint/2010/main" val="1664471362"/>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899FC8-4423-48FB-8A7B-042515F7D69F}"/>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63A01BCE-7F50-47E2-9D9E-D512D012B9B6}"/>
              </a:ext>
            </a:extLst>
          </p:cNvPr>
          <p:cNvSpPr>
            <a:spLocks noGrp="1"/>
          </p:cNvSpPr>
          <p:nvPr>
            <p:ph type="dt" sz="half" idx="10"/>
          </p:nvPr>
        </p:nvSpPr>
        <p:spPr/>
        <p:txBody>
          <a:bodyPr/>
          <a:lstStyle/>
          <a:p>
            <a:endParaRPr lang="en-US"/>
          </a:p>
        </p:txBody>
      </p:sp>
      <p:sp>
        <p:nvSpPr>
          <p:cNvPr id="4" name="Označba mesta noge 3">
            <a:extLst>
              <a:ext uri="{FF2B5EF4-FFF2-40B4-BE49-F238E27FC236}">
                <a16:creationId xmlns:a16="http://schemas.microsoft.com/office/drawing/2014/main" id="{3BC89DEB-75C7-4CD2-AC49-2886F3ED189C}"/>
              </a:ext>
            </a:extLst>
          </p:cNvPr>
          <p:cNvSpPr>
            <a:spLocks noGrp="1"/>
          </p:cNvSpPr>
          <p:nvPr>
            <p:ph type="ftr" sz="quarter" idx="11"/>
          </p:nvPr>
        </p:nvSpPr>
        <p:spPr/>
        <p:txBody>
          <a:bodyPr/>
          <a:lstStyle/>
          <a:p>
            <a:r>
              <a:rPr lang="en-US"/>
              <a:t>Naložbo sofinancirata Republika Slovenija in Evropska unija iz Evropskega socialnega sklada.</a:t>
            </a:r>
          </a:p>
        </p:txBody>
      </p:sp>
      <p:sp>
        <p:nvSpPr>
          <p:cNvPr id="5" name="Označba mesta številke diapozitiva 4">
            <a:extLst>
              <a:ext uri="{FF2B5EF4-FFF2-40B4-BE49-F238E27FC236}">
                <a16:creationId xmlns:a16="http://schemas.microsoft.com/office/drawing/2014/main" id="{D8CE6EDA-94F6-4280-92D3-CDDF6A408B67}"/>
              </a:ext>
            </a:extLst>
          </p:cNvPr>
          <p:cNvSpPr>
            <a:spLocks noGrp="1"/>
          </p:cNvSpPr>
          <p:nvPr>
            <p:ph type="sldNum" sz="quarter" idx="12"/>
          </p:nvPr>
        </p:nvSpPr>
        <p:spPr/>
        <p:txBody>
          <a:bodyPr/>
          <a:lstStyle/>
          <a:p>
            <a:fld id="{B82CCC60-E8CD-4174-8B1A-7DF615B22EEF}" type="slidenum">
              <a:rPr lang="en-US" smtClean="0"/>
              <a:pPr/>
              <a:t>‹#›</a:t>
            </a:fld>
            <a:endParaRPr lang="en-US"/>
          </a:p>
        </p:txBody>
      </p:sp>
      <p:pic>
        <p:nvPicPr>
          <p:cNvPr id="6" name="Slika 5">
            <a:extLst>
              <a:ext uri="{FF2B5EF4-FFF2-40B4-BE49-F238E27FC236}">
                <a16:creationId xmlns:a16="http://schemas.microsoft.com/office/drawing/2014/main" id="{FD09793A-86C5-4063-9D02-0AEF620865CD}"/>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2889112892"/>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710784" cy="1143000"/>
          </a:xfrm>
        </p:spPr>
        <p:txBody>
          <a:bodyPr>
            <a:normAutofit/>
          </a:bodyPr>
          <a:lstStyle>
            <a:lvl1pPr algn="l">
              <a:defRPr sz="3600">
                <a:solidFill>
                  <a:schemeClr val="bg1"/>
                </a:solidFill>
              </a:defRPr>
            </a:lvl1pPr>
          </a:lstStyle>
          <a:p>
            <a:r>
              <a:rPr lang="sl-SI"/>
              <a:t>Kliknite, če želite urediti slog naslova matrice</a:t>
            </a:r>
            <a:endParaRPr lang="en-US" dirty="0"/>
          </a:p>
        </p:txBody>
      </p:sp>
      <p:sp>
        <p:nvSpPr>
          <p:cNvPr id="3" name="Content Placeholder 2"/>
          <p:cNvSpPr>
            <a:spLocks noGrp="1"/>
          </p:cNvSpPr>
          <p:nvPr>
            <p:ph idx="1"/>
          </p:nvPr>
        </p:nvSpPr>
        <p:spPr>
          <a:xfrm>
            <a:off x="2057400" y="1473998"/>
            <a:ext cx="6710784"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Naložbo sofinancirata Republika Slovenija in Evropska unija iz Evropskega socialnega sklada.</a:t>
            </a:r>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8" name="Slika 7">
            <a:extLst>
              <a:ext uri="{FF2B5EF4-FFF2-40B4-BE49-F238E27FC236}">
                <a16:creationId xmlns:a16="http://schemas.microsoft.com/office/drawing/2014/main" id="{1B0D359A-9C32-4792-AD96-3E45FD966CA5}"/>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1629391393"/>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Naložbo sofinancirata Republika Slovenija in Evropska unija iz Evropskega socialnega sklada.</a:t>
            </a:r>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Naložbo sofinancirata Republika Slovenija in Evropska unija iz Evropskega socialnega sklada.</a:t>
            </a:r>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pic>
        <p:nvPicPr>
          <p:cNvPr id="8" name="Slika 7">
            <a:extLst>
              <a:ext uri="{FF2B5EF4-FFF2-40B4-BE49-F238E27FC236}">
                <a16:creationId xmlns:a16="http://schemas.microsoft.com/office/drawing/2014/main" id="{DE82CBF4-B5C6-45F8-921A-17CC705F9B02}"/>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3556791830"/>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bg1"/>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Naložbo sofinancirata Republika Slovenija in Evropska unija iz Evropskega socialnega sklada.</a:t>
            </a:r>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pic>
        <p:nvPicPr>
          <p:cNvPr id="10" name="Slika 9">
            <a:extLst>
              <a:ext uri="{FF2B5EF4-FFF2-40B4-BE49-F238E27FC236}">
                <a16:creationId xmlns:a16="http://schemas.microsoft.com/office/drawing/2014/main" id="{DF010A5D-7C01-4343-8FD0-DF1170707B5E}"/>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4122911988"/>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Naložbo sofinancirata Republika Slovenija in Evropska unija iz Evropskega socialnega sklada.</a:t>
            </a:r>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pic>
        <p:nvPicPr>
          <p:cNvPr id="6" name="Slika 5">
            <a:extLst>
              <a:ext uri="{FF2B5EF4-FFF2-40B4-BE49-F238E27FC236}">
                <a16:creationId xmlns:a16="http://schemas.microsoft.com/office/drawing/2014/main" id="{68F4A3DD-6BF9-4E25-834E-3F8D20C2CB56}"/>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3029773110"/>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Naložbo sofinancirata Republika Slovenija in Evropska unija iz Evropskega socialnega sklada.</a:t>
            </a:r>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pic>
        <p:nvPicPr>
          <p:cNvPr id="5" name="Slika 4">
            <a:extLst>
              <a:ext uri="{FF2B5EF4-FFF2-40B4-BE49-F238E27FC236}">
                <a16:creationId xmlns:a16="http://schemas.microsoft.com/office/drawing/2014/main" id="{4B74A92E-1DF7-420A-ACD0-EBD53E9E9497}"/>
              </a:ext>
            </a:extLst>
          </p:cNvPr>
          <p:cNvPicPr>
            <a:picLocks noChangeAspect="1"/>
          </p:cNvPicPr>
          <p:nvPr userDrawn="1"/>
        </p:nvPicPr>
        <p:blipFill>
          <a:blip r:embed="rId2"/>
          <a:stretch>
            <a:fillRect/>
          </a:stretch>
        </p:blipFill>
        <p:spPr>
          <a:xfrm>
            <a:off x="-36512" y="-26198"/>
            <a:ext cx="9180512" cy="574878"/>
          </a:xfrm>
          <a:prstGeom prst="rect">
            <a:avLst/>
          </a:prstGeom>
        </p:spPr>
      </p:pic>
    </p:spTree>
    <p:extLst>
      <p:ext uri="{BB962C8B-B14F-4D97-AF65-F5344CB8AC3E}">
        <p14:creationId xmlns:p14="http://schemas.microsoft.com/office/powerpoint/2010/main" val="4251864075"/>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sl-SI" dirty="0"/>
              <a:t>Kliknite, če želite urediti slog naslova matrice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Naložbo sofinancirata Republika Slovenija in Evropska unija iz Evropskega socialnega sklada.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pic>
        <p:nvPicPr>
          <p:cNvPr id="7" name="Slika 6">
            <a:extLst>
              <a:ext uri="{FF2B5EF4-FFF2-40B4-BE49-F238E27FC236}">
                <a16:creationId xmlns:a16="http://schemas.microsoft.com/office/drawing/2014/main" id="{623D6051-A01C-4403-BEBB-612714657438}"/>
              </a:ext>
            </a:extLst>
          </p:cNvPr>
          <p:cNvPicPr>
            <a:picLocks noChangeAspect="1"/>
          </p:cNvPicPr>
          <p:nvPr userDrawn="1"/>
        </p:nvPicPr>
        <p:blipFill>
          <a:blip r:embed="rId15"/>
          <a:stretch>
            <a:fillRect/>
          </a:stretch>
        </p:blipFill>
        <p:spPr>
          <a:xfrm>
            <a:off x="-36512" y="-26198"/>
            <a:ext cx="9180512" cy="574878"/>
          </a:xfrm>
          <a:prstGeom prst="rect">
            <a:avLst/>
          </a:prstGeom>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push/>
  </p:transition>
  <p:hf sldNum="0" hdr="0" dt="0"/>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risa.oblak@zd-ivg.s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QN11E74HIOE" TargetMode="External"/><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www.youtube.com/watch?v=7QWoP6jJG3k" TargetMode="External"/><Relationship Id="rId4" Type="http://schemas.openxmlformats.org/officeDocument/2006/relationships/hyperlink" Target="https://www.youtube.com/watch?v=GXdVPLj_pIk&amp;t=412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FMo0fERhW7o&amp;t=22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ogout.si/" TargetMode="External"/><Relationship Id="rId2" Type="http://schemas.openxmlformats.org/officeDocument/2006/relationships/hyperlink" Target="http://www.safe.si/" TargetMode="External"/><Relationship Id="rId1" Type="http://schemas.openxmlformats.org/officeDocument/2006/relationships/slideLayout" Target="../slideLayouts/slideLayout2.xml"/><Relationship Id="rId4" Type="http://schemas.openxmlformats.org/officeDocument/2006/relationships/hyperlink" Target="http://www.spletno-oko.si/"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8.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5760" y="1109310"/>
            <a:ext cx="8892480" cy="2088198"/>
          </a:xfrm>
        </p:spPr>
        <p:txBody>
          <a:bodyPr>
            <a:noAutofit/>
          </a:bodyPr>
          <a:lstStyle/>
          <a:p>
            <a:r>
              <a:rPr lang="sl-SI" sz="4600" dirty="0">
                <a:solidFill>
                  <a:srgbClr val="0070C0"/>
                </a:solidFill>
                <a:effectLst/>
              </a:rPr>
              <a:t>Nevarnosti socialnih/družbenih omrežij in zasvojenost od IKT tehnologije</a:t>
            </a:r>
          </a:p>
        </p:txBody>
      </p:sp>
      <p:sp>
        <p:nvSpPr>
          <p:cNvPr id="3" name="Podnaslov 2"/>
          <p:cNvSpPr>
            <a:spLocks noGrp="1"/>
          </p:cNvSpPr>
          <p:nvPr>
            <p:ph type="subTitle" idx="1"/>
          </p:nvPr>
        </p:nvSpPr>
        <p:spPr>
          <a:xfrm>
            <a:off x="3995936" y="3179746"/>
            <a:ext cx="5680719" cy="3645024"/>
          </a:xfrm>
        </p:spPr>
        <p:txBody>
          <a:bodyPr>
            <a:normAutofit/>
          </a:bodyPr>
          <a:lstStyle/>
          <a:p>
            <a:endParaRPr lang="sl-SI" sz="2400" dirty="0">
              <a:solidFill>
                <a:schemeClr val="tx1"/>
              </a:solidFill>
              <a:effectLst>
                <a:outerShdw blurRad="38100" dist="38100" dir="2700000" algn="tl">
                  <a:srgbClr val="000000">
                    <a:alpha val="43137"/>
                  </a:srgbClr>
                </a:outerShdw>
              </a:effectLst>
            </a:endParaRPr>
          </a:p>
          <a:p>
            <a:r>
              <a:rPr lang="sl-SI" sz="2400" dirty="0">
                <a:solidFill>
                  <a:schemeClr val="tx1"/>
                </a:solidFill>
                <a:effectLst>
                  <a:outerShdw blurRad="38100" dist="38100" dir="2700000" algn="tl">
                    <a:srgbClr val="000000">
                      <a:alpha val="43137"/>
                    </a:srgbClr>
                  </a:outerShdw>
                </a:effectLst>
              </a:rPr>
              <a:t>    Larisa Oblak, univ. dipl. psih. </a:t>
            </a:r>
          </a:p>
          <a:p>
            <a:r>
              <a:rPr lang="sl-SI" sz="2400" dirty="0">
                <a:solidFill>
                  <a:schemeClr val="tx1"/>
                </a:solidFill>
                <a:effectLst>
                  <a:outerShdw blurRad="38100" dist="38100" dir="2700000" algn="tl">
                    <a:srgbClr val="000000">
                      <a:alpha val="43137"/>
                    </a:srgbClr>
                  </a:outerShdw>
                </a:effectLst>
              </a:rPr>
              <a:t>ZD Ivančna Gorica</a:t>
            </a:r>
          </a:p>
          <a:p>
            <a:endParaRPr lang="sl-SI" sz="1800" dirty="0">
              <a:solidFill>
                <a:schemeClr val="tx1"/>
              </a:solidFill>
              <a:effectLst>
                <a:outerShdw blurRad="38100" dist="38100" dir="2700000" algn="tl">
                  <a:srgbClr val="000000">
                    <a:alpha val="43137"/>
                  </a:srgbClr>
                </a:outerShdw>
              </a:effectLst>
            </a:endParaRPr>
          </a:p>
          <a:p>
            <a:r>
              <a:rPr lang="sl-SI" sz="2400" dirty="0">
                <a:solidFill>
                  <a:schemeClr val="tx1"/>
                </a:solidFill>
                <a:effectLst>
                  <a:outerShdw blurRad="38100" dist="38100" dir="2700000" algn="tl">
                    <a:srgbClr val="000000">
                      <a:alpha val="43137"/>
                    </a:srgbClr>
                  </a:outerShdw>
                </a:effectLst>
                <a:hlinkClick r:id="rId3"/>
              </a:rPr>
              <a:t>larisa.oblak@zd-ivg.si</a:t>
            </a:r>
            <a:endParaRPr lang="sl-SI" sz="2400" dirty="0">
              <a:solidFill>
                <a:schemeClr val="tx1"/>
              </a:solidFill>
              <a:effectLst>
                <a:outerShdw blurRad="38100" dist="38100" dir="2700000" algn="tl">
                  <a:srgbClr val="000000">
                    <a:alpha val="43137"/>
                  </a:srgbClr>
                </a:outerShdw>
              </a:effectLst>
            </a:endParaRPr>
          </a:p>
          <a:p>
            <a:endParaRPr lang="sl-SI" sz="2400" dirty="0">
              <a:solidFill>
                <a:schemeClr val="tx1"/>
              </a:solidFill>
              <a:effectLst>
                <a:outerShdw blurRad="38100" dist="38100" dir="2700000" algn="tl">
                  <a:srgbClr val="000000">
                    <a:alpha val="43137"/>
                  </a:srgbClr>
                </a:outerShdw>
              </a:effectLst>
            </a:endParaRPr>
          </a:p>
          <a:p>
            <a:r>
              <a:rPr lang="sl-SI" sz="2400" dirty="0">
                <a:solidFill>
                  <a:schemeClr val="tx1"/>
                </a:solidFill>
                <a:effectLst>
                  <a:outerShdw blurRad="38100" dist="38100" dir="2700000" algn="tl">
                    <a:srgbClr val="000000">
                      <a:alpha val="43137"/>
                    </a:srgbClr>
                  </a:outerShdw>
                </a:effectLst>
              </a:rPr>
              <a:t>Osnovna šola Šentvid pri Stični</a:t>
            </a:r>
          </a:p>
          <a:p>
            <a:r>
              <a:rPr lang="sl-SI" sz="2400" dirty="0">
                <a:solidFill>
                  <a:schemeClr val="tx1"/>
                </a:solidFill>
                <a:effectLst>
                  <a:outerShdw blurRad="38100" dist="38100" dir="2700000" algn="tl">
                    <a:srgbClr val="000000">
                      <a:alpha val="43137"/>
                    </a:srgbClr>
                  </a:outerShdw>
                </a:effectLst>
              </a:rPr>
              <a:t>10.4.2019</a:t>
            </a:r>
          </a:p>
          <a:p>
            <a:endParaRPr lang="sl-SI" dirty="0"/>
          </a:p>
        </p:txBody>
      </p:sp>
      <p:sp>
        <p:nvSpPr>
          <p:cNvPr id="4" name="Naslov 1">
            <a:extLst>
              <a:ext uri="{FF2B5EF4-FFF2-40B4-BE49-F238E27FC236}">
                <a16:creationId xmlns:a16="http://schemas.microsoft.com/office/drawing/2014/main" id="{3B419D65-1CF8-438D-99F8-AA0BD5435758}"/>
              </a:ext>
            </a:extLst>
          </p:cNvPr>
          <p:cNvSpPr txBox="1">
            <a:spLocks/>
          </p:cNvSpPr>
          <p:nvPr/>
        </p:nvSpPr>
        <p:spPr>
          <a:xfrm>
            <a:off x="5004048" y="4758970"/>
            <a:ext cx="3888432" cy="2099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baseline="0">
                <a:solidFill>
                  <a:srgbClr val="00B0F0"/>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a:lstStyle>
          <a:p>
            <a:r>
              <a:rPr lang="sl-SI" sz="3600" dirty="0">
                <a:solidFill>
                  <a:srgbClr val="0070C0"/>
                </a:solidFill>
                <a:effectLst/>
              </a:rPr>
              <a:t>   </a:t>
            </a:r>
            <a:endParaRPr lang="sl-SI" sz="2400" b="0" dirty="0">
              <a:solidFill>
                <a:schemeClr val="tx1"/>
              </a:solidFill>
            </a:endParaRPr>
          </a:p>
        </p:txBody>
      </p:sp>
      <p:pic>
        <p:nvPicPr>
          <p:cNvPr id="2052" name="Picture 4" descr="Rezultat iskanja slik za social media">
            <a:extLst>
              <a:ext uri="{FF2B5EF4-FFF2-40B4-BE49-F238E27FC236}">
                <a16:creationId xmlns:a16="http://schemas.microsoft.com/office/drawing/2014/main" id="{0C5699FE-1A1B-497F-B271-1B1BADA56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647009"/>
            <a:ext cx="4135595" cy="2448272"/>
          </a:xfrm>
          <a:prstGeom prst="rect">
            <a:avLst/>
          </a:prstGeom>
          <a:noFill/>
          <a:extLst>
            <a:ext uri="{909E8E84-426E-40DD-AFC4-6F175D3DCCD1}">
              <a14:hiddenFill xmlns:a14="http://schemas.microsoft.com/office/drawing/2010/main">
                <a:solidFill>
                  <a:srgbClr val="FFFFFF"/>
                </a:solidFill>
              </a14:hiddenFill>
            </a:ext>
          </a:extLst>
        </p:spPr>
      </p:pic>
      <p:sp>
        <p:nvSpPr>
          <p:cNvPr id="7" name="Označba mesta noge 8">
            <a:extLst>
              <a:ext uri="{FF2B5EF4-FFF2-40B4-BE49-F238E27FC236}">
                <a16:creationId xmlns:a16="http://schemas.microsoft.com/office/drawing/2014/main" id="{1E96DD1A-571E-4F67-A6EE-982B4309F021}"/>
              </a:ext>
            </a:extLst>
          </p:cNvPr>
          <p:cNvSpPr txBox="1">
            <a:spLocks/>
          </p:cNvSpPr>
          <p:nvPr/>
        </p:nvSpPr>
        <p:spPr>
          <a:xfrm>
            <a:off x="0" y="6563720"/>
            <a:ext cx="93245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600" dirty="0">
                <a:solidFill>
                  <a:schemeClr val="bg1">
                    <a:lumMod val="50000"/>
                  </a:schemeClr>
                </a:solidFill>
              </a:rPr>
              <a:t>Naložbo sofinancirata Republika Slovenija in Evropska unija iz Evropskega socialnega sklada.</a:t>
            </a:r>
            <a:endParaRPr lang="en-US" sz="1600" dirty="0">
              <a:solidFill>
                <a:schemeClr val="bg1">
                  <a:lumMod val="50000"/>
                </a:schemeClr>
              </a:solidFill>
            </a:endParaRPr>
          </a:p>
        </p:txBody>
      </p:sp>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snap.png"/>
          <p:cNvPicPr>
            <a:picLocks noChangeAspect="1"/>
          </p:cNvPicPr>
          <p:nvPr/>
        </p:nvPicPr>
        <p:blipFill>
          <a:blip r:embed="rId3" cstate="print"/>
          <a:stretch>
            <a:fillRect/>
          </a:stretch>
        </p:blipFill>
        <p:spPr>
          <a:xfrm>
            <a:off x="1547664" y="764704"/>
            <a:ext cx="1764196" cy="1764196"/>
          </a:xfrm>
          <a:prstGeom prst="rect">
            <a:avLst/>
          </a:prstGeom>
        </p:spPr>
      </p:pic>
      <p:sp>
        <p:nvSpPr>
          <p:cNvPr id="3" name="Ograda vsebine 2"/>
          <p:cNvSpPr>
            <a:spLocks noGrp="1"/>
          </p:cNvSpPr>
          <p:nvPr>
            <p:ph idx="1"/>
          </p:nvPr>
        </p:nvSpPr>
        <p:spPr>
          <a:xfrm>
            <a:off x="158139" y="2708700"/>
            <a:ext cx="8964488" cy="3816424"/>
          </a:xfrm>
        </p:spPr>
        <p:txBody>
          <a:bodyPr>
            <a:noAutofit/>
          </a:bodyPr>
          <a:lstStyle/>
          <a:p>
            <a:pPr algn="just"/>
            <a:r>
              <a:rPr lang="sl-SI" sz="2500" dirty="0">
                <a:solidFill>
                  <a:schemeClr val="tx1">
                    <a:lumMod val="65000"/>
                    <a:lumOff val="35000"/>
                  </a:schemeClr>
                </a:solidFill>
                <a:latin typeface="+mj-lt"/>
              </a:rPr>
              <a:t>Aplikacija za pametne telefone – uporabnikom omogoča hitro komuniciranje s pošiljanjem fotografij in videoposnetkov </a:t>
            </a:r>
          </a:p>
          <a:p>
            <a:pPr algn="just"/>
            <a:r>
              <a:rPr lang="sl-SI" sz="2500" dirty="0">
                <a:solidFill>
                  <a:schemeClr val="tx1">
                    <a:lumMod val="65000"/>
                    <a:lumOff val="35000"/>
                  </a:schemeClr>
                </a:solidFill>
                <a:latin typeface="+mj-lt"/>
              </a:rPr>
              <a:t>Pred pošiljanjem je mogoče dodati napise in posebne učinke ter jih izboljšati s svetlobnimi filtri</a:t>
            </a:r>
          </a:p>
          <a:p>
            <a:pPr algn="just"/>
            <a:r>
              <a:rPr lang="sl-SI" sz="2500" dirty="0">
                <a:solidFill>
                  <a:schemeClr val="tx1">
                    <a:lumMod val="65000"/>
                    <a:lumOff val="35000"/>
                  </a:schemeClr>
                </a:solidFill>
                <a:latin typeface="+mj-lt"/>
              </a:rPr>
              <a:t>Posebnost - ogledovanje prejetih sporočil je omejeno. Ko sporočilo odpremo, se vklopi štoparica in začne odštevati čas. Ko se izteče, si sporočila </a:t>
            </a:r>
            <a:r>
              <a:rPr lang="sl-SI" sz="2500" i="1" dirty="0">
                <a:solidFill>
                  <a:schemeClr val="tx1">
                    <a:lumMod val="65000"/>
                    <a:lumOff val="35000"/>
                  </a:schemeClr>
                </a:solidFill>
                <a:latin typeface="+mj-lt"/>
              </a:rPr>
              <a:t>ne moremo</a:t>
            </a:r>
            <a:r>
              <a:rPr lang="sl-SI" sz="2500" dirty="0">
                <a:solidFill>
                  <a:schemeClr val="tx1">
                    <a:lumMod val="65000"/>
                    <a:lumOff val="35000"/>
                  </a:schemeClr>
                </a:solidFill>
                <a:latin typeface="+mj-lt"/>
              </a:rPr>
              <a:t> več ogledati. Izjema je posebna vrsta sporočila (</a:t>
            </a:r>
            <a:r>
              <a:rPr lang="sl-SI" sz="2500" dirty="0" err="1">
                <a:solidFill>
                  <a:schemeClr val="tx1">
                    <a:lumMod val="65000"/>
                    <a:lumOff val="35000"/>
                  </a:schemeClr>
                </a:solidFill>
                <a:latin typeface="+mj-lt"/>
              </a:rPr>
              <a:t>Story</a:t>
            </a:r>
            <a:r>
              <a:rPr lang="sl-SI" sz="2500" dirty="0">
                <a:solidFill>
                  <a:schemeClr val="tx1">
                    <a:lumMod val="65000"/>
                    <a:lumOff val="35000"/>
                  </a:schemeClr>
                </a:solidFill>
                <a:latin typeface="+mj-lt"/>
              </a:rPr>
              <a:t> ali zgodba), ki si jo lahko v 24 urah ogledamo poljubno pogosto.</a:t>
            </a:r>
          </a:p>
          <a:p>
            <a:pPr algn="just"/>
            <a:endParaRPr lang="sl-SI" sz="2500" dirty="0">
              <a:solidFill>
                <a:schemeClr val="tx1">
                  <a:lumMod val="65000"/>
                  <a:lumOff val="35000"/>
                </a:schemeClr>
              </a:solidFill>
              <a:latin typeface="+mj-lt"/>
            </a:endParaRPr>
          </a:p>
          <a:p>
            <a:pPr algn="just"/>
            <a:endParaRPr lang="sl-SI" sz="2500" dirty="0">
              <a:solidFill>
                <a:schemeClr val="tx1">
                  <a:lumMod val="65000"/>
                  <a:lumOff val="35000"/>
                </a:schemeClr>
              </a:solidFill>
              <a:latin typeface="+mj-lt"/>
            </a:endParaRPr>
          </a:p>
          <a:p>
            <a:pPr algn="just"/>
            <a:endParaRPr lang="sl-SI" sz="2500" dirty="0">
              <a:solidFill>
                <a:schemeClr val="tx1">
                  <a:lumMod val="65000"/>
                  <a:lumOff val="35000"/>
                </a:schemeClr>
              </a:solidFill>
              <a:latin typeface="+mj-lt"/>
            </a:endParaRPr>
          </a:p>
        </p:txBody>
      </p:sp>
      <p:sp>
        <p:nvSpPr>
          <p:cNvPr id="4" name="Naslov 1"/>
          <p:cNvSpPr txBox="1">
            <a:spLocks noGrp="1"/>
          </p:cNvSpPr>
          <p:nvPr>
            <p:ph type="title"/>
          </p:nvPr>
        </p:nvSpPr>
        <p:spPr>
          <a:xfrm>
            <a:off x="3851920" y="985800"/>
            <a:ext cx="3312368" cy="112474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  SNAPCHAT</a:t>
            </a:r>
          </a:p>
        </p:txBody>
      </p:sp>
      <p:sp>
        <p:nvSpPr>
          <p:cNvPr id="2" name="Označba mesta noge 1">
            <a:extLst>
              <a:ext uri="{FF2B5EF4-FFF2-40B4-BE49-F238E27FC236}">
                <a16:creationId xmlns:a16="http://schemas.microsoft.com/office/drawing/2014/main" id="{DC6EFE2A-8A0D-40CE-8642-B3763B9B5524}"/>
              </a:ext>
            </a:extLst>
          </p:cNvPr>
          <p:cNvSpPr>
            <a:spLocks noGrp="1"/>
          </p:cNvSpPr>
          <p:nvPr>
            <p:ph type="ftr" sz="quarter" idx="11"/>
          </p:nvPr>
        </p:nvSpPr>
        <p:spPr>
          <a:xfrm>
            <a:off x="-540568" y="6492875"/>
            <a:ext cx="6840760" cy="365125"/>
          </a:xfrm>
        </p:spPr>
        <p:txBody>
          <a:bodyPr/>
          <a:lstStyle/>
          <a:p>
            <a:r>
              <a:rPr lang="sl-SI" dirty="0"/>
              <a:t>Naložbo sofinancirata Republika Slovenija in Evropska unija iz Evropskega socialnega sklada.</a:t>
            </a:r>
            <a:endParaRPr lang="en-US" dirty="0"/>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descr="facebook-filters.jpeg"/>
          <p:cNvPicPr>
            <a:picLocks noGrp="1" noChangeAspect="1"/>
          </p:cNvPicPr>
          <p:nvPr>
            <p:ph idx="1"/>
          </p:nvPr>
        </p:nvPicPr>
        <p:blipFill>
          <a:blip r:embed="rId3" cstate="print"/>
          <a:stretch>
            <a:fillRect/>
          </a:stretch>
        </p:blipFill>
        <p:spPr>
          <a:xfrm>
            <a:off x="1043608" y="704800"/>
            <a:ext cx="6549875" cy="2820541"/>
          </a:xfrm>
        </p:spPr>
      </p:pic>
      <p:pic>
        <p:nvPicPr>
          <p:cNvPr id="5" name="Slika 4" descr="IG_v_Snap.jpg"/>
          <p:cNvPicPr>
            <a:picLocks noChangeAspect="1"/>
          </p:cNvPicPr>
          <p:nvPr/>
        </p:nvPicPr>
        <p:blipFill>
          <a:blip r:embed="rId4" cstate="print"/>
          <a:stretch>
            <a:fillRect/>
          </a:stretch>
        </p:blipFill>
        <p:spPr>
          <a:xfrm>
            <a:off x="2715195" y="3702606"/>
            <a:ext cx="3152950" cy="2701757"/>
          </a:xfrm>
          <a:prstGeom prst="rect">
            <a:avLst/>
          </a:prstGeom>
        </p:spPr>
      </p:pic>
      <p:sp>
        <p:nvSpPr>
          <p:cNvPr id="3" name="Označba mesta noge 2">
            <a:extLst>
              <a:ext uri="{FF2B5EF4-FFF2-40B4-BE49-F238E27FC236}">
                <a16:creationId xmlns:a16="http://schemas.microsoft.com/office/drawing/2014/main" id="{2D7FF534-6D8A-4F70-8FB5-FD3AE1F6E6F8}"/>
              </a:ext>
            </a:extLst>
          </p:cNvPr>
          <p:cNvSpPr>
            <a:spLocks noGrp="1"/>
          </p:cNvSpPr>
          <p:nvPr>
            <p:ph type="ftr" sz="quarter" idx="11"/>
          </p:nvPr>
        </p:nvSpPr>
        <p:spPr>
          <a:xfrm>
            <a:off x="-468560" y="6527307"/>
            <a:ext cx="6840760" cy="365125"/>
          </a:xfrm>
        </p:spPr>
        <p:txBody>
          <a:bodyPr/>
          <a:lstStyle/>
          <a:p>
            <a:r>
              <a:rPr lang="sl-SI" dirty="0"/>
              <a:t>Naložbo sofinancirata Republika Slovenija in Evropska unija iz Evropskega socialnega sklada.</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55776" y="502273"/>
            <a:ext cx="5987008" cy="1484784"/>
          </a:xfrm>
        </p:spPr>
        <p:txBody>
          <a:bodyPr>
            <a:normAutofit/>
          </a:bodyPr>
          <a:lstStyle/>
          <a:p>
            <a:pPr algn="ctr"/>
            <a:r>
              <a:rPr lang="sl-SI" dirty="0">
                <a:solidFill>
                  <a:schemeClr val="tx1">
                    <a:lumMod val="65000"/>
                    <a:lumOff val="35000"/>
                  </a:schemeClr>
                </a:solidFill>
              </a:rPr>
              <a:t>MOTIVI uporabe socialnih omrežij (SO)</a:t>
            </a:r>
          </a:p>
        </p:txBody>
      </p:sp>
      <p:sp>
        <p:nvSpPr>
          <p:cNvPr id="3" name="Ograda vsebine 2"/>
          <p:cNvSpPr>
            <a:spLocks noGrp="1"/>
          </p:cNvSpPr>
          <p:nvPr>
            <p:ph idx="1"/>
          </p:nvPr>
        </p:nvSpPr>
        <p:spPr>
          <a:xfrm>
            <a:off x="0" y="1774701"/>
            <a:ext cx="7956376" cy="4750643"/>
          </a:xfrm>
        </p:spPr>
        <p:txBody>
          <a:bodyPr>
            <a:normAutofit/>
          </a:bodyPr>
          <a:lstStyle/>
          <a:p>
            <a:r>
              <a:rPr lang="sl-SI" dirty="0">
                <a:solidFill>
                  <a:schemeClr val="tx1">
                    <a:lumMod val="65000"/>
                    <a:lumOff val="35000"/>
                  </a:schemeClr>
                </a:solidFill>
              </a:rPr>
              <a:t>Zabava in prosti čas</a:t>
            </a:r>
          </a:p>
          <a:p>
            <a:r>
              <a:rPr lang="sl-SI" dirty="0">
                <a:solidFill>
                  <a:schemeClr val="tx1">
                    <a:lumMod val="65000"/>
                    <a:lumOff val="35000"/>
                  </a:schemeClr>
                </a:solidFill>
              </a:rPr>
              <a:t>„Socialna radovednost“</a:t>
            </a:r>
          </a:p>
          <a:p>
            <a:pPr marL="0" indent="0">
              <a:buNone/>
            </a:pPr>
            <a:r>
              <a:rPr lang="sl-SI" sz="1900" dirty="0">
                <a:solidFill>
                  <a:schemeClr val="tx1">
                    <a:lumMod val="65000"/>
                    <a:lumOff val="35000"/>
                  </a:schemeClr>
                </a:solidFill>
              </a:rPr>
              <a:t>      = spremljanje dejavnosti drugih uporabnikov</a:t>
            </a:r>
          </a:p>
          <a:p>
            <a:r>
              <a:rPr lang="sl-SI" dirty="0">
                <a:solidFill>
                  <a:schemeClr val="tx1">
                    <a:lumMod val="65000"/>
                    <a:lumOff val="35000"/>
                  </a:schemeClr>
                </a:solidFill>
              </a:rPr>
              <a:t>Sprostitev </a:t>
            </a:r>
          </a:p>
          <a:p>
            <a:r>
              <a:rPr lang="sl-SI" dirty="0">
                <a:solidFill>
                  <a:schemeClr val="tx1">
                    <a:lumMod val="65000"/>
                    <a:lumOff val="35000"/>
                  </a:schemeClr>
                </a:solidFill>
              </a:rPr>
              <a:t>Socialna interakcija  - druženje (občutek pripadnosti)</a:t>
            </a:r>
          </a:p>
          <a:p>
            <a:r>
              <a:rPr lang="sl-SI" dirty="0">
                <a:solidFill>
                  <a:schemeClr val="tx1">
                    <a:lumMod val="65000"/>
                    <a:lumOff val="35000"/>
                  </a:schemeClr>
                </a:solidFill>
              </a:rPr>
              <a:t>Samopredstavitev</a:t>
            </a:r>
          </a:p>
          <a:p>
            <a:r>
              <a:rPr lang="sl-SI" dirty="0" err="1">
                <a:solidFill>
                  <a:schemeClr val="tx1">
                    <a:lumMod val="65000"/>
                    <a:lumOff val="35000"/>
                  </a:schemeClr>
                </a:solidFill>
              </a:rPr>
              <a:t>Samoizražanje</a:t>
            </a:r>
            <a:endParaRPr lang="sl-SI" dirty="0">
              <a:solidFill>
                <a:schemeClr val="tx1">
                  <a:lumMod val="65000"/>
                  <a:lumOff val="35000"/>
                </a:schemeClr>
              </a:solidFill>
            </a:endParaRPr>
          </a:p>
          <a:p>
            <a:pPr>
              <a:buNone/>
            </a:pPr>
            <a:endParaRPr lang="sl-SI" dirty="0">
              <a:solidFill>
                <a:schemeClr val="tx1">
                  <a:lumMod val="65000"/>
                  <a:lumOff val="35000"/>
                </a:schemeClr>
              </a:solidFill>
            </a:endParaRPr>
          </a:p>
          <a:p>
            <a:pPr algn="ctr">
              <a:buNone/>
            </a:pPr>
            <a:r>
              <a:rPr lang="sl-SI" sz="2000" dirty="0">
                <a:solidFill>
                  <a:schemeClr val="tx1">
                    <a:lumMod val="65000"/>
                    <a:lumOff val="35000"/>
                  </a:schemeClr>
                </a:solidFill>
              </a:rPr>
              <a:t>.</a:t>
            </a:r>
          </a:p>
          <a:p>
            <a:pPr>
              <a:buNone/>
            </a:pPr>
            <a:endParaRPr lang="sl-SI" dirty="0">
              <a:solidFill>
                <a:schemeClr val="tx1">
                  <a:lumMod val="65000"/>
                  <a:lumOff val="35000"/>
                </a:schemeClr>
              </a:solidFill>
            </a:endParaRPr>
          </a:p>
        </p:txBody>
      </p:sp>
      <p:pic>
        <p:nvPicPr>
          <p:cNvPr id="5" name="Slika 4" descr="povezanost.jpg"/>
          <p:cNvPicPr>
            <a:picLocks noChangeAspect="1"/>
          </p:cNvPicPr>
          <p:nvPr/>
        </p:nvPicPr>
        <p:blipFill>
          <a:blip r:embed="rId3" cstate="print"/>
          <a:stretch>
            <a:fillRect/>
          </a:stretch>
        </p:blipFill>
        <p:spPr>
          <a:xfrm>
            <a:off x="585032" y="614414"/>
            <a:ext cx="1385713" cy="1196752"/>
          </a:xfrm>
          <a:prstGeom prst="rect">
            <a:avLst/>
          </a:prstGeom>
        </p:spPr>
      </p:pic>
      <p:sp>
        <p:nvSpPr>
          <p:cNvPr id="4" name="Desni zaviti oklepaj 3"/>
          <p:cNvSpPr/>
          <p:nvPr/>
        </p:nvSpPr>
        <p:spPr>
          <a:xfrm>
            <a:off x="7020272" y="2312380"/>
            <a:ext cx="576064" cy="253618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6" name="PoljeZBesedilom 5"/>
          <p:cNvSpPr txBox="1"/>
          <p:nvPr/>
        </p:nvSpPr>
        <p:spPr>
          <a:xfrm>
            <a:off x="7308304" y="2999021"/>
            <a:ext cx="1979712" cy="1200329"/>
          </a:xfrm>
          <a:prstGeom prst="rect">
            <a:avLst/>
          </a:prstGeom>
          <a:noFill/>
        </p:spPr>
        <p:txBody>
          <a:bodyPr wrap="square" rtlCol="0">
            <a:spAutoFit/>
          </a:bodyPr>
          <a:lstStyle/>
          <a:p>
            <a:r>
              <a:rPr lang="sl-SI" dirty="0"/>
              <a:t>ZADOVOLJEVANJE</a:t>
            </a:r>
          </a:p>
          <a:p>
            <a:pPr algn="ctr"/>
            <a:r>
              <a:rPr lang="sl-SI" dirty="0"/>
              <a:t>POTREB</a:t>
            </a:r>
          </a:p>
          <a:p>
            <a:pPr algn="ctr"/>
            <a:r>
              <a:rPr lang="sl-SI" dirty="0"/>
              <a:t>(hitra in lažja zadovoljitev)</a:t>
            </a:r>
          </a:p>
        </p:txBody>
      </p:sp>
      <p:sp>
        <p:nvSpPr>
          <p:cNvPr id="8" name="Označba mesta noge 7">
            <a:extLst>
              <a:ext uri="{FF2B5EF4-FFF2-40B4-BE49-F238E27FC236}">
                <a16:creationId xmlns:a16="http://schemas.microsoft.com/office/drawing/2014/main" id="{C159EB57-AB52-4233-8E8A-CC4EFDDB9240}"/>
              </a:ext>
            </a:extLst>
          </p:cNvPr>
          <p:cNvSpPr>
            <a:spLocks noGrp="1"/>
          </p:cNvSpPr>
          <p:nvPr>
            <p:ph type="ftr" sz="quarter" idx="11"/>
          </p:nvPr>
        </p:nvSpPr>
        <p:spPr>
          <a:xfrm>
            <a:off x="-468560" y="6492875"/>
            <a:ext cx="6840760" cy="365125"/>
          </a:xfrm>
        </p:spPr>
        <p:txBody>
          <a:bodyPr/>
          <a:lstStyle/>
          <a:p>
            <a:r>
              <a:rPr lang="sl-SI" dirty="0"/>
              <a:t>Naložbo sofinancirata Republika Slovenija in Evropska unija iz Evropskega socialnega sklada.</a:t>
            </a:r>
            <a:endParaRPr lang="en-US" dirty="0"/>
          </a:p>
        </p:txBody>
      </p:sp>
      <p:sp>
        <p:nvSpPr>
          <p:cNvPr id="9" name="PoljeZBesedilom 8">
            <a:extLst>
              <a:ext uri="{FF2B5EF4-FFF2-40B4-BE49-F238E27FC236}">
                <a16:creationId xmlns:a16="http://schemas.microsoft.com/office/drawing/2014/main" id="{7E79A84A-AA90-43DF-8A46-6282D14609C5}"/>
              </a:ext>
            </a:extLst>
          </p:cNvPr>
          <p:cNvSpPr txBox="1"/>
          <p:nvPr/>
        </p:nvSpPr>
        <p:spPr>
          <a:xfrm>
            <a:off x="287524" y="5109232"/>
            <a:ext cx="8334672" cy="1246495"/>
          </a:xfrm>
          <a:prstGeom prst="rect">
            <a:avLst/>
          </a:prstGeom>
          <a:noFill/>
        </p:spPr>
        <p:txBody>
          <a:bodyPr wrap="square" rtlCol="0">
            <a:spAutoFit/>
          </a:bodyPr>
          <a:lstStyle/>
          <a:p>
            <a:pPr algn="ctr"/>
            <a:r>
              <a:rPr lang="sl-SI" sz="2500" b="1" dirty="0">
                <a:solidFill>
                  <a:schemeClr val="tx1">
                    <a:lumMod val="65000"/>
                    <a:lumOff val="35000"/>
                  </a:schemeClr>
                </a:solidFill>
                <a:effectLst>
                  <a:outerShdw blurRad="38100" dist="38100" dir="2700000" algn="tl">
                    <a:srgbClr val="000000">
                      <a:alpha val="43137"/>
                    </a:srgbClr>
                  </a:outerShdw>
                </a:effectLst>
              </a:rPr>
              <a:t>TEMELJNA MOTIVA</a:t>
            </a:r>
          </a:p>
          <a:p>
            <a:pPr algn="ctr"/>
            <a:r>
              <a:rPr lang="sl-SI" sz="2500" b="1" dirty="0">
                <a:solidFill>
                  <a:schemeClr val="tx1">
                    <a:lumMod val="65000"/>
                    <a:lumOff val="35000"/>
                  </a:schemeClr>
                </a:solidFill>
                <a:effectLst>
                  <a:outerShdw blurRad="38100" dist="38100" dir="2700000" algn="tl">
                    <a:srgbClr val="000000">
                      <a:alpha val="43137"/>
                    </a:srgbClr>
                  </a:outerShdw>
                </a:effectLst>
              </a:rPr>
              <a:t>POTREBA PO PRIPADNOSTI</a:t>
            </a:r>
          </a:p>
          <a:p>
            <a:pPr algn="ctr"/>
            <a:r>
              <a:rPr lang="sl-SI" sz="2500" b="1" dirty="0">
                <a:solidFill>
                  <a:schemeClr val="tx1">
                    <a:lumMod val="65000"/>
                    <a:lumOff val="35000"/>
                  </a:schemeClr>
                </a:solidFill>
                <a:effectLst>
                  <a:outerShdw blurRad="38100" dist="38100" dir="2700000" algn="tl">
                    <a:srgbClr val="000000">
                      <a:alpha val="43137"/>
                    </a:srgbClr>
                  </a:outerShdw>
                </a:effectLst>
              </a:rPr>
              <a:t>POTREBA PO SAMOPREDSTAVLJANJU</a:t>
            </a:r>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548680"/>
            <a:ext cx="6710784" cy="1143000"/>
          </a:xfrm>
        </p:spPr>
        <p:txBody>
          <a:bodyPr/>
          <a:lstStyle/>
          <a:p>
            <a:r>
              <a:rPr lang="sl-SI" dirty="0">
                <a:solidFill>
                  <a:schemeClr val="tx1"/>
                </a:solidFill>
              </a:rPr>
              <a:t>SAMOPREDSTAVITEV</a:t>
            </a:r>
            <a:endParaRPr lang="en-US" dirty="0">
              <a:solidFill>
                <a:schemeClr val="tx1"/>
              </a:solidFill>
            </a:endParaRPr>
          </a:p>
        </p:txBody>
      </p:sp>
      <p:sp>
        <p:nvSpPr>
          <p:cNvPr id="5" name="Content Placeholder 4"/>
          <p:cNvSpPr>
            <a:spLocks noGrp="1"/>
          </p:cNvSpPr>
          <p:nvPr>
            <p:ph idx="1"/>
          </p:nvPr>
        </p:nvSpPr>
        <p:spPr>
          <a:xfrm>
            <a:off x="251520" y="1484784"/>
            <a:ext cx="8516664" cy="5173632"/>
          </a:xfrm>
        </p:spPr>
        <p:txBody>
          <a:bodyPr>
            <a:normAutofit fontScale="70000" lnSpcReduction="20000"/>
          </a:bodyPr>
          <a:lstStyle/>
          <a:p>
            <a:r>
              <a:rPr lang="sl-SI" dirty="0">
                <a:solidFill>
                  <a:schemeClr val="tx1">
                    <a:lumMod val="65000"/>
                    <a:lumOff val="35000"/>
                  </a:schemeClr>
                </a:solidFill>
              </a:rPr>
              <a:t>Najbolj vidno v </a:t>
            </a:r>
            <a:r>
              <a:rPr lang="sl-SI" b="1" dirty="0">
                <a:solidFill>
                  <a:schemeClr val="tx1">
                    <a:lumMod val="65000"/>
                    <a:lumOff val="35000"/>
                  </a:schemeClr>
                </a:solidFill>
                <a:effectLst>
                  <a:outerShdw blurRad="38100" dist="38100" dir="2700000" algn="tl">
                    <a:srgbClr val="000000">
                      <a:alpha val="43137"/>
                    </a:srgbClr>
                  </a:outerShdw>
                </a:effectLst>
              </a:rPr>
              <a:t>MLADOSTNIŠTVU! +</a:t>
            </a:r>
          </a:p>
          <a:p>
            <a:r>
              <a:rPr lang="sl-SI" dirty="0">
                <a:solidFill>
                  <a:schemeClr val="tx1">
                    <a:lumMod val="65000"/>
                    <a:lumOff val="35000"/>
                  </a:schemeClr>
                </a:solidFill>
              </a:rPr>
              <a:t>SEBE PREDSTAVLJAJO:</a:t>
            </a:r>
          </a:p>
          <a:p>
            <a:pPr>
              <a:buNone/>
            </a:pPr>
            <a:endParaRPr lang="sl-SI" dirty="0">
              <a:solidFill>
                <a:schemeClr val="tx1">
                  <a:lumMod val="65000"/>
                  <a:lumOff val="35000"/>
                </a:schemeClr>
              </a:solidFill>
            </a:endParaRPr>
          </a:p>
          <a:p>
            <a:pPr lvl="1">
              <a:buNone/>
            </a:pPr>
            <a:r>
              <a:rPr lang="sl-SI" dirty="0">
                <a:solidFill>
                  <a:schemeClr val="tx1">
                    <a:lumMod val="65000"/>
                    <a:lumOff val="35000"/>
                  </a:schemeClr>
                </a:solidFill>
              </a:rPr>
              <a:t>Fotografije</a:t>
            </a:r>
          </a:p>
          <a:p>
            <a:pPr lvl="1">
              <a:buNone/>
            </a:pPr>
            <a:r>
              <a:rPr lang="sl-SI" dirty="0">
                <a:solidFill>
                  <a:schemeClr val="tx1">
                    <a:lumMod val="65000"/>
                    <a:lumOff val="35000"/>
                  </a:schemeClr>
                </a:solidFill>
              </a:rPr>
              <a:t>Videoposnetki</a:t>
            </a:r>
          </a:p>
          <a:p>
            <a:pPr lvl="1">
              <a:buNone/>
            </a:pPr>
            <a:r>
              <a:rPr lang="sl-SI" dirty="0" err="1">
                <a:solidFill>
                  <a:schemeClr val="tx1">
                    <a:lumMod val="65000"/>
                    <a:lumOff val="35000"/>
                  </a:schemeClr>
                </a:solidFill>
              </a:rPr>
              <a:t>Všečki</a:t>
            </a:r>
            <a:r>
              <a:rPr lang="sl-SI" dirty="0">
                <a:solidFill>
                  <a:schemeClr val="tx1">
                    <a:lumMod val="65000"/>
                    <a:lumOff val="35000"/>
                  </a:schemeClr>
                </a:solidFill>
              </a:rPr>
              <a:t> – strani, zvezdniki, skupine</a:t>
            </a:r>
          </a:p>
          <a:p>
            <a:pPr lvl="1">
              <a:buNone/>
            </a:pPr>
            <a:r>
              <a:rPr lang="sl-SI" dirty="0">
                <a:solidFill>
                  <a:schemeClr val="tx1">
                    <a:lumMod val="65000"/>
                    <a:lumOff val="35000"/>
                  </a:schemeClr>
                </a:solidFill>
              </a:rPr>
              <a:t>Pridruževanje skupinam</a:t>
            </a:r>
          </a:p>
          <a:p>
            <a:pPr lvl="1">
              <a:buNone/>
            </a:pPr>
            <a:endParaRPr lang="sl-SI" dirty="0">
              <a:solidFill>
                <a:schemeClr val="tx1">
                  <a:lumMod val="65000"/>
                  <a:lumOff val="35000"/>
                </a:schemeClr>
              </a:solidFill>
            </a:endParaRPr>
          </a:p>
          <a:p>
            <a:pPr>
              <a:buNone/>
            </a:pPr>
            <a:endParaRPr lang="sl-SI" dirty="0">
              <a:solidFill>
                <a:schemeClr val="tx1">
                  <a:lumMod val="65000"/>
                  <a:lumOff val="35000"/>
                </a:schemeClr>
              </a:solidFill>
            </a:endParaRPr>
          </a:p>
          <a:p>
            <a:pPr>
              <a:buNone/>
            </a:pPr>
            <a:r>
              <a:rPr lang="sl-SI" dirty="0">
                <a:solidFill>
                  <a:schemeClr val="tx1">
                    <a:lumMod val="65000"/>
                    <a:lumOff val="35000"/>
                  </a:schemeClr>
                </a:solidFill>
              </a:rPr>
              <a:t>Nadzor nad lastno podobo in informacijami, ki jih drugi vidijo o njih.</a:t>
            </a:r>
          </a:p>
          <a:p>
            <a:pPr>
              <a:buNone/>
            </a:pPr>
            <a:r>
              <a:rPr lang="sl-SI" dirty="0">
                <a:solidFill>
                  <a:schemeClr val="tx1">
                    <a:lumMod val="65000"/>
                    <a:lumOff val="35000"/>
                  </a:schemeClr>
                </a:solidFill>
                <a:sym typeface="Wingdings" pitchFamily="2" charset="2"/>
              </a:rPr>
              <a:t>   strateški ; socialno zaželeno – popularno (selfie)</a:t>
            </a:r>
          </a:p>
          <a:p>
            <a:pPr>
              <a:buNone/>
            </a:pPr>
            <a:endParaRPr lang="sl-SI" dirty="0">
              <a:solidFill>
                <a:schemeClr val="tx1">
                  <a:lumMod val="65000"/>
                  <a:lumOff val="35000"/>
                </a:schemeClr>
              </a:solidFill>
            </a:endParaRPr>
          </a:p>
          <a:p>
            <a:pPr>
              <a:buNone/>
            </a:pPr>
            <a:r>
              <a:rPr lang="sl-SI" dirty="0">
                <a:solidFill>
                  <a:schemeClr val="tx1">
                    <a:lumMod val="65000"/>
                    <a:lumOff val="35000"/>
                  </a:schemeClr>
                </a:solidFill>
                <a:effectLst>
                  <a:outerShdw blurRad="38100" dist="38100" dir="2700000" algn="tl">
                    <a:srgbClr val="000000">
                      <a:alpha val="43137"/>
                    </a:srgbClr>
                  </a:outerShdw>
                </a:effectLst>
              </a:rPr>
              <a:t>Selektivna različica sebe </a:t>
            </a:r>
          </a:p>
          <a:p>
            <a:r>
              <a:rPr lang="sl-SI" dirty="0">
                <a:solidFill>
                  <a:schemeClr val="tx1">
                    <a:lumMod val="65000"/>
                    <a:lumOff val="35000"/>
                  </a:schemeClr>
                </a:solidFill>
              </a:rPr>
              <a:t>SELEKTIVNA izbira posredovanih značilnosti informacij o sebi </a:t>
            </a:r>
          </a:p>
          <a:p>
            <a:r>
              <a:rPr lang="sl-SI" dirty="0">
                <a:solidFill>
                  <a:schemeClr val="tx1">
                    <a:lumMod val="65000"/>
                    <a:lumOff val="35000"/>
                  </a:schemeClr>
                </a:solidFill>
              </a:rPr>
              <a:t>Poudarjajo le določene značilnosti, skrivajo manj želene značilnosti</a:t>
            </a:r>
          </a:p>
          <a:p>
            <a:r>
              <a:rPr lang="sl-SI" dirty="0">
                <a:solidFill>
                  <a:schemeClr val="tx1">
                    <a:lumMod val="65000"/>
                    <a:lumOff val="35000"/>
                  </a:schemeClr>
                </a:solidFill>
              </a:rPr>
              <a:t>Skrbno načrtovan izbor informacij</a:t>
            </a:r>
          </a:p>
          <a:p>
            <a:r>
              <a:rPr lang="sl-SI" b="1" u="sng" dirty="0">
                <a:solidFill>
                  <a:schemeClr val="tx1">
                    <a:lumMod val="65000"/>
                    <a:lumOff val="35000"/>
                  </a:schemeClr>
                </a:solidFill>
                <a:effectLst>
                  <a:outerShdw blurRad="38100" dist="38100" dir="2700000" algn="tl">
                    <a:srgbClr val="000000">
                      <a:alpha val="43137"/>
                    </a:srgbClr>
                  </a:outerShdw>
                </a:effectLst>
              </a:rPr>
              <a:t>Neskladje virtualne in realne podobe </a:t>
            </a:r>
            <a:endParaRPr lang="sl-SI" sz="4300" b="1" u="sng" dirty="0">
              <a:solidFill>
                <a:schemeClr val="tx1">
                  <a:lumMod val="65000"/>
                  <a:lumOff val="35000"/>
                </a:schemeClr>
              </a:solidFill>
              <a:effectLst>
                <a:outerShdw blurRad="38100" dist="38100" dir="2700000" algn="tl">
                  <a:srgbClr val="000000">
                    <a:alpha val="43137"/>
                  </a:srgbClr>
                </a:outerShdw>
              </a:effectLst>
            </a:endParaRPr>
          </a:p>
        </p:txBody>
      </p:sp>
      <p:pic>
        <p:nvPicPr>
          <p:cNvPr id="6" name="Slika 5" descr="social-media-fakery.jpg"/>
          <p:cNvPicPr>
            <a:picLocks noChangeAspect="1"/>
          </p:cNvPicPr>
          <p:nvPr/>
        </p:nvPicPr>
        <p:blipFill>
          <a:blip r:embed="rId3" cstate="print"/>
          <a:stretch>
            <a:fillRect/>
          </a:stretch>
        </p:blipFill>
        <p:spPr>
          <a:xfrm>
            <a:off x="5652120" y="1052736"/>
            <a:ext cx="3307034" cy="2232248"/>
          </a:xfrm>
          <a:prstGeom prst="rect">
            <a:avLst/>
          </a:prstGeom>
        </p:spPr>
      </p:pic>
      <p:sp>
        <p:nvSpPr>
          <p:cNvPr id="2" name="Označba mesta noge 1">
            <a:extLst>
              <a:ext uri="{FF2B5EF4-FFF2-40B4-BE49-F238E27FC236}">
                <a16:creationId xmlns:a16="http://schemas.microsoft.com/office/drawing/2014/main" id="{9E7E8BDE-0ADE-4237-A1F0-F15D9F6C1403}"/>
              </a:ext>
            </a:extLst>
          </p:cNvPr>
          <p:cNvSpPr>
            <a:spLocks noGrp="1"/>
          </p:cNvSpPr>
          <p:nvPr>
            <p:ph type="ftr" sz="quarter" idx="11"/>
          </p:nvPr>
        </p:nvSpPr>
        <p:spPr>
          <a:xfrm>
            <a:off x="-108520" y="6523037"/>
            <a:ext cx="5912296" cy="365125"/>
          </a:xfrm>
        </p:spPr>
        <p:txBody>
          <a:bodyPr/>
          <a:lstStyle/>
          <a:p>
            <a:r>
              <a:rPr lang="en-US" dirty="0" err="1"/>
              <a:t>Naložbo</a:t>
            </a:r>
            <a:r>
              <a:rPr lang="en-US" dirty="0"/>
              <a:t> </a:t>
            </a:r>
            <a:r>
              <a:rPr lang="en-US" dirty="0" err="1"/>
              <a:t>sofinancirata</a:t>
            </a:r>
            <a:r>
              <a:rPr lang="en-US" dirty="0"/>
              <a:t> </a:t>
            </a:r>
            <a:r>
              <a:rPr lang="en-US" dirty="0" err="1"/>
              <a:t>Republika</a:t>
            </a:r>
            <a:r>
              <a:rPr lang="en-US" dirty="0"/>
              <a:t> </a:t>
            </a:r>
            <a:r>
              <a:rPr lang="en-US" dirty="0" err="1"/>
              <a:t>Slovenija</a:t>
            </a:r>
            <a:r>
              <a:rPr lang="en-US" dirty="0"/>
              <a:t> in </a:t>
            </a:r>
            <a:r>
              <a:rPr lang="en-US" dirty="0" err="1"/>
              <a:t>Evropska</a:t>
            </a:r>
            <a:r>
              <a:rPr lang="en-US" dirty="0"/>
              <a:t> </a:t>
            </a:r>
            <a:r>
              <a:rPr lang="en-US" dirty="0" err="1"/>
              <a:t>unija</a:t>
            </a:r>
            <a:r>
              <a:rPr lang="en-US" dirty="0"/>
              <a:t> </a:t>
            </a:r>
            <a:r>
              <a:rPr lang="en-US" dirty="0" err="1"/>
              <a:t>iz</a:t>
            </a:r>
            <a:r>
              <a:rPr lang="en-US" dirty="0"/>
              <a:t> </a:t>
            </a:r>
            <a:r>
              <a:rPr lang="en-US" dirty="0" err="1"/>
              <a:t>Evropskega</a:t>
            </a:r>
            <a:r>
              <a:rPr lang="en-US" dirty="0"/>
              <a:t> </a:t>
            </a:r>
            <a:r>
              <a:rPr lang="en-US" dirty="0" err="1"/>
              <a:t>socialnega</a:t>
            </a:r>
            <a:r>
              <a:rPr lang="en-US" dirty="0"/>
              <a:t> </a:t>
            </a:r>
            <a:r>
              <a:rPr lang="en-US" dirty="0" err="1"/>
              <a:t>sklada</a:t>
            </a:r>
            <a:r>
              <a:rPr lang="en-US" dirty="0"/>
              <a:t>.</a:t>
            </a:r>
          </a:p>
        </p:txBody>
      </p:sp>
    </p:spTree>
    <p:extLst>
      <p:ext uri="{BB962C8B-B14F-4D97-AF65-F5344CB8AC3E}">
        <p14:creationId xmlns:p14="http://schemas.microsoft.com/office/powerpoint/2010/main" val="1101633878"/>
      </p:ext>
    </p:extLst>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692696"/>
            <a:ext cx="7931224" cy="5760640"/>
          </a:xfrm>
        </p:spPr>
        <p:txBody>
          <a:bodyPr>
            <a:normAutofit lnSpcReduction="10000"/>
          </a:bodyPr>
          <a:lstStyle/>
          <a:p>
            <a:pPr>
              <a:buNone/>
            </a:pPr>
            <a:endParaRPr lang="sl-SI" dirty="0">
              <a:solidFill>
                <a:schemeClr val="tx1">
                  <a:lumMod val="65000"/>
                  <a:lumOff val="35000"/>
                </a:schemeClr>
              </a:solidFill>
              <a:sym typeface="Wingdings" pitchFamily="2" charset="2"/>
            </a:endParaRPr>
          </a:p>
          <a:p>
            <a:pPr>
              <a:buNone/>
            </a:pPr>
            <a:r>
              <a:rPr lang="sl-SI" dirty="0">
                <a:solidFill>
                  <a:schemeClr val="tx1">
                    <a:lumMod val="65000"/>
                    <a:lumOff val="35000"/>
                  </a:schemeClr>
                </a:solidFill>
                <a:sym typeface="Wingdings" pitchFamily="2" charset="2"/>
              </a:rPr>
              <a:t>Utrjujejo samopodobo in ohranjajo težnjo po vedno večji priljubljenosti. </a:t>
            </a:r>
          </a:p>
          <a:p>
            <a:pPr>
              <a:buNone/>
            </a:pPr>
            <a:endParaRPr lang="sl-SI" dirty="0">
              <a:solidFill>
                <a:schemeClr val="tx1">
                  <a:lumMod val="65000"/>
                  <a:lumOff val="35000"/>
                </a:schemeClr>
              </a:solidFill>
              <a:sym typeface="Wingdings" pitchFamily="2" charset="2"/>
            </a:endParaRPr>
          </a:p>
          <a:p>
            <a:pPr algn="ctr">
              <a:buNone/>
            </a:pPr>
            <a:r>
              <a:rPr lang="sl-SI" dirty="0">
                <a:solidFill>
                  <a:schemeClr val="tx1">
                    <a:lumMod val="65000"/>
                    <a:lumOff val="35000"/>
                  </a:schemeClr>
                </a:solidFill>
                <a:sym typeface="Wingdings" pitchFamily="2" charset="2"/>
              </a:rPr>
              <a:t>Povratna informacija! </a:t>
            </a:r>
          </a:p>
          <a:p>
            <a:pPr algn="ctr">
              <a:buNone/>
            </a:pPr>
            <a:r>
              <a:rPr lang="sl-SI" dirty="0">
                <a:solidFill>
                  <a:schemeClr val="tx1">
                    <a:lumMod val="65000"/>
                    <a:lumOff val="35000"/>
                  </a:schemeClr>
                </a:solidFill>
                <a:sym typeface="Wingdings" pitchFamily="2" charset="2"/>
              </a:rPr>
              <a:t>Potrditev – ovrednotenje</a:t>
            </a:r>
          </a:p>
          <a:p>
            <a:pPr algn="ctr">
              <a:buNone/>
            </a:pPr>
            <a:endParaRPr lang="sl-SI" sz="2000" dirty="0">
              <a:solidFill>
                <a:schemeClr val="tx1">
                  <a:lumMod val="65000"/>
                  <a:lumOff val="35000"/>
                </a:schemeClr>
              </a:solidFill>
              <a:sym typeface="Wingdings" pitchFamily="2" charset="2"/>
            </a:endParaRPr>
          </a:p>
          <a:p>
            <a:pPr algn="ctr">
              <a:buNone/>
            </a:pPr>
            <a:r>
              <a:rPr lang="sl-SI" sz="2000" dirty="0">
                <a:solidFill>
                  <a:schemeClr val="tx1">
                    <a:lumMod val="65000"/>
                    <a:lumOff val="35000"/>
                  </a:schemeClr>
                </a:solidFill>
                <a:sym typeface="Wingdings" pitchFamily="2" charset="2"/>
              </a:rPr>
              <a:t>Večji odziv na SO</a:t>
            </a:r>
          </a:p>
          <a:p>
            <a:pPr algn="ctr">
              <a:buNone/>
            </a:pPr>
            <a:r>
              <a:rPr lang="sl-SI" sz="2000" dirty="0">
                <a:solidFill>
                  <a:schemeClr val="tx1">
                    <a:lumMod val="65000"/>
                    <a:lumOff val="35000"/>
                  </a:schemeClr>
                </a:solidFill>
                <a:sym typeface="Wingdings" pitchFamily="2" charset="2"/>
              </a:rPr>
              <a:t>Zadovoljitev potrebe po sprejetosti, pripadnosti, pozornosti </a:t>
            </a:r>
          </a:p>
          <a:p>
            <a:pPr algn="ctr">
              <a:buNone/>
            </a:pPr>
            <a:endParaRPr lang="sl-SI" sz="2000" b="1" dirty="0">
              <a:solidFill>
                <a:schemeClr val="tx1">
                  <a:lumMod val="65000"/>
                  <a:lumOff val="35000"/>
                </a:schemeClr>
              </a:solidFill>
              <a:effectLst>
                <a:outerShdw blurRad="38100" dist="38100" dir="2700000" algn="tl">
                  <a:srgbClr val="000000">
                    <a:alpha val="43137"/>
                  </a:srgbClr>
                </a:outerShdw>
              </a:effectLst>
              <a:sym typeface="Wingdings" pitchFamily="2" charset="2"/>
            </a:endParaRPr>
          </a:p>
          <a:p>
            <a:pPr algn="ctr">
              <a:buNone/>
            </a:pPr>
            <a:r>
              <a:rPr lang="sl-SI" sz="2000" b="1" dirty="0">
                <a:solidFill>
                  <a:schemeClr val="tx1">
                    <a:lumMod val="65000"/>
                    <a:lumOff val="35000"/>
                  </a:schemeClr>
                </a:solidFill>
                <a:effectLst>
                  <a:outerShdw blurRad="38100" dist="38100" dir="2700000" algn="tl">
                    <a:srgbClr val="000000">
                      <a:alpha val="43137"/>
                    </a:srgbClr>
                  </a:outerShdw>
                </a:effectLst>
                <a:sym typeface="Wingdings" pitchFamily="2" charset="2"/>
              </a:rPr>
              <a:t>Tvegano </a:t>
            </a:r>
            <a:r>
              <a:rPr lang="sl-SI" sz="2000" b="1" dirty="0" err="1">
                <a:solidFill>
                  <a:schemeClr val="tx1">
                    <a:lumMod val="65000"/>
                    <a:lumOff val="35000"/>
                  </a:schemeClr>
                </a:solidFill>
                <a:effectLst>
                  <a:outerShdw blurRad="38100" dist="38100" dir="2700000" algn="tl">
                    <a:srgbClr val="000000">
                      <a:alpha val="43137"/>
                    </a:srgbClr>
                  </a:outerShdw>
                </a:effectLst>
                <a:sym typeface="Wingdings" pitchFamily="2" charset="2"/>
              </a:rPr>
              <a:t>samopredstavitveno</a:t>
            </a:r>
            <a:r>
              <a:rPr lang="sl-SI" sz="2000" b="1" dirty="0">
                <a:solidFill>
                  <a:schemeClr val="tx1">
                    <a:lumMod val="65000"/>
                    <a:lumOff val="35000"/>
                  </a:schemeClr>
                </a:solidFill>
                <a:effectLst>
                  <a:outerShdw blurRad="38100" dist="38100" dir="2700000" algn="tl">
                    <a:srgbClr val="000000">
                      <a:alpha val="43137"/>
                    </a:srgbClr>
                  </a:outerShdw>
                </a:effectLst>
                <a:sym typeface="Wingdings" pitchFamily="2" charset="2"/>
              </a:rPr>
              <a:t> vedenje – osamljenost, depresivno razpoloženje</a:t>
            </a:r>
          </a:p>
          <a:p>
            <a:pPr algn="ctr">
              <a:buNone/>
            </a:pPr>
            <a:endParaRPr lang="sl-SI" sz="2000" b="1" dirty="0">
              <a:solidFill>
                <a:schemeClr val="tx1">
                  <a:lumMod val="65000"/>
                  <a:lumOff val="35000"/>
                </a:schemeClr>
              </a:solidFill>
              <a:effectLst>
                <a:outerShdw blurRad="38100" dist="38100" dir="2700000" algn="tl">
                  <a:srgbClr val="000000">
                    <a:alpha val="43137"/>
                  </a:srgbClr>
                </a:outerShdw>
              </a:effectLst>
              <a:sym typeface="Wingdings" pitchFamily="2" charset="2"/>
              <a:hlinkClick r:id="rId3"/>
            </a:endParaRPr>
          </a:p>
          <a:p>
            <a:pPr algn="ctr">
              <a:buNone/>
            </a:pPr>
            <a:r>
              <a:rPr lang="sl-SI" sz="1100" dirty="0">
                <a:hlinkClick r:id="rId3"/>
              </a:rPr>
              <a:t>S</a:t>
            </a:r>
            <a:r>
              <a:rPr lang="en-US" sz="1100" dirty="0" err="1">
                <a:hlinkClick r:id="rId3"/>
              </a:rPr>
              <a:t>ocial</a:t>
            </a:r>
            <a:r>
              <a:rPr lang="en-US" sz="1100" dirty="0">
                <a:hlinkClick r:id="rId3"/>
              </a:rPr>
              <a:t> media addiction short film 2017</a:t>
            </a:r>
            <a:r>
              <a:rPr lang="en-US" sz="1100" dirty="0"/>
              <a:t> </a:t>
            </a:r>
            <a:endParaRPr lang="sl-SI" sz="1100" dirty="0"/>
          </a:p>
          <a:p>
            <a:pPr algn="ctr">
              <a:buNone/>
            </a:pPr>
            <a:r>
              <a:rPr lang="sl-SI" sz="1100" dirty="0">
                <a:hlinkClick r:id="rId4"/>
              </a:rPr>
              <a:t>Social </a:t>
            </a:r>
            <a:r>
              <a:rPr lang="sl-SI" sz="1100" dirty="0" err="1">
                <a:hlinkClick r:id="rId4"/>
              </a:rPr>
              <a:t>Media</a:t>
            </a:r>
            <a:r>
              <a:rPr lang="sl-SI" sz="1100" dirty="0">
                <a:hlinkClick r:id="rId4"/>
              </a:rPr>
              <a:t> </a:t>
            </a:r>
            <a:r>
              <a:rPr lang="sl-SI" sz="1100" dirty="0" err="1">
                <a:hlinkClick r:id="rId4"/>
              </a:rPr>
              <a:t>Depression</a:t>
            </a:r>
            <a:endParaRPr lang="sl-SI" sz="1100" dirty="0"/>
          </a:p>
          <a:p>
            <a:pPr algn="ctr">
              <a:buNone/>
            </a:pPr>
            <a:r>
              <a:rPr lang="en-US" sz="1100" dirty="0">
                <a:hlinkClick r:id="rId5"/>
              </a:rPr>
              <a:t>How social media is affecting teens</a:t>
            </a:r>
            <a:endParaRPr lang="sl-SI" sz="1100" dirty="0"/>
          </a:p>
          <a:p>
            <a:pPr algn="ctr">
              <a:buNone/>
            </a:pPr>
            <a:endParaRPr lang="en-US" sz="2000" dirty="0"/>
          </a:p>
          <a:p>
            <a:pPr algn="ctr">
              <a:buNone/>
            </a:pPr>
            <a:endParaRPr lang="sl-SI" sz="2000" dirty="0"/>
          </a:p>
          <a:p>
            <a:pPr algn="ctr">
              <a:buNone/>
            </a:pPr>
            <a:endParaRPr lang="en-US" sz="2000" dirty="0"/>
          </a:p>
          <a:p>
            <a:pPr algn="ctr">
              <a:buNone/>
            </a:pPr>
            <a:endParaRPr lang="sl-SI" sz="1800" dirty="0">
              <a:solidFill>
                <a:schemeClr val="tx1">
                  <a:lumMod val="65000"/>
                  <a:lumOff val="35000"/>
                </a:schemeClr>
              </a:solidFill>
            </a:endParaRPr>
          </a:p>
          <a:p>
            <a:pPr algn="ctr">
              <a:buNone/>
            </a:pPr>
            <a:endParaRPr lang="sl-SI" sz="1800" dirty="0">
              <a:solidFill>
                <a:schemeClr val="tx1">
                  <a:lumMod val="65000"/>
                  <a:lumOff val="35000"/>
                </a:schemeClr>
              </a:solidFill>
            </a:endParaRPr>
          </a:p>
        </p:txBody>
      </p:sp>
      <p:pic>
        <p:nvPicPr>
          <p:cNvPr id="5" name="Slika 4" descr="download.png"/>
          <p:cNvPicPr>
            <a:picLocks noChangeAspect="1"/>
          </p:cNvPicPr>
          <p:nvPr/>
        </p:nvPicPr>
        <p:blipFill>
          <a:blip r:embed="rId6" cstate="print"/>
          <a:stretch>
            <a:fillRect/>
          </a:stretch>
        </p:blipFill>
        <p:spPr>
          <a:xfrm>
            <a:off x="755576" y="2498954"/>
            <a:ext cx="1143570" cy="1103620"/>
          </a:xfrm>
          <a:prstGeom prst="rect">
            <a:avLst/>
          </a:prstGeom>
        </p:spPr>
      </p:pic>
      <p:pic>
        <p:nvPicPr>
          <p:cNvPr id="6" name="Slika 5" descr="download.jpg"/>
          <p:cNvPicPr>
            <a:picLocks noChangeAspect="1"/>
          </p:cNvPicPr>
          <p:nvPr/>
        </p:nvPicPr>
        <p:blipFill>
          <a:blip r:embed="rId7" cstate="print"/>
          <a:stretch>
            <a:fillRect/>
          </a:stretch>
        </p:blipFill>
        <p:spPr>
          <a:xfrm>
            <a:off x="6537110" y="1700808"/>
            <a:ext cx="2143125" cy="2143125"/>
          </a:xfrm>
          <a:prstGeom prst="rect">
            <a:avLst/>
          </a:prstGeom>
        </p:spPr>
      </p:pic>
      <p:sp>
        <p:nvSpPr>
          <p:cNvPr id="2" name="Označba mesta noge 1">
            <a:extLst>
              <a:ext uri="{FF2B5EF4-FFF2-40B4-BE49-F238E27FC236}">
                <a16:creationId xmlns:a16="http://schemas.microsoft.com/office/drawing/2014/main" id="{49866412-80F0-4D76-80F3-D18FF7BC9FF9}"/>
              </a:ext>
            </a:extLst>
          </p:cNvPr>
          <p:cNvSpPr>
            <a:spLocks noGrp="1"/>
          </p:cNvSpPr>
          <p:nvPr>
            <p:ph type="ftr" sz="quarter" idx="11"/>
          </p:nvPr>
        </p:nvSpPr>
        <p:spPr>
          <a:xfrm>
            <a:off x="-540568" y="6520094"/>
            <a:ext cx="6840760" cy="365125"/>
          </a:xfrm>
        </p:spPr>
        <p:txBody>
          <a:bodyPr/>
          <a:lstStyle/>
          <a:p>
            <a:r>
              <a:rPr lang="sl-SI" dirty="0"/>
              <a:t>Naložbo sofinancirata Republika Slovenija in Evropska unija iz Evropskega socialnega sklada.</a:t>
            </a:r>
            <a:endParaRPr lang="en-US" dirty="0"/>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729391"/>
            <a:ext cx="7086600" cy="5444154"/>
          </a:xfrm>
        </p:spPr>
        <p:txBody>
          <a:bodyPr>
            <a:normAutofit lnSpcReduction="10000"/>
          </a:bodyPr>
          <a:lstStyle/>
          <a:p>
            <a:pPr>
              <a:buNone/>
            </a:pPr>
            <a:r>
              <a:rPr lang="sl-SI" b="1" dirty="0">
                <a:solidFill>
                  <a:schemeClr val="tx1">
                    <a:lumMod val="65000"/>
                    <a:lumOff val="35000"/>
                  </a:schemeClr>
                </a:solidFill>
              </a:rPr>
              <a:t>URAVNOTEŽENA RABA </a:t>
            </a:r>
          </a:p>
          <a:p>
            <a:pPr>
              <a:buNone/>
            </a:pPr>
            <a:endParaRPr lang="sl-SI" b="1" dirty="0">
              <a:solidFill>
                <a:schemeClr val="tx1">
                  <a:lumMod val="65000"/>
                  <a:lumOff val="35000"/>
                </a:schemeClr>
              </a:solidFill>
            </a:endParaRPr>
          </a:p>
          <a:p>
            <a:pPr>
              <a:buNone/>
            </a:pPr>
            <a:r>
              <a:rPr lang="sl-SI" sz="3500" b="1" dirty="0">
                <a:solidFill>
                  <a:schemeClr val="tx1">
                    <a:lumMod val="65000"/>
                    <a:lumOff val="35000"/>
                  </a:schemeClr>
                </a:solidFill>
                <a:effectLst>
                  <a:outerShdw blurRad="38100" dist="38100" dir="2700000" algn="tl">
                    <a:srgbClr val="000000">
                      <a:alpha val="43137"/>
                    </a:srgbClr>
                  </a:outerShdw>
                </a:effectLst>
              </a:rPr>
              <a:t>ČEZMERNA</a:t>
            </a:r>
            <a:r>
              <a:rPr lang="sl-SI" sz="3500" b="1" dirty="0">
                <a:solidFill>
                  <a:schemeClr val="tx1">
                    <a:lumMod val="65000"/>
                    <a:lumOff val="35000"/>
                  </a:schemeClr>
                </a:solidFill>
              </a:rPr>
              <a:t> UPORABA - </a:t>
            </a:r>
            <a:r>
              <a:rPr lang="sl-SI" sz="2000" b="1" dirty="0">
                <a:solidFill>
                  <a:schemeClr val="tx1">
                    <a:lumMod val="65000"/>
                    <a:lumOff val="35000"/>
                  </a:schemeClr>
                </a:solidFill>
              </a:rPr>
              <a:t>Meja čezmerne uporabe: </a:t>
            </a:r>
          </a:p>
          <a:p>
            <a:pPr lvl="1">
              <a:buClr>
                <a:schemeClr val="accent1">
                  <a:lumMod val="50000"/>
                </a:schemeClr>
              </a:buClr>
              <a:buFont typeface="Courier New" pitchFamily="49" charset="0"/>
              <a:buChar char="o"/>
            </a:pPr>
            <a:r>
              <a:rPr lang="sl-SI" sz="2000" b="1" dirty="0">
                <a:solidFill>
                  <a:schemeClr val="tx1">
                    <a:lumMod val="65000"/>
                    <a:lumOff val="35000"/>
                  </a:schemeClr>
                </a:solidFill>
              </a:rPr>
              <a:t>pri odraslih - med uro in uro in pol</a:t>
            </a:r>
          </a:p>
          <a:p>
            <a:pPr lvl="1">
              <a:buClr>
                <a:schemeClr val="accent1">
                  <a:lumMod val="50000"/>
                </a:schemeClr>
              </a:buClr>
              <a:buFont typeface="Courier New" pitchFamily="49" charset="0"/>
              <a:buChar char="o"/>
            </a:pPr>
            <a:r>
              <a:rPr lang="sl-SI" sz="2000" b="1" dirty="0">
                <a:solidFill>
                  <a:schemeClr val="tx1">
                    <a:lumMod val="65000"/>
                    <a:lumOff val="35000"/>
                  </a:schemeClr>
                </a:solidFill>
              </a:rPr>
              <a:t>mladostniki 40min - 1ure</a:t>
            </a:r>
          </a:p>
          <a:p>
            <a:pPr lvl="1">
              <a:buClr>
                <a:schemeClr val="accent1">
                  <a:lumMod val="50000"/>
                </a:schemeClr>
              </a:buClr>
              <a:buFont typeface="Courier New" pitchFamily="49" charset="0"/>
              <a:buChar char="o"/>
            </a:pPr>
            <a:endParaRPr lang="sl-SI" sz="2000" b="1" dirty="0">
              <a:solidFill>
                <a:schemeClr val="tx1">
                  <a:lumMod val="65000"/>
                  <a:lumOff val="35000"/>
                </a:schemeClr>
              </a:solidFill>
            </a:endParaRPr>
          </a:p>
          <a:p>
            <a:pPr lvl="1">
              <a:buClr>
                <a:schemeClr val="accent1">
                  <a:lumMod val="50000"/>
                </a:schemeClr>
              </a:buClr>
              <a:buFont typeface="Courier New" pitchFamily="49" charset="0"/>
              <a:buChar char="o"/>
            </a:pPr>
            <a:endParaRPr lang="sl-SI" b="1" dirty="0">
              <a:solidFill>
                <a:schemeClr val="tx1">
                  <a:lumMod val="65000"/>
                  <a:lumOff val="35000"/>
                </a:schemeClr>
              </a:solidFill>
            </a:endParaRPr>
          </a:p>
          <a:p>
            <a:pPr>
              <a:buNone/>
            </a:pPr>
            <a:endParaRPr lang="sl-SI" b="1" dirty="0">
              <a:solidFill>
                <a:schemeClr val="tx1">
                  <a:lumMod val="65000"/>
                  <a:lumOff val="35000"/>
                </a:schemeClr>
              </a:solidFill>
            </a:endParaRPr>
          </a:p>
          <a:p>
            <a:pPr>
              <a:buNone/>
            </a:pPr>
            <a:r>
              <a:rPr lang="sl-SI" b="1" dirty="0">
                <a:solidFill>
                  <a:schemeClr val="tx1">
                    <a:lumMod val="65000"/>
                    <a:lumOff val="35000"/>
                  </a:schemeClr>
                </a:solidFill>
              </a:rPr>
              <a:t> </a:t>
            </a:r>
          </a:p>
          <a:p>
            <a:pPr>
              <a:buNone/>
            </a:pPr>
            <a:r>
              <a:rPr lang="sl-SI" sz="5500" b="1" dirty="0">
                <a:solidFill>
                  <a:schemeClr val="tx1">
                    <a:lumMod val="65000"/>
                    <a:lumOff val="35000"/>
                  </a:schemeClr>
                </a:solidFill>
                <a:effectLst>
                  <a:outerShdw blurRad="38100" dist="38100" dir="2700000" algn="tl">
                    <a:srgbClr val="000000">
                      <a:alpha val="43137"/>
                    </a:srgbClr>
                  </a:outerShdw>
                </a:effectLst>
              </a:rPr>
              <a:t>ZASVOJENOST </a:t>
            </a:r>
            <a:r>
              <a:rPr lang="sl-SI" sz="3000" b="1" dirty="0">
                <a:solidFill>
                  <a:schemeClr val="tx1">
                    <a:lumMod val="65000"/>
                    <a:lumOff val="35000"/>
                  </a:schemeClr>
                </a:solidFill>
                <a:effectLst>
                  <a:outerShdw blurRad="38100" dist="38100" dir="2700000" algn="tl">
                    <a:srgbClr val="000000">
                      <a:alpha val="43137"/>
                    </a:srgbClr>
                  </a:outerShdw>
                </a:effectLst>
              </a:rPr>
              <a:t>s spletom</a:t>
            </a:r>
            <a:endParaRPr lang="sl-SI" sz="5500" b="1" dirty="0">
              <a:solidFill>
                <a:schemeClr val="tx1">
                  <a:lumMod val="65000"/>
                  <a:lumOff val="35000"/>
                </a:schemeClr>
              </a:solidFill>
              <a:effectLst>
                <a:outerShdw blurRad="38100" dist="38100" dir="2700000" algn="tl">
                  <a:srgbClr val="000000">
                    <a:alpha val="43137"/>
                  </a:srgbClr>
                </a:outerShdw>
              </a:effectLst>
            </a:endParaRPr>
          </a:p>
        </p:txBody>
      </p:sp>
      <p:sp>
        <p:nvSpPr>
          <p:cNvPr id="4" name="Označba mesta noge 1">
            <a:extLst>
              <a:ext uri="{FF2B5EF4-FFF2-40B4-BE49-F238E27FC236}">
                <a16:creationId xmlns:a16="http://schemas.microsoft.com/office/drawing/2014/main" id="{30695236-3531-40D1-A952-3A6DFD1429F9}"/>
              </a:ext>
            </a:extLst>
          </p:cNvPr>
          <p:cNvSpPr txBox="1">
            <a:spLocks/>
          </p:cNvSpPr>
          <p:nvPr/>
        </p:nvSpPr>
        <p:spPr>
          <a:xfrm>
            <a:off x="-540568" y="6499795"/>
            <a:ext cx="684076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dirty="0"/>
              <a:t>Naložbo sofinancirata Republika Slovenija in Evropska unija iz Evropskega socialnega sklada.</a:t>
            </a:r>
            <a:endParaRPr lang="en-US" dirty="0"/>
          </a:p>
        </p:txBody>
      </p:sp>
      <p:sp>
        <p:nvSpPr>
          <p:cNvPr id="3" name="PoljeZBesedilom 2">
            <a:extLst>
              <a:ext uri="{FF2B5EF4-FFF2-40B4-BE49-F238E27FC236}">
                <a16:creationId xmlns:a16="http://schemas.microsoft.com/office/drawing/2014/main" id="{B0802D37-5B93-4E8A-9854-8191BE1F229F}"/>
              </a:ext>
            </a:extLst>
          </p:cNvPr>
          <p:cNvSpPr txBox="1"/>
          <p:nvPr/>
        </p:nvSpPr>
        <p:spPr>
          <a:xfrm>
            <a:off x="683568" y="5420987"/>
            <a:ext cx="3498576" cy="1015663"/>
          </a:xfrm>
          <a:prstGeom prst="rect">
            <a:avLst/>
          </a:prstGeom>
          <a:noFill/>
        </p:spPr>
        <p:txBody>
          <a:bodyPr wrap="square" rtlCol="0">
            <a:spAutoFit/>
          </a:bodyPr>
          <a:lstStyle/>
          <a:p>
            <a:endParaRPr lang="sl-SI" sz="3000" b="1" dirty="0">
              <a:solidFill>
                <a:srgbClr val="FF0000"/>
              </a:solidFill>
              <a:effectLst>
                <a:outerShdw blurRad="38100" dist="38100" dir="2700000" algn="tl">
                  <a:srgbClr val="000000">
                    <a:alpha val="43137"/>
                  </a:srgbClr>
                </a:outerShdw>
              </a:effectLst>
            </a:endParaRPr>
          </a:p>
          <a:p>
            <a:r>
              <a:rPr lang="sl-SI" sz="3000" b="1" dirty="0">
                <a:solidFill>
                  <a:srgbClr val="FF0000"/>
                </a:solidFill>
                <a:effectLst>
                  <a:outerShdw blurRad="38100" dist="38100" dir="2700000" algn="tl">
                    <a:srgbClr val="000000">
                      <a:alpha val="43137"/>
                    </a:srgbClr>
                  </a:outerShdw>
                </a:effectLst>
              </a:rPr>
              <a:t>NEVARNOST</a:t>
            </a:r>
          </a:p>
        </p:txBody>
      </p:sp>
      <p:sp>
        <p:nvSpPr>
          <p:cNvPr id="6" name="PoljeZBesedilom 5">
            <a:extLst>
              <a:ext uri="{FF2B5EF4-FFF2-40B4-BE49-F238E27FC236}">
                <a16:creationId xmlns:a16="http://schemas.microsoft.com/office/drawing/2014/main" id="{07583975-2F84-4FA4-955F-615653F1A846}"/>
              </a:ext>
            </a:extLst>
          </p:cNvPr>
          <p:cNvSpPr txBox="1"/>
          <p:nvPr/>
        </p:nvSpPr>
        <p:spPr>
          <a:xfrm>
            <a:off x="683568" y="3202762"/>
            <a:ext cx="7776864" cy="1200329"/>
          </a:xfrm>
          <a:prstGeom prst="rect">
            <a:avLst/>
          </a:prstGeom>
          <a:noFill/>
        </p:spPr>
        <p:txBody>
          <a:bodyPr wrap="square" rtlCol="0">
            <a:spAutoFit/>
          </a:bodyPr>
          <a:lstStyle/>
          <a:p>
            <a:pPr algn="just"/>
            <a:r>
              <a:rPr lang="sl-SI" dirty="0">
                <a:solidFill>
                  <a:schemeClr val="tx1">
                    <a:lumMod val="65000"/>
                    <a:lumOff val="35000"/>
                  </a:schemeClr>
                </a:solidFill>
              </a:rPr>
              <a:t>Meja med pretirano uporabo in zasvojenostjo - vpliva na medosebne odnose, šolske ali službene obveznosti, spremenijo se lahko tudi spalne in prehranjevalne navade, čustveni odziv na odvzem, zanemarjenje osnovnih potreb.</a:t>
            </a:r>
          </a:p>
          <a:p>
            <a:pPr algn="just"/>
            <a:endParaRPr lang="sl-SI" dirty="0"/>
          </a:p>
        </p:txBody>
      </p:sp>
      <p:sp>
        <p:nvSpPr>
          <p:cNvPr id="7" name="Puščica: dol 6">
            <a:extLst>
              <a:ext uri="{FF2B5EF4-FFF2-40B4-BE49-F238E27FC236}">
                <a16:creationId xmlns:a16="http://schemas.microsoft.com/office/drawing/2014/main" id="{36C9E8EA-71F9-479A-A855-05649551E03B}"/>
              </a:ext>
            </a:extLst>
          </p:cNvPr>
          <p:cNvSpPr/>
          <p:nvPr/>
        </p:nvSpPr>
        <p:spPr>
          <a:xfrm>
            <a:off x="2124521" y="4345734"/>
            <a:ext cx="325367" cy="567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uščica: dol 7">
            <a:extLst>
              <a:ext uri="{FF2B5EF4-FFF2-40B4-BE49-F238E27FC236}">
                <a16:creationId xmlns:a16="http://schemas.microsoft.com/office/drawing/2014/main" id="{5A502C95-67B4-448E-9621-ADA5123C85C4}"/>
              </a:ext>
            </a:extLst>
          </p:cNvPr>
          <p:cNvSpPr/>
          <p:nvPr/>
        </p:nvSpPr>
        <p:spPr>
          <a:xfrm>
            <a:off x="2124520" y="1148468"/>
            <a:ext cx="325367" cy="567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99627325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1268761"/>
            <a:ext cx="7776864" cy="4464496"/>
          </a:xfrm>
        </p:spPr>
        <p:txBody>
          <a:bodyPr>
            <a:noAutofit/>
          </a:bodyPr>
          <a:lstStyle/>
          <a:p>
            <a:r>
              <a:rPr lang="sl-SI" sz="1800" dirty="0">
                <a:solidFill>
                  <a:schemeClr val="tx1">
                    <a:lumMod val="65000"/>
                    <a:lumOff val="35000"/>
                  </a:schemeClr>
                </a:solidFill>
              </a:rPr>
              <a:t>Vpliv družbenih omrežij na osebnost, samopodobo, samospoštovanje!</a:t>
            </a:r>
          </a:p>
          <a:p>
            <a:r>
              <a:rPr lang="sl-SI" sz="1800" dirty="0">
                <a:solidFill>
                  <a:schemeClr val="tx1">
                    <a:lumMod val="65000"/>
                    <a:lumOff val="35000"/>
                  </a:schemeClr>
                </a:solidFill>
              </a:rPr>
              <a:t>Negativne povratne informacije vrstnikov – ranljivost</a:t>
            </a:r>
          </a:p>
          <a:p>
            <a:r>
              <a:rPr lang="sl-SI" sz="1800" dirty="0">
                <a:solidFill>
                  <a:schemeClr val="tx1">
                    <a:lumMod val="65000"/>
                    <a:lumOff val="35000"/>
                  </a:schemeClr>
                </a:solidFill>
              </a:rPr>
              <a:t>Odvisnost </a:t>
            </a:r>
          </a:p>
          <a:p>
            <a:endParaRPr lang="sl-SI" sz="1800" dirty="0">
              <a:solidFill>
                <a:schemeClr val="tx1">
                  <a:lumMod val="65000"/>
                  <a:lumOff val="35000"/>
                </a:schemeClr>
              </a:solidFill>
            </a:endParaRPr>
          </a:p>
          <a:p>
            <a:pPr marL="0" indent="0">
              <a:buNone/>
            </a:pPr>
            <a:r>
              <a:rPr lang="sl-SI" sz="1800" b="1" dirty="0">
                <a:solidFill>
                  <a:schemeClr val="tx1">
                    <a:lumMod val="65000"/>
                    <a:lumOff val="35000"/>
                  </a:schemeClr>
                </a:solidFill>
                <a:effectLst>
                  <a:outerShdw blurRad="38100" dist="38100" dir="2700000" algn="tl">
                    <a:srgbClr val="000000">
                      <a:alpha val="43137"/>
                    </a:srgbClr>
                  </a:outerShdw>
                </a:effectLst>
              </a:rPr>
              <a:t>DEJAVNIKI TVEGANJA</a:t>
            </a:r>
          </a:p>
          <a:p>
            <a:pPr marL="0" indent="0">
              <a:buNone/>
            </a:pPr>
            <a:r>
              <a:rPr lang="sl-SI" sz="1800" b="1" dirty="0">
                <a:solidFill>
                  <a:schemeClr val="tx1">
                    <a:lumMod val="65000"/>
                    <a:lumOff val="35000"/>
                  </a:schemeClr>
                </a:solidFill>
                <a:effectLst>
                  <a:outerShdw blurRad="38100" dist="38100" dir="2700000" algn="tl">
                    <a:srgbClr val="000000">
                      <a:alpha val="43137"/>
                    </a:srgbClr>
                  </a:outerShdw>
                </a:effectLst>
              </a:rPr>
              <a:t>Osebnostne lastnosti otroka</a:t>
            </a:r>
          </a:p>
          <a:p>
            <a:pPr lvl="0"/>
            <a:r>
              <a:rPr lang="sl-SI" sz="1800" dirty="0">
                <a:solidFill>
                  <a:schemeClr val="tx1">
                    <a:lumMod val="65000"/>
                    <a:lumOff val="35000"/>
                  </a:schemeClr>
                </a:solidFill>
              </a:rPr>
              <a:t>Vase zaprt, osamljen, nedružaben</a:t>
            </a:r>
          </a:p>
          <a:p>
            <a:pPr lvl="0"/>
            <a:r>
              <a:rPr lang="sl-SI" sz="1800" dirty="0">
                <a:solidFill>
                  <a:schemeClr val="tx1">
                    <a:lumMod val="65000"/>
                    <a:lumOff val="35000"/>
                  </a:schemeClr>
                </a:solidFill>
              </a:rPr>
              <a:t>Čustvena labilnost</a:t>
            </a:r>
          </a:p>
          <a:p>
            <a:pPr lvl="0"/>
            <a:r>
              <a:rPr lang="sl-SI" sz="1800" dirty="0">
                <a:solidFill>
                  <a:schemeClr val="tx1">
                    <a:lumMod val="65000"/>
                    <a:lumOff val="35000"/>
                  </a:schemeClr>
                </a:solidFill>
              </a:rPr>
              <a:t>Nepriljubljen v razredu</a:t>
            </a:r>
          </a:p>
          <a:p>
            <a:pPr lvl="0"/>
            <a:r>
              <a:rPr lang="sl-SI" sz="1800" dirty="0">
                <a:solidFill>
                  <a:schemeClr val="tx1">
                    <a:lumMod val="65000"/>
                    <a:lumOff val="35000"/>
                  </a:schemeClr>
                </a:solidFill>
              </a:rPr>
              <a:t>Sramežljiv</a:t>
            </a:r>
          </a:p>
          <a:p>
            <a:pPr lvl="0"/>
            <a:r>
              <a:rPr lang="sl-SI" sz="1800" dirty="0">
                <a:solidFill>
                  <a:schemeClr val="tx1">
                    <a:lumMod val="65000"/>
                    <a:lumOff val="35000"/>
                  </a:schemeClr>
                </a:solidFill>
              </a:rPr>
              <a:t>Pogosto mu je dolgčas</a:t>
            </a:r>
          </a:p>
          <a:p>
            <a:pPr lvl="0"/>
            <a:r>
              <a:rPr lang="sl-SI" sz="1800" dirty="0">
                <a:solidFill>
                  <a:schemeClr val="tx1">
                    <a:lumMod val="65000"/>
                    <a:lumOff val="35000"/>
                  </a:schemeClr>
                </a:solidFill>
              </a:rPr>
              <a:t>Pretirano zaskrbljen glede malenkosti</a:t>
            </a:r>
          </a:p>
          <a:p>
            <a:pPr lvl="0"/>
            <a:r>
              <a:rPr lang="sl-SI" sz="1800" dirty="0">
                <a:solidFill>
                  <a:schemeClr val="tx1">
                    <a:lumMod val="65000"/>
                    <a:lumOff val="35000"/>
                  </a:schemeClr>
                </a:solidFill>
              </a:rPr>
              <a:t>Občutljiv na opazke drugih</a:t>
            </a:r>
          </a:p>
          <a:p>
            <a:pPr lvl="0"/>
            <a:r>
              <a:rPr lang="sl-SI" sz="1800" dirty="0">
                <a:solidFill>
                  <a:schemeClr val="tx1">
                    <a:lumMod val="65000"/>
                    <a:lumOff val="35000"/>
                  </a:schemeClr>
                </a:solidFill>
              </a:rPr>
              <a:t>Pogosto potrt</a:t>
            </a:r>
          </a:p>
          <a:p>
            <a:pPr lvl="0"/>
            <a:r>
              <a:rPr lang="sl-SI" sz="1800" dirty="0">
                <a:solidFill>
                  <a:schemeClr val="tx1">
                    <a:lumMod val="65000"/>
                    <a:lumOff val="35000"/>
                  </a:schemeClr>
                </a:solidFill>
              </a:rPr>
              <a:t>Ima nizko samopodobo</a:t>
            </a:r>
          </a:p>
          <a:p>
            <a:pPr lvl="0"/>
            <a:r>
              <a:rPr lang="sl-SI" sz="1800" dirty="0">
                <a:solidFill>
                  <a:schemeClr val="tx1">
                    <a:lumMod val="65000"/>
                    <a:lumOff val="35000"/>
                  </a:schemeClr>
                </a:solidFill>
              </a:rPr>
              <a:t>Ima </a:t>
            </a:r>
            <a:r>
              <a:rPr lang="sl-SI" sz="1800" dirty="0" err="1">
                <a:solidFill>
                  <a:schemeClr val="tx1">
                    <a:lumMod val="65000"/>
                    <a:lumOff val="35000"/>
                  </a:schemeClr>
                </a:solidFill>
              </a:rPr>
              <a:t>adhd</a:t>
            </a:r>
            <a:r>
              <a:rPr lang="sl-SI" sz="1800" dirty="0">
                <a:solidFill>
                  <a:schemeClr val="tx1">
                    <a:lumMod val="65000"/>
                    <a:lumOff val="35000"/>
                  </a:schemeClr>
                </a:solidFill>
              </a:rPr>
              <a:t> ali avtizem</a:t>
            </a:r>
          </a:p>
          <a:p>
            <a:pPr lvl="0"/>
            <a:endParaRPr lang="sl-SI" sz="1800" dirty="0">
              <a:solidFill>
                <a:schemeClr val="tx1">
                  <a:lumMod val="65000"/>
                  <a:lumOff val="35000"/>
                </a:schemeClr>
              </a:solidFill>
            </a:endParaRPr>
          </a:p>
          <a:p>
            <a:pPr marL="0" lvl="0" indent="0">
              <a:buNone/>
            </a:pPr>
            <a:r>
              <a:rPr lang="sl-SI" sz="1800" dirty="0">
                <a:solidFill>
                  <a:schemeClr val="tx1">
                    <a:lumMod val="65000"/>
                    <a:lumOff val="35000"/>
                  </a:schemeClr>
                </a:solidFill>
              </a:rPr>
              <a:t>Zasvojenost</a:t>
            </a:r>
          </a:p>
          <a:p>
            <a:pPr lvl="0"/>
            <a:endParaRPr lang="sl-SI" sz="1800" dirty="0">
              <a:solidFill>
                <a:schemeClr val="tx1">
                  <a:lumMod val="65000"/>
                  <a:lumOff val="35000"/>
                </a:schemeClr>
              </a:solidFill>
            </a:endParaRPr>
          </a:p>
          <a:p>
            <a:pPr marL="0" indent="0">
              <a:buNone/>
            </a:pPr>
            <a:endParaRPr lang="sl-SI" sz="1800" dirty="0">
              <a:solidFill>
                <a:schemeClr val="tx1">
                  <a:lumMod val="65000"/>
                  <a:lumOff val="35000"/>
                </a:schemeClr>
              </a:solidFill>
            </a:endParaRPr>
          </a:p>
          <a:p>
            <a:pPr marL="0" indent="0">
              <a:buNone/>
            </a:pPr>
            <a:endParaRPr lang="sl-SI" sz="1800" dirty="0">
              <a:solidFill>
                <a:schemeClr val="tx1">
                  <a:lumMod val="65000"/>
                  <a:lumOff val="35000"/>
                </a:schemeClr>
              </a:solidFill>
            </a:endParaRPr>
          </a:p>
        </p:txBody>
      </p:sp>
      <p:sp>
        <p:nvSpPr>
          <p:cNvPr id="4" name="Naslov 1"/>
          <p:cNvSpPr>
            <a:spLocks noGrp="1"/>
          </p:cNvSpPr>
          <p:nvPr>
            <p:ph type="title"/>
          </p:nvPr>
        </p:nvSpPr>
        <p:spPr>
          <a:xfrm>
            <a:off x="755576" y="598318"/>
            <a:ext cx="6408712" cy="670442"/>
          </a:xfrm>
        </p:spPr>
        <p:txBody>
          <a:bodyPr>
            <a:normAutofit/>
          </a:bodyPr>
          <a:lstStyle/>
          <a:p>
            <a:pPr algn="ctr"/>
            <a:r>
              <a:rPr lang="sl-SI" dirty="0">
                <a:solidFill>
                  <a:schemeClr val="tx1"/>
                </a:solidFill>
              </a:rPr>
              <a:t>POTREBNA JE PAZLJIVOST</a:t>
            </a:r>
          </a:p>
        </p:txBody>
      </p:sp>
      <p:sp>
        <p:nvSpPr>
          <p:cNvPr id="2" name="Označba mesta noge 1">
            <a:extLst>
              <a:ext uri="{FF2B5EF4-FFF2-40B4-BE49-F238E27FC236}">
                <a16:creationId xmlns:a16="http://schemas.microsoft.com/office/drawing/2014/main" id="{2B61D734-8A55-4C34-874B-F8AB56053A3C}"/>
              </a:ext>
            </a:extLst>
          </p:cNvPr>
          <p:cNvSpPr>
            <a:spLocks noGrp="1"/>
          </p:cNvSpPr>
          <p:nvPr>
            <p:ph type="ftr" sz="quarter" idx="11"/>
          </p:nvPr>
        </p:nvSpPr>
        <p:spPr>
          <a:xfrm>
            <a:off x="-540568" y="6527307"/>
            <a:ext cx="6840760" cy="365125"/>
          </a:xfrm>
        </p:spPr>
        <p:txBody>
          <a:bodyPr/>
          <a:lstStyle/>
          <a:p>
            <a:r>
              <a:rPr lang="sl-SI" dirty="0"/>
              <a:t>Naložbo sofinancirata Republika Slovenija in Evropska unija iz Evropskega socialnega sklada.</a:t>
            </a:r>
            <a:endParaRPr lang="en-US" dirty="0"/>
          </a:p>
        </p:txBody>
      </p:sp>
      <p:sp>
        <p:nvSpPr>
          <p:cNvPr id="5" name="PoljeZBesedilom 4">
            <a:extLst>
              <a:ext uri="{FF2B5EF4-FFF2-40B4-BE49-F238E27FC236}">
                <a16:creationId xmlns:a16="http://schemas.microsoft.com/office/drawing/2014/main" id="{1DA88A86-FE12-4E61-B849-CBCB6D9E1EE0}"/>
              </a:ext>
            </a:extLst>
          </p:cNvPr>
          <p:cNvSpPr txBox="1"/>
          <p:nvPr/>
        </p:nvSpPr>
        <p:spPr>
          <a:xfrm>
            <a:off x="4932040" y="2924944"/>
            <a:ext cx="3816424" cy="2585323"/>
          </a:xfrm>
          <a:prstGeom prst="rect">
            <a:avLst/>
          </a:prstGeom>
          <a:noFill/>
        </p:spPr>
        <p:txBody>
          <a:bodyPr wrap="square" rtlCol="0">
            <a:spAutoFit/>
          </a:bodyPr>
          <a:lstStyle/>
          <a:p>
            <a:pPr algn="just"/>
            <a:r>
              <a:rPr lang="sl-SI" b="1" dirty="0">
                <a:solidFill>
                  <a:schemeClr val="tx1">
                    <a:lumMod val="65000"/>
                    <a:lumOff val="35000"/>
                  </a:schemeClr>
                </a:solidFill>
                <a:effectLst>
                  <a:outerShdw blurRad="38100" dist="38100" dir="2700000" algn="tl">
                    <a:srgbClr val="000000">
                      <a:alpha val="43137"/>
                    </a:srgbClr>
                  </a:outerShdw>
                </a:effectLst>
                <a:latin typeface="Microsoft New Tai Lue" panose="020B0502040204020203" pitchFamily="34" charset="0"/>
                <a:cs typeface="Microsoft New Tai Lue" panose="020B0502040204020203" pitchFamily="34" charset="0"/>
              </a:rPr>
              <a:t>Družinsko okolje: </a:t>
            </a:r>
          </a:p>
          <a:p>
            <a:pPr marL="285750" indent="-285750" algn="just">
              <a:buFont typeface="Arial" panose="020B0604020202020204" pitchFamily="34" charset="0"/>
              <a:buChar char="•"/>
            </a:pPr>
            <a:r>
              <a:rPr lang="sl-SI" dirty="0">
                <a:solidFill>
                  <a:schemeClr val="tx1">
                    <a:lumMod val="65000"/>
                    <a:lumOff val="35000"/>
                  </a:schemeClr>
                </a:solidFill>
                <a:latin typeface="Microsoft New Tai Lue" panose="020B0502040204020203" pitchFamily="34" charset="0"/>
                <a:cs typeface="Microsoft New Tai Lue" panose="020B0502040204020203" pitchFamily="34" charset="0"/>
              </a:rPr>
              <a:t>Prezgodnji (nenadzorovan) stik</a:t>
            </a:r>
          </a:p>
          <a:p>
            <a:pPr marL="285750" indent="-285750" algn="just">
              <a:buFont typeface="Arial" panose="020B0604020202020204" pitchFamily="34" charset="0"/>
              <a:buChar char="•"/>
            </a:pPr>
            <a:r>
              <a:rPr lang="sl-SI" dirty="0">
                <a:solidFill>
                  <a:schemeClr val="tx1">
                    <a:lumMod val="65000"/>
                    <a:lumOff val="35000"/>
                  </a:schemeClr>
                </a:solidFill>
                <a:latin typeface="Microsoft New Tai Lue" panose="020B0502040204020203" pitchFamily="34" charset="0"/>
                <a:cs typeface="Microsoft New Tai Lue" panose="020B0502040204020203" pitchFamily="34" charset="0"/>
              </a:rPr>
              <a:t>Slab zgled</a:t>
            </a:r>
          </a:p>
          <a:p>
            <a:pPr marL="285750" indent="-285750" algn="just">
              <a:buFont typeface="Arial" panose="020B0604020202020204" pitchFamily="34" charset="0"/>
              <a:buChar char="•"/>
            </a:pPr>
            <a:r>
              <a:rPr lang="sl-SI" dirty="0">
                <a:solidFill>
                  <a:schemeClr val="tx1">
                    <a:lumMod val="65000"/>
                    <a:lumOff val="35000"/>
                  </a:schemeClr>
                </a:solidFill>
                <a:latin typeface="Microsoft New Tai Lue" panose="020B0502040204020203" pitchFamily="34" charset="0"/>
                <a:cs typeface="Microsoft New Tai Lue" panose="020B0502040204020203" pitchFamily="34" charset="0"/>
              </a:rPr>
              <a:t>Kaotične družinske navade</a:t>
            </a:r>
          </a:p>
          <a:p>
            <a:pPr marL="285750" indent="-285750" algn="just">
              <a:buFont typeface="Arial" panose="020B0604020202020204" pitchFamily="34" charset="0"/>
              <a:buChar char="•"/>
            </a:pPr>
            <a:r>
              <a:rPr lang="sl-SI" dirty="0">
                <a:solidFill>
                  <a:schemeClr val="tx1">
                    <a:lumMod val="65000"/>
                    <a:lumOff val="35000"/>
                  </a:schemeClr>
                </a:solidFill>
                <a:latin typeface="Microsoft New Tai Lue" panose="020B0502040204020203" pitchFamily="34" charset="0"/>
                <a:cs typeface="Microsoft New Tai Lue" panose="020B0502040204020203" pitchFamily="34" charset="0"/>
              </a:rPr>
              <a:t>Neaktivno preživljanje prostega časa</a:t>
            </a:r>
          </a:p>
          <a:p>
            <a:pPr marL="285750" indent="-285750" algn="just">
              <a:buFont typeface="Arial" panose="020B0604020202020204" pitchFamily="34" charset="0"/>
              <a:buChar char="•"/>
            </a:pPr>
            <a:r>
              <a:rPr lang="sl-SI" dirty="0">
                <a:solidFill>
                  <a:schemeClr val="tx1">
                    <a:lumMod val="65000"/>
                    <a:lumOff val="35000"/>
                  </a:schemeClr>
                </a:solidFill>
                <a:latin typeface="Microsoft New Tai Lue" panose="020B0502040204020203" pitchFamily="34" charset="0"/>
                <a:cs typeface="Microsoft New Tai Lue" panose="020B0502040204020203" pitchFamily="34" charset="0"/>
              </a:rPr>
              <a:t>Slabe strategije reševanja težav</a:t>
            </a:r>
          </a:p>
          <a:p>
            <a:pPr marL="285750" indent="-285750" algn="just">
              <a:buFont typeface="Arial" panose="020B0604020202020204" pitchFamily="34" charset="0"/>
              <a:buChar char="•"/>
            </a:pPr>
            <a:r>
              <a:rPr lang="sl-SI" dirty="0">
                <a:solidFill>
                  <a:schemeClr val="tx1">
                    <a:lumMod val="65000"/>
                    <a:lumOff val="35000"/>
                  </a:schemeClr>
                </a:solidFill>
                <a:latin typeface="Microsoft New Tai Lue" panose="020B0502040204020203" pitchFamily="34" charset="0"/>
                <a:cs typeface="Microsoft New Tai Lue" panose="020B0502040204020203" pitchFamily="34" charset="0"/>
              </a:rPr>
              <a:t>Slabi medosebni odnosi </a:t>
            </a:r>
          </a:p>
          <a:p>
            <a:endParaRPr lang="sl-SI" dirty="0">
              <a:solidFill>
                <a:schemeClr val="tx1">
                  <a:lumMod val="65000"/>
                  <a:lumOff val="35000"/>
                </a:schemeClr>
              </a:solidFill>
            </a:endParaRPr>
          </a:p>
        </p:txBody>
      </p:sp>
    </p:spTree>
    <p:extLst>
      <p:ext uri="{BB962C8B-B14F-4D97-AF65-F5344CB8AC3E}">
        <p14:creationId xmlns:p14="http://schemas.microsoft.com/office/powerpoint/2010/main" val="2046463510"/>
      </p:ext>
    </p:extLst>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2005" y="764704"/>
            <a:ext cx="7859216" cy="904606"/>
          </a:xfrm>
        </p:spPr>
        <p:txBody>
          <a:bodyPr>
            <a:normAutofit fontScale="90000"/>
          </a:bodyPr>
          <a:lstStyle/>
          <a:p>
            <a:pPr algn="ctr"/>
            <a:r>
              <a:rPr lang="sl-SI" dirty="0">
                <a:solidFill>
                  <a:schemeClr val="tx1"/>
                </a:solidFill>
              </a:rPr>
              <a:t>POTREBNA JE PAZLJIVOST</a:t>
            </a:r>
            <a:r>
              <a:rPr lang="sl-SI" dirty="0">
                <a:solidFill>
                  <a:srgbClr val="FF0000"/>
                </a:solidFill>
              </a:rPr>
              <a:t/>
            </a:r>
            <a:br>
              <a:rPr lang="sl-SI" dirty="0">
                <a:solidFill>
                  <a:srgbClr val="FF0000"/>
                </a:solidFill>
              </a:rPr>
            </a:br>
            <a:endParaRPr lang="sl-SI" dirty="0">
              <a:solidFill>
                <a:srgbClr val="FF0000"/>
              </a:solidFill>
            </a:endParaRPr>
          </a:p>
        </p:txBody>
      </p:sp>
      <p:sp>
        <p:nvSpPr>
          <p:cNvPr id="3" name="Ograda vsebine 2"/>
          <p:cNvSpPr>
            <a:spLocks noGrp="1"/>
          </p:cNvSpPr>
          <p:nvPr>
            <p:ph idx="1"/>
          </p:nvPr>
        </p:nvSpPr>
        <p:spPr>
          <a:xfrm>
            <a:off x="179512" y="1340768"/>
            <a:ext cx="8964488" cy="5517232"/>
          </a:xfrm>
        </p:spPr>
        <p:txBody>
          <a:bodyPr>
            <a:normAutofit fontScale="55000" lnSpcReduction="20000"/>
          </a:bodyPr>
          <a:lstStyle/>
          <a:p>
            <a:pPr marL="0" indent="0">
              <a:buNone/>
            </a:pPr>
            <a:r>
              <a:rPr lang="sl-SI" sz="4500" b="1" dirty="0">
                <a:solidFill>
                  <a:schemeClr val="tx1">
                    <a:lumMod val="65000"/>
                    <a:lumOff val="35000"/>
                  </a:schemeClr>
                </a:solidFill>
              </a:rPr>
              <a:t>Tvegano </a:t>
            </a:r>
            <a:r>
              <a:rPr lang="sl-SI" sz="4500" b="1" dirty="0" err="1">
                <a:solidFill>
                  <a:schemeClr val="tx1">
                    <a:lumMod val="65000"/>
                    <a:lumOff val="35000"/>
                  </a:schemeClr>
                </a:solidFill>
              </a:rPr>
              <a:t>samopredstavitveno</a:t>
            </a:r>
            <a:r>
              <a:rPr lang="sl-SI" sz="4500" b="1" dirty="0">
                <a:solidFill>
                  <a:schemeClr val="tx1">
                    <a:lumMod val="65000"/>
                    <a:lumOff val="35000"/>
                  </a:schemeClr>
                </a:solidFill>
              </a:rPr>
              <a:t> vedenje: </a:t>
            </a:r>
          </a:p>
          <a:p>
            <a:pPr>
              <a:lnSpc>
                <a:spcPct val="120000"/>
              </a:lnSpc>
              <a:buFont typeface="Wingdings" panose="05000000000000000000" pitchFamily="2" charset="2"/>
              <a:buChar char="ü"/>
            </a:pPr>
            <a:r>
              <a:rPr lang="sl-SI" sz="3200" u="sng" dirty="0">
                <a:solidFill>
                  <a:schemeClr val="tx1">
                    <a:lumMod val="65000"/>
                    <a:lumOff val="35000"/>
                  </a:schemeClr>
                </a:solidFill>
              </a:rPr>
              <a:t>Pomanjkanje odziva</a:t>
            </a:r>
            <a:r>
              <a:rPr lang="sl-SI" sz="3200" dirty="0">
                <a:solidFill>
                  <a:schemeClr val="tx1">
                    <a:lumMod val="65000"/>
                    <a:lumOff val="35000"/>
                  </a:schemeClr>
                </a:solidFill>
              </a:rPr>
              <a:t> prijateljev (</a:t>
            </a:r>
            <a:r>
              <a:rPr lang="sl-SI" sz="3200" dirty="0" err="1">
                <a:solidFill>
                  <a:schemeClr val="tx1">
                    <a:lumMod val="65000"/>
                    <a:lumOff val="35000"/>
                  </a:schemeClr>
                </a:solidFill>
              </a:rPr>
              <a:t>p.pozornost</a:t>
            </a:r>
            <a:r>
              <a:rPr lang="sl-SI" sz="3200" dirty="0">
                <a:solidFill>
                  <a:schemeClr val="tx1">
                    <a:lumMod val="65000"/>
                    <a:lumOff val="35000"/>
                  </a:schemeClr>
                </a:solidFill>
              </a:rPr>
              <a:t>, sprejetost)</a:t>
            </a:r>
          </a:p>
          <a:p>
            <a:pPr>
              <a:lnSpc>
                <a:spcPct val="120000"/>
              </a:lnSpc>
              <a:buFont typeface="Wingdings" panose="05000000000000000000" pitchFamily="2" charset="2"/>
              <a:buChar char="ü"/>
            </a:pPr>
            <a:r>
              <a:rPr lang="sl-SI" sz="3200" u="sng" dirty="0" err="1">
                <a:solidFill>
                  <a:schemeClr val="tx1">
                    <a:lumMod val="65000"/>
                    <a:lumOff val="35000"/>
                  </a:schemeClr>
                </a:solidFill>
              </a:rPr>
              <a:t>Selfie</a:t>
            </a:r>
            <a:r>
              <a:rPr lang="sl-SI" sz="3200" dirty="0">
                <a:solidFill>
                  <a:schemeClr val="tx1">
                    <a:lumMod val="65000"/>
                    <a:lumOff val="35000"/>
                  </a:schemeClr>
                </a:solidFill>
              </a:rPr>
              <a:t> – obremenjevanje, negotovost; potreba po popolnosti; pretirano samozavedanje. Stalno preverjanje odziva drugih – prekomerna raba – zasvojenost.</a:t>
            </a:r>
          </a:p>
          <a:p>
            <a:pPr>
              <a:lnSpc>
                <a:spcPct val="120000"/>
              </a:lnSpc>
              <a:buFont typeface="Wingdings" panose="05000000000000000000" pitchFamily="2" charset="2"/>
              <a:buChar char="ü"/>
            </a:pPr>
            <a:r>
              <a:rPr lang="sl-SI" sz="3200" dirty="0">
                <a:solidFill>
                  <a:schemeClr val="tx1">
                    <a:lumMod val="65000"/>
                    <a:lumOff val="35000"/>
                  </a:schemeClr>
                </a:solidFill>
              </a:rPr>
              <a:t>Strah pred </a:t>
            </a:r>
            <a:r>
              <a:rPr lang="sl-SI" sz="3200" u="sng" dirty="0">
                <a:solidFill>
                  <a:schemeClr val="tx1">
                    <a:lumMod val="65000"/>
                    <a:lumOff val="35000"/>
                  </a:schemeClr>
                </a:solidFill>
              </a:rPr>
              <a:t>zamujenimi priložnostmi - </a:t>
            </a:r>
            <a:r>
              <a:rPr lang="sl-SI" sz="3200" b="1" u="sng" dirty="0">
                <a:solidFill>
                  <a:schemeClr val="tx1">
                    <a:lumMod val="65000"/>
                    <a:lumOff val="35000"/>
                  </a:schemeClr>
                </a:solidFill>
                <a:effectLst>
                  <a:outerShdw blurRad="38100" dist="38100" dir="2700000" algn="tl">
                    <a:srgbClr val="000000">
                      <a:alpha val="43137"/>
                    </a:srgbClr>
                  </a:outerShdw>
                </a:effectLst>
              </a:rPr>
              <a:t>FOMO</a:t>
            </a:r>
            <a:r>
              <a:rPr lang="sl-SI" sz="3200" u="sng" dirty="0">
                <a:solidFill>
                  <a:schemeClr val="tx1">
                    <a:lumMod val="65000"/>
                    <a:lumOff val="35000"/>
                  </a:schemeClr>
                </a:solidFill>
              </a:rPr>
              <a:t> </a:t>
            </a:r>
            <a:r>
              <a:rPr lang="sl-SI" sz="3200" dirty="0">
                <a:solidFill>
                  <a:schemeClr val="tx1">
                    <a:lumMod val="65000"/>
                    <a:lumOff val="35000"/>
                  </a:schemeClr>
                </a:solidFill>
              </a:rPr>
              <a:t>(“</a:t>
            </a:r>
            <a:r>
              <a:rPr lang="sl-SI" sz="3200" b="1" dirty="0" err="1">
                <a:solidFill>
                  <a:schemeClr val="tx1">
                    <a:lumMod val="65000"/>
                    <a:lumOff val="35000"/>
                  </a:schemeClr>
                </a:solidFill>
              </a:rPr>
              <a:t>fear</a:t>
            </a:r>
            <a:r>
              <a:rPr lang="sl-SI" sz="3200" b="1" dirty="0">
                <a:solidFill>
                  <a:schemeClr val="tx1">
                    <a:lumMod val="65000"/>
                    <a:lumOff val="35000"/>
                  </a:schemeClr>
                </a:solidFill>
              </a:rPr>
              <a:t> </a:t>
            </a:r>
            <a:r>
              <a:rPr lang="sl-SI" sz="3200" b="1" dirty="0" err="1">
                <a:solidFill>
                  <a:schemeClr val="tx1">
                    <a:lumMod val="65000"/>
                    <a:lumOff val="35000"/>
                  </a:schemeClr>
                </a:solidFill>
              </a:rPr>
              <a:t>of</a:t>
            </a:r>
            <a:r>
              <a:rPr lang="sl-SI" sz="3200" b="1" dirty="0">
                <a:solidFill>
                  <a:schemeClr val="tx1">
                    <a:lumMod val="65000"/>
                    <a:lumOff val="35000"/>
                  </a:schemeClr>
                </a:solidFill>
              </a:rPr>
              <a:t> </a:t>
            </a:r>
            <a:r>
              <a:rPr lang="sl-SI" sz="3200" b="1" dirty="0" err="1">
                <a:solidFill>
                  <a:schemeClr val="tx1">
                    <a:lumMod val="65000"/>
                    <a:lumOff val="35000"/>
                  </a:schemeClr>
                </a:solidFill>
              </a:rPr>
              <a:t>missing</a:t>
            </a:r>
            <a:r>
              <a:rPr lang="sl-SI" sz="3200" b="1" dirty="0">
                <a:solidFill>
                  <a:schemeClr val="tx1">
                    <a:lumMod val="65000"/>
                    <a:lumOff val="35000"/>
                  </a:schemeClr>
                </a:solidFill>
              </a:rPr>
              <a:t> out</a:t>
            </a:r>
            <a:r>
              <a:rPr lang="sl-SI" sz="3200" dirty="0">
                <a:solidFill>
                  <a:schemeClr val="tx1">
                    <a:lumMod val="65000"/>
                    <a:lumOff val="35000"/>
                  </a:schemeClr>
                </a:solidFill>
              </a:rPr>
              <a:t>”) – primerjanje. Dodaten stresor. Izkušnje – le zaradi deljenja na SO.</a:t>
            </a:r>
          </a:p>
          <a:p>
            <a:pPr>
              <a:lnSpc>
                <a:spcPct val="120000"/>
              </a:lnSpc>
              <a:buFont typeface="Wingdings" panose="05000000000000000000" pitchFamily="2" charset="2"/>
              <a:buChar char="ü"/>
            </a:pPr>
            <a:r>
              <a:rPr lang="sl-SI" sz="3200" u="sng" dirty="0">
                <a:solidFill>
                  <a:schemeClr val="tx1">
                    <a:lumMod val="65000"/>
                    <a:lumOff val="35000"/>
                  </a:schemeClr>
                </a:solidFill>
              </a:rPr>
              <a:t>NERESNICE</a:t>
            </a:r>
            <a:r>
              <a:rPr lang="sl-SI" sz="3200" dirty="0">
                <a:solidFill>
                  <a:schemeClr val="tx1">
                    <a:lumMod val="65000"/>
                    <a:lumOff val="35000"/>
                  </a:schemeClr>
                </a:solidFill>
              </a:rPr>
              <a:t> – netočnost podatkov (težave s prepoznavanjem kaj je res in kaj ne) - naivni</a:t>
            </a:r>
          </a:p>
          <a:p>
            <a:pPr>
              <a:lnSpc>
                <a:spcPct val="120000"/>
              </a:lnSpc>
              <a:buFont typeface="Wingdings" panose="05000000000000000000" pitchFamily="2" charset="2"/>
              <a:buChar char="ü"/>
            </a:pPr>
            <a:r>
              <a:rPr lang="sl-SI" sz="3200" dirty="0">
                <a:solidFill>
                  <a:schemeClr val="tx1">
                    <a:lumMod val="65000"/>
                    <a:lumOff val="35000"/>
                  </a:schemeClr>
                </a:solidFill>
              </a:rPr>
              <a:t>Ne razločijo </a:t>
            </a:r>
            <a:r>
              <a:rPr lang="sl-SI" sz="3200" u="sng" dirty="0">
                <a:solidFill>
                  <a:schemeClr val="tx1">
                    <a:lumMod val="65000"/>
                    <a:lumOff val="35000"/>
                  </a:schemeClr>
                </a:solidFill>
              </a:rPr>
              <a:t>realnega in virtualnega sveta</a:t>
            </a:r>
            <a:r>
              <a:rPr lang="sl-SI" sz="3200" dirty="0">
                <a:solidFill>
                  <a:schemeClr val="tx1">
                    <a:lumMod val="65000"/>
                    <a:lumOff val="35000"/>
                  </a:schemeClr>
                </a:solidFill>
              </a:rPr>
              <a:t>! Preveč vpleteni v virtualni svet – z. potrebe! Bežijo pred težavami. </a:t>
            </a:r>
          </a:p>
          <a:p>
            <a:pPr>
              <a:lnSpc>
                <a:spcPct val="120000"/>
              </a:lnSpc>
              <a:buFont typeface="Wingdings" panose="05000000000000000000" pitchFamily="2" charset="2"/>
              <a:buChar char="ü"/>
            </a:pPr>
            <a:r>
              <a:rPr lang="sl-SI" sz="3200" dirty="0">
                <a:solidFill>
                  <a:schemeClr val="tx1">
                    <a:lumMod val="65000"/>
                    <a:lumOff val="35000"/>
                  </a:schemeClr>
                </a:solidFill>
                <a:effectLst>
                  <a:outerShdw blurRad="38100" dist="38100" dir="2700000" algn="tl">
                    <a:srgbClr val="000000">
                      <a:alpha val="43137"/>
                    </a:srgbClr>
                  </a:outerShdw>
                </a:effectLst>
              </a:rPr>
              <a:t>Ne zadovoljijo potrebe po pripadnosti, pozornosti, ljubezni (v virtualnem in realnem) – nezadovoljstvo, težave v medosebnih odnosih, slaba samopodoba </a:t>
            </a:r>
          </a:p>
          <a:p>
            <a:pPr marL="0" indent="0" algn="ctr">
              <a:buNone/>
            </a:pPr>
            <a:r>
              <a:rPr lang="sl-SI" sz="4500" dirty="0">
                <a:solidFill>
                  <a:schemeClr val="tx1">
                    <a:lumMod val="65000"/>
                    <a:lumOff val="35000"/>
                  </a:schemeClr>
                </a:solidFill>
                <a:effectLst>
                  <a:outerShdw blurRad="38100" dist="38100" dir="2700000" algn="tl">
                    <a:srgbClr val="000000">
                      <a:alpha val="43137"/>
                    </a:srgbClr>
                  </a:outerShdw>
                </a:effectLst>
              </a:rPr>
              <a:t>            </a:t>
            </a:r>
          </a:p>
          <a:p>
            <a:pPr marL="0" indent="0" algn="ctr">
              <a:buNone/>
            </a:pPr>
            <a:r>
              <a:rPr lang="sl-SI" sz="4500" dirty="0">
                <a:solidFill>
                  <a:schemeClr val="tx1">
                    <a:lumMod val="65000"/>
                    <a:lumOff val="35000"/>
                  </a:schemeClr>
                </a:solidFill>
                <a:effectLst>
                  <a:outerShdw blurRad="38100" dist="38100" dir="2700000" algn="tl">
                    <a:srgbClr val="000000">
                      <a:alpha val="43137"/>
                    </a:srgbClr>
                  </a:outerShdw>
                </a:effectLst>
              </a:rPr>
              <a:t>Dolgoročne posledice</a:t>
            </a:r>
          </a:p>
          <a:p>
            <a:pPr marL="0" indent="0" algn="ctr">
              <a:buNone/>
            </a:pPr>
            <a:r>
              <a:rPr lang="sl-SI" sz="4500" dirty="0">
                <a:solidFill>
                  <a:schemeClr val="tx1">
                    <a:lumMod val="65000"/>
                    <a:lumOff val="35000"/>
                  </a:schemeClr>
                </a:solidFill>
                <a:effectLst>
                  <a:outerShdw blurRad="38100" dist="38100" dir="2700000" algn="tl">
                    <a:srgbClr val="000000">
                      <a:alpha val="43137"/>
                    </a:srgbClr>
                  </a:outerShdw>
                </a:effectLst>
              </a:rPr>
              <a:t>Osamljenost, Depresija, </a:t>
            </a:r>
            <a:r>
              <a:rPr lang="sl-SI" sz="4500" dirty="0" err="1">
                <a:solidFill>
                  <a:schemeClr val="tx1">
                    <a:lumMod val="65000"/>
                    <a:lumOff val="35000"/>
                  </a:schemeClr>
                </a:solidFill>
                <a:effectLst>
                  <a:outerShdw blurRad="38100" dist="38100" dir="2700000" algn="tl">
                    <a:srgbClr val="000000">
                      <a:alpha val="43137"/>
                    </a:srgbClr>
                  </a:outerShdw>
                </a:effectLst>
              </a:rPr>
              <a:t>Anksioznost</a:t>
            </a:r>
            <a:r>
              <a:rPr lang="sl-SI" sz="4500" dirty="0">
                <a:solidFill>
                  <a:schemeClr val="tx1">
                    <a:lumMod val="65000"/>
                    <a:lumOff val="35000"/>
                  </a:schemeClr>
                </a:solidFill>
                <a:effectLst>
                  <a:outerShdw blurRad="38100" dist="38100" dir="2700000" algn="tl">
                    <a:srgbClr val="000000">
                      <a:alpha val="43137"/>
                    </a:srgbClr>
                  </a:outerShdw>
                </a:effectLst>
              </a:rPr>
              <a:t>, Socialna anksioznost – pomanjkanje socialnih veščin </a:t>
            </a:r>
          </a:p>
          <a:p>
            <a:endParaRPr lang="sl-SI" sz="4500" dirty="0">
              <a:solidFill>
                <a:schemeClr val="tx1">
                  <a:lumMod val="65000"/>
                  <a:lumOff val="35000"/>
                </a:schemeClr>
              </a:solidFill>
              <a:effectLst>
                <a:outerShdw blurRad="38100" dist="38100" dir="2700000" algn="tl">
                  <a:srgbClr val="000000">
                    <a:alpha val="43137"/>
                  </a:srgbClr>
                </a:outerShdw>
              </a:effectLst>
            </a:endParaRPr>
          </a:p>
          <a:p>
            <a:endParaRPr lang="sl-SI" dirty="0">
              <a:solidFill>
                <a:schemeClr val="tx1">
                  <a:lumMod val="65000"/>
                  <a:lumOff val="35000"/>
                </a:schemeClr>
              </a:solidFill>
            </a:endParaRPr>
          </a:p>
        </p:txBody>
      </p:sp>
      <p:sp>
        <p:nvSpPr>
          <p:cNvPr id="4" name="Označba mesta noge 3">
            <a:extLst>
              <a:ext uri="{FF2B5EF4-FFF2-40B4-BE49-F238E27FC236}">
                <a16:creationId xmlns:a16="http://schemas.microsoft.com/office/drawing/2014/main" id="{D774B3B1-916B-4E2B-B815-75C258F3C61F}"/>
              </a:ext>
            </a:extLst>
          </p:cNvPr>
          <p:cNvSpPr>
            <a:spLocks noGrp="1"/>
          </p:cNvSpPr>
          <p:nvPr>
            <p:ph type="ftr" sz="quarter" idx="11"/>
          </p:nvPr>
        </p:nvSpPr>
        <p:spPr>
          <a:xfrm>
            <a:off x="-468560" y="6492875"/>
            <a:ext cx="6840760" cy="365125"/>
          </a:xfrm>
        </p:spPr>
        <p:txBody>
          <a:bodyPr/>
          <a:lstStyle/>
          <a:p>
            <a:r>
              <a:rPr lang="sl-SI" dirty="0"/>
              <a:t>Naložbo sofinancirata Republika Slovenija in Evropska unija iz Evropskega socialnega sklada.</a:t>
            </a:r>
            <a:endParaRPr lang="en-US" dirty="0"/>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460" y="1122382"/>
            <a:ext cx="8078936" cy="1143000"/>
          </a:xfrm>
        </p:spPr>
        <p:txBody>
          <a:bodyPr>
            <a:normAutofit fontScale="90000"/>
          </a:bodyPr>
          <a:lstStyle/>
          <a:p>
            <a:r>
              <a:rPr lang="sl-SI" dirty="0">
                <a:solidFill>
                  <a:schemeClr val="tx1"/>
                </a:solidFill>
                <a:latin typeface="Arial"/>
                <a:ea typeface="Calibri"/>
                <a:cs typeface="Times New Roman"/>
              </a:rPr>
              <a:t>VZROKI za pretirano uporabo interneta</a:t>
            </a:r>
            <a:br>
              <a:rPr lang="sl-SI" dirty="0">
                <a:solidFill>
                  <a:schemeClr val="tx1"/>
                </a:solidFill>
                <a:latin typeface="Arial"/>
                <a:ea typeface="Calibri"/>
                <a:cs typeface="Times New Roman"/>
              </a:rPr>
            </a:br>
            <a:endParaRPr lang="en-US" dirty="0">
              <a:solidFill>
                <a:schemeClr val="tx1"/>
              </a:solidFill>
            </a:endParaRPr>
          </a:p>
        </p:txBody>
      </p:sp>
      <p:sp>
        <p:nvSpPr>
          <p:cNvPr id="5" name="Content Placeholder 4"/>
          <p:cNvSpPr>
            <a:spLocks noGrp="1"/>
          </p:cNvSpPr>
          <p:nvPr>
            <p:ph idx="1"/>
          </p:nvPr>
        </p:nvSpPr>
        <p:spPr>
          <a:xfrm>
            <a:off x="395536" y="2223815"/>
            <a:ext cx="7652568" cy="3960440"/>
          </a:xfrm>
        </p:spPr>
        <p:txBody>
          <a:bodyPr/>
          <a:lstStyle/>
          <a:p>
            <a:pPr lvl="0" algn="just">
              <a:buFont typeface="Wingdings" panose="05000000000000000000" pitchFamily="2" charset="2"/>
              <a:buChar char="Ø"/>
            </a:pPr>
            <a:r>
              <a:rPr lang="sl-SI" sz="2200" dirty="0">
                <a:solidFill>
                  <a:schemeClr val="tx1">
                    <a:lumMod val="65000"/>
                    <a:lumOff val="35000"/>
                  </a:schemeClr>
                </a:solidFill>
                <a:latin typeface="Arial"/>
                <a:ea typeface="Calibri"/>
                <a:cs typeface="Times New Roman"/>
              </a:rPr>
              <a:t>Beg v virtualen svet; zatočišče; posameznik pozabi na težave</a:t>
            </a:r>
          </a:p>
          <a:p>
            <a:pPr algn="just">
              <a:buFont typeface="Wingdings" panose="05000000000000000000" pitchFamily="2" charset="2"/>
              <a:buChar char="Ø"/>
            </a:pPr>
            <a:r>
              <a:rPr lang="sl-SI" sz="2200" dirty="0">
                <a:solidFill>
                  <a:schemeClr val="tx1">
                    <a:lumMod val="65000"/>
                    <a:lumOff val="35000"/>
                  </a:schemeClr>
                </a:solidFill>
                <a:latin typeface="Arial"/>
                <a:ea typeface="Calibri"/>
                <a:cs typeface="Times New Roman"/>
              </a:rPr>
              <a:t>Uporaba je pomirjujoča</a:t>
            </a:r>
          </a:p>
          <a:p>
            <a:pPr lvl="0" algn="just">
              <a:buFont typeface="Wingdings" panose="05000000000000000000" pitchFamily="2" charset="2"/>
              <a:buChar char="Ø"/>
            </a:pPr>
            <a:r>
              <a:rPr lang="sl-SI" sz="2200" dirty="0">
                <a:solidFill>
                  <a:schemeClr val="tx1">
                    <a:lumMod val="65000"/>
                    <a:lumOff val="35000"/>
                  </a:schemeClr>
                </a:solidFill>
                <a:latin typeface="Arial"/>
                <a:ea typeface="Calibri"/>
                <a:cs typeface="Times New Roman"/>
              </a:rPr>
              <a:t>Druženje – pomanjkljive socialne spretnosti, povečana želja po družabnem priznanju in pripadnosti skupini</a:t>
            </a:r>
          </a:p>
          <a:p>
            <a:pPr lvl="0" algn="just">
              <a:buFont typeface="Wingdings" panose="05000000000000000000" pitchFamily="2" charset="2"/>
              <a:buChar char="Ø"/>
            </a:pPr>
            <a:r>
              <a:rPr lang="sl-SI" sz="2200" dirty="0">
                <a:solidFill>
                  <a:schemeClr val="tx1">
                    <a:lumMod val="65000"/>
                    <a:lumOff val="35000"/>
                  </a:schemeClr>
                </a:solidFill>
                <a:latin typeface="Arial"/>
                <a:ea typeface="Calibri"/>
                <a:cs typeface="Times New Roman"/>
              </a:rPr>
              <a:t>Občutek lagodnosti zaradi ne-potrebe po osebnih stikih.</a:t>
            </a:r>
          </a:p>
          <a:p>
            <a:pPr lvl="0" algn="just">
              <a:buFont typeface="Wingdings" panose="05000000000000000000" pitchFamily="2" charset="2"/>
              <a:buChar char="Ø"/>
            </a:pPr>
            <a:r>
              <a:rPr lang="sl-SI" sz="2200" dirty="0">
                <a:solidFill>
                  <a:schemeClr val="tx1">
                    <a:lumMod val="65000"/>
                    <a:lumOff val="35000"/>
                  </a:schemeClr>
                </a:solidFill>
                <a:latin typeface="Arial"/>
                <a:ea typeface="Calibri"/>
                <a:cs typeface="Times New Roman"/>
              </a:rPr>
              <a:t>Dolgčas – potreba po akciji, vznemirjenju</a:t>
            </a:r>
          </a:p>
          <a:p>
            <a:pPr lvl="0" algn="just">
              <a:buFont typeface="Wingdings" panose="05000000000000000000" pitchFamily="2" charset="2"/>
              <a:buChar char="Ø"/>
            </a:pPr>
            <a:r>
              <a:rPr lang="sl-SI" sz="2200" dirty="0">
                <a:solidFill>
                  <a:schemeClr val="tx1">
                    <a:lumMod val="65000"/>
                    <a:lumOff val="35000"/>
                  </a:schemeClr>
                </a:solidFill>
                <a:latin typeface="Arial"/>
                <a:ea typeface="Calibri"/>
                <a:cs typeface="Times New Roman"/>
              </a:rPr>
              <a:t>Nezadovoljene ali potlačene potrebe. Preveč potreb zadovoljujejo preko spleta (pomanjkanje zadovoljevanja potreb v realnem svetu)</a:t>
            </a:r>
          </a:p>
          <a:p>
            <a:endParaRPr lang="en-US" sz="1800" dirty="0">
              <a:solidFill>
                <a:schemeClr val="tx1">
                  <a:lumMod val="65000"/>
                  <a:lumOff val="35000"/>
                </a:schemeClr>
              </a:solidFill>
            </a:endParaRPr>
          </a:p>
        </p:txBody>
      </p:sp>
      <p:sp>
        <p:nvSpPr>
          <p:cNvPr id="6" name="Označba mesta noge 1">
            <a:extLst>
              <a:ext uri="{FF2B5EF4-FFF2-40B4-BE49-F238E27FC236}">
                <a16:creationId xmlns:a16="http://schemas.microsoft.com/office/drawing/2014/main" id="{AE63C82A-3AE1-4A00-8480-D4F9DC5B85AC}"/>
              </a:ext>
            </a:extLst>
          </p:cNvPr>
          <p:cNvSpPr txBox="1">
            <a:spLocks/>
          </p:cNvSpPr>
          <p:nvPr/>
        </p:nvSpPr>
        <p:spPr>
          <a:xfrm>
            <a:off x="-540568" y="6492875"/>
            <a:ext cx="684076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dirty="0"/>
              <a:t>Naložbo sofinancirata Republika Slovenija in Evropska unija iz Evropskega socialnega sklada.</a:t>
            </a:r>
            <a:endParaRPr lang="en-US" dirty="0"/>
          </a:p>
        </p:txBody>
      </p:sp>
    </p:spTree>
    <p:extLst>
      <p:ext uri="{BB962C8B-B14F-4D97-AF65-F5344CB8AC3E}">
        <p14:creationId xmlns:p14="http://schemas.microsoft.com/office/powerpoint/2010/main" val="1101633878"/>
      </p:ext>
    </p:extLst>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52326"/>
            <a:ext cx="7696365" cy="5417034"/>
          </a:xfrm>
        </p:spPr>
        <p:txBody>
          <a:bodyPr>
            <a:normAutofit fontScale="85000" lnSpcReduction="20000"/>
          </a:bodyPr>
          <a:lstStyle/>
          <a:p>
            <a:pPr marL="0" indent="0">
              <a:buClr>
                <a:schemeClr val="accent1">
                  <a:lumMod val="50000"/>
                </a:schemeClr>
              </a:buClr>
              <a:buNone/>
            </a:pPr>
            <a:endParaRPr lang="sl-SI" sz="2000" dirty="0">
              <a:solidFill>
                <a:schemeClr val="tx1">
                  <a:lumMod val="65000"/>
                  <a:lumOff val="35000"/>
                </a:schemeClr>
              </a:solidFill>
            </a:endParaRPr>
          </a:p>
          <a:p>
            <a:pPr marL="0" indent="0" algn="just">
              <a:buClr>
                <a:schemeClr val="accent1">
                  <a:lumMod val="50000"/>
                </a:schemeClr>
              </a:buClr>
              <a:buNone/>
            </a:pPr>
            <a:endParaRPr lang="sl-SI" sz="2000" dirty="0">
              <a:solidFill>
                <a:schemeClr val="tx1">
                  <a:lumMod val="65000"/>
                  <a:lumOff val="35000"/>
                </a:schemeClr>
              </a:solidFill>
            </a:endParaRPr>
          </a:p>
          <a:p>
            <a:pPr algn="just">
              <a:buClr>
                <a:schemeClr val="accent1">
                  <a:lumMod val="50000"/>
                </a:schemeClr>
              </a:buClr>
              <a:buFont typeface="Courier New" pitchFamily="49" charset="0"/>
              <a:buChar char="o"/>
            </a:pPr>
            <a:r>
              <a:rPr lang="sl-SI" sz="2200" dirty="0">
                <a:solidFill>
                  <a:schemeClr val="tx1">
                    <a:lumMod val="65000"/>
                    <a:lumOff val="35000"/>
                  </a:schemeClr>
                </a:solidFill>
              </a:rPr>
              <a:t>Je pretirano in stalno oziroma periodično uživanje </a:t>
            </a:r>
          </a:p>
          <a:p>
            <a:pPr marL="0" indent="0" algn="just">
              <a:buClr>
                <a:schemeClr val="accent1">
                  <a:lumMod val="50000"/>
                </a:schemeClr>
              </a:buClr>
              <a:buNone/>
            </a:pPr>
            <a:r>
              <a:rPr lang="sl-SI" sz="2200" dirty="0">
                <a:solidFill>
                  <a:schemeClr val="tx1">
                    <a:lumMod val="65000"/>
                    <a:lumOff val="35000"/>
                  </a:schemeClr>
                </a:solidFill>
              </a:rPr>
              <a:t>    določene snovi (vedenja), kljub temu da oseba </a:t>
            </a:r>
          </a:p>
          <a:p>
            <a:pPr marL="0" indent="0" algn="just">
              <a:buClr>
                <a:schemeClr val="accent1">
                  <a:lumMod val="50000"/>
                </a:schemeClr>
              </a:buClr>
              <a:buNone/>
            </a:pPr>
            <a:r>
              <a:rPr lang="sl-SI" sz="2200" dirty="0">
                <a:solidFill>
                  <a:schemeClr val="tx1">
                    <a:lumMod val="65000"/>
                    <a:lumOff val="35000"/>
                  </a:schemeClr>
                </a:solidFill>
              </a:rPr>
              <a:t>    pozna škodljive vplive te snovi (vedenja)</a:t>
            </a:r>
          </a:p>
          <a:p>
            <a:pPr algn="just">
              <a:buClr>
                <a:schemeClr val="accent1">
                  <a:lumMod val="50000"/>
                </a:schemeClr>
              </a:buClr>
              <a:buFont typeface="Courier New" pitchFamily="49" charset="0"/>
              <a:buChar char="o"/>
            </a:pPr>
            <a:r>
              <a:rPr lang="sl-SI" sz="2200" dirty="0">
                <a:solidFill>
                  <a:schemeClr val="tx1">
                    <a:lumMod val="65000"/>
                    <a:lumOff val="35000"/>
                  </a:schemeClr>
                </a:solidFill>
              </a:rPr>
              <a:t>Zasvojenec svoje potrebe ne zmore obvladovati, saj začne določen škodljiv vedenjski vzorec ponavljati in vztrajati na določenem ravnanju</a:t>
            </a:r>
          </a:p>
          <a:p>
            <a:pPr algn="just">
              <a:buClr>
                <a:schemeClr val="accent1">
                  <a:lumMod val="50000"/>
                </a:schemeClr>
              </a:buClr>
              <a:buFont typeface="Courier New" pitchFamily="49" charset="0"/>
              <a:buChar char="o"/>
            </a:pPr>
            <a:r>
              <a:rPr lang="sl-SI" sz="2200" dirty="0">
                <a:solidFill>
                  <a:schemeClr val="tx1">
                    <a:lumMod val="65000"/>
                    <a:lumOff val="35000"/>
                  </a:schemeClr>
                </a:solidFill>
              </a:rPr>
              <a:t>Izgubljanje nadzora</a:t>
            </a:r>
          </a:p>
          <a:p>
            <a:pPr algn="just">
              <a:buClr>
                <a:schemeClr val="accent1">
                  <a:lumMod val="50000"/>
                </a:schemeClr>
              </a:buClr>
              <a:buFont typeface="Courier New" pitchFamily="49" charset="0"/>
              <a:buChar char="o"/>
            </a:pPr>
            <a:r>
              <a:rPr lang="sl-SI" sz="2200" dirty="0">
                <a:solidFill>
                  <a:schemeClr val="tx1">
                    <a:lumMod val="65000"/>
                    <a:lumOff val="35000"/>
                  </a:schemeClr>
                </a:solidFill>
              </a:rPr>
              <a:t>Pomembnost</a:t>
            </a:r>
          </a:p>
          <a:p>
            <a:pPr algn="just">
              <a:buClr>
                <a:schemeClr val="accent1">
                  <a:lumMod val="50000"/>
                </a:schemeClr>
              </a:buClr>
              <a:buFont typeface="Courier New" pitchFamily="49" charset="0"/>
              <a:buChar char="o"/>
            </a:pPr>
            <a:r>
              <a:rPr lang="sl-SI" sz="2200" dirty="0">
                <a:solidFill>
                  <a:schemeClr val="tx1">
                    <a:lumMod val="65000"/>
                    <a:lumOff val="35000"/>
                  </a:schemeClr>
                </a:solidFill>
              </a:rPr>
              <a:t>Toleranca</a:t>
            </a:r>
          </a:p>
          <a:p>
            <a:pPr algn="just">
              <a:buClr>
                <a:schemeClr val="accent1">
                  <a:lumMod val="50000"/>
                </a:schemeClr>
              </a:buClr>
              <a:buFont typeface="Courier New" pitchFamily="49" charset="0"/>
              <a:buChar char="o"/>
            </a:pPr>
            <a:r>
              <a:rPr lang="sl-SI" sz="2200" dirty="0">
                <a:solidFill>
                  <a:schemeClr val="tx1">
                    <a:lumMod val="65000"/>
                    <a:lumOff val="35000"/>
                  </a:schemeClr>
                </a:solidFill>
              </a:rPr>
              <a:t>Sprememba razpoloženja</a:t>
            </a:r>
          </a:p>
          <a:p>
            <a:pPr algn="just">
              <a:buClr>
                <a:schemeClr val="accent1">
                  <a:lumMod val="50000"/>
                </a:schemeClr>
              </a:buClr>
              <a:buFont typeface="Courier New" pitchFamily="49" charset="0"/>
              <a:buChar char="o"/>
            </a:pPr>
            <a:r>
              <a:rPr lang="sl-SI" sz="2200" dirty="0">
                <a:solidFill>
                  <a:schemeClr val="tx1">
                    <a:lumMod val="65000"/>
                    <a:lumOff val="35000"/>
                  </a:schemeClr>
                </a:solidFill>
              </a:rPr>
              <a:t>Zmanjšana sposobnost prepoznavanja rednih težav</a:t>
            </a:r>
          </a:p>
          <a:p>
            <a:pPr algn="just">
              <a:buClr>
                <a:schemeClr val="accent1">
                  <a:lumMod val="50000"/>
                </a:schemeClr>
              </a:buClr>
              <a:buFont typeface="Courier New" pitchFamily="49" charset="0"/>
              <a:buChar char="o"/>
            </a:pPr>
            <a:r>
              <a:rPr lang="sl-SI" sz="2200" dirty="0">
                <a:solidFill>
                  <a:schemeClr val="tx1">
                    <a:lumMod val="65000"/>
                    <a:lumOff val="35000"/>
                  </a:schemeClr>
                </a:solidFill>
              </a:rPr>
              <a:t>konflikti</a:t>
            </a:r>
          </a:p>
          <a:p>
            <a:pPr marL="0" indent="0">
              <a:buClr>
                <a:schemeClr val="accent1">
                  <a:lumMod val="50000"/>
                </a:schemeClr>
              </a:buClr>
              <a:buNone/>
            </a:pPr>
            <a:endParaRPr lang="sl-SI" sz="2200" dirty="0">
              <a:solidFill>
                <a:schemeClr val="tx1">
                  <a:lumMod val="65000"/>
                  <a:lumOff val="35000"/>
                </a:schemeClr>
              </a:solidFill>
            </a:endParaRPr>
          </a:p>
          <a:p>
            <a:pPr marL="0" indent="0">
              <a:buClr>
                <a:schemeClr val="accent1">
                  <a:lumMod val="50000"/>
                </a:schemeClr>
              </a:buClr>
              <a:buNone/>
            </a:pPr>
            <a:r>
              <a:rPr lang="sl-SI" sz="2400" dirty="0">
                <a:solidFill>
                  <a:schemeClr val="tx1">
                    <a:lumMod val="65000"/>
                    <a:lumOff val="35000"/>
                  </a:schemeClr>
                </a:solidFill>
              </a:rPr>
              <a:t>Zasvojenost od pornografije, od socialnih omrežij, od spletnega igranja na srečo ali nakupovanja preko spleta, z računalniškimi igrami </a:t>
            </a:r>
          </a:p>
          <a:p>
            <a:pPr>
              <a:buClr>
                <a:schemeClr val="accent1">
                  <a:lumMod val="50000"/>
                </a:schemeClr>
              </a:buClr>
              <a:buFont typeface="Courier New" pitchFamily="49" charset="0"/>
              <a:buChar char="o"/>
            </a:pPr>
            <a:endParaRPr lang="sl-SI" sz="2200" dirty="0">
              <a:solidFill>
                <a:schemeClr val="tx1">
                  <a:lumMod val="65000"/>
                  <a:lumOff val="35000"/>
                </a:schemeClr>
              </a:solidFill>
            </a:endParaRPr>
          </a:p>
          <a:p>
            <a:pPr marL="0" indent="0">
              <a:buClr>
                <a:schemeClr val="accent1">
                  <a:lumMod val="50000"/>
                </a:schemeClr>
              </a:buClr>
              <a:buNone/>
            </a:pPr>
            <a:endParaRPr lang="sl-SI" sz="2000" dirty="0">
              <a:solidFill>
                <a:schemeClr val="tx1">
                  <a:lumMod val="65000"/>
                  <a:lumOff val="35000"/>
                </a:schemeClr>
              </a:solidFill>
            </a:endParaRPr>
          </a:p>
          <a:p>
            <a:endParaRPr lang="sl-SI" sz="2000" dirty="0">
              <a:solidFill>
                <a:schemeClr val="tx1">
                  <a:lumMod val="65000"/>
                  <a:lumOff val="35000"/>
                </a:schemeClr>
              </a:solidFill>
            </a:endParaRPr>
          </a:p>
        </p:txBody>
      </p:sp>
      <p:sp>
        <p:nvSpPr>
          <p:cNvPr id="3" name="Title 2"/>
          <p:cNvSpPr>
            <a:spLocks noGrp="1"/>
          </p:cNvSpPr>
          <p:nvPr>
            <p:ph type="title"/>
          </p:nvPr>
        </p:nvSpPr>
        <p:spPr>
          <a:xfrm>
            <a:off x="-451911" y="463074"/>
            <a:ext cx="8840335" cy="1669782"/>
          </a:xfrm>
        </p:spPr>
        <p:txBody>
          <a:bodyPr/>
          <a:lstStyle/>
          <a:p>
            <a:pPr algn="l"/>
            <a:r>
              <a:rPr lang="sl-SI" b="1" dirty="0">
                <a:solidFill>
                  <a:schemeClr val="tx1"/>
                </a:solidFill>
              </a:rPr>
              <a:t>        ZASVOJENOST</a:t>
            </a:r>
          </a:p>
        </p:txBody>
      </p:sp>
      <p:pic>
        <p:nvPicPr>
          <p:cNvPr id="2050" name="Picture 2" descr="C:\Users\rok\Downloads\internet_mania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5613" y="764704"/>
            <a:ext cx="1752811" cy="1725424"/>
          </a:xfrm>
          <a:prstGeom prst="rect">
            <a:avLst/>
          </a:prstGeom>
          <a:noFill/>
          <a:extLst>
            <a:ext uri="{909E8E84-426E-40DD-AFC4-6F175D3DCCD1}">
              <a14:hiddenFill xmlns:a14="http://schemas.microsoft.com/office/drawing/2010/main">
                <a:solidFill>
                  <a:srgbClr val="FFFFFF"/>
                </a:solidFill>
              </a14:hiddenFill>
            </a:ext>
          </a:extLst>
        </p:spPr>
      </p:pic>
      <p:sp>
        <p:nvSpPr>
          <p:cNvPr id="4" name="Označba mesta noge 3">
            <a:extLst>
              <a:ext uri="{FF2B5EF4-FFF2-40B4-BE49-F238E27FC236}">
                <a16:creationId xmlns:a16="http://schemas.microsoft.com/office/drawing/2014/main" id="{1760B53D-07D0-4D75-A252-1B5349A33E4F}"/>
              </a:ext>
            </a:extLst>
          </p:cNvPr>
          <p:cNvSpPr>
            <a:spLocks noGrp="1"/>
          </p:cNvSpPr>
          <p:nvPr>
            <p:ph type="ftr" sz="quarter" idx="11"/>
          </p:nvPr>
        </p:nvSpPr>
        <p:spPr>
          <a:xfrm>
            <a:off x="-468560" y="6492875"/>
            <a:ext cx="6840760" cy="365125"/>
          </a:xfrm>
        </p:spPr>
        <p:txBody>
          <a:bodyPr/>
          <a:lstStyle/>
          <a:p>
            <a:r>
              <a:rPr lang="sl-SI" dirty="0"/>
              <a:t>Naložbo sofinancirata Republika Slovenija in Evropska unija iz Evropskega socialnega sklada.</a:t>
            </a:r>
            <a:endParaRPr lang="en-US" dirty="0"/>
          </a:p>
        </p:txBody>
      </p:sp>
      <p:pic>
        <p:nvPicPr>
          <p:cNvPr id="6" name="Picture 2" descr="C:\Users\rok\Downloads\prenos (1).jpg">
            <a:extLst>
              <a:ext uri="{FF2B5EF4-FFF2-40B4-BE49-F238E27FC236}">
                <a16:creationId xmlns:a16="http://schemas.microsoft.com/office/drawing/2014/main" id="{32543001-D330-4C6A-B2CF-91F7DD8DC9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429000"/>
            <a:ext cx="2314544" cy="12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28452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250"/>
                                        <p:tgtEl>
                                          <p:spTgt spid="2050"/>
                                        </p:tgtEl>
                                      </p:cBhvr>
                                    </p:animEffect>
                                    <p:anim calcmode="lin" valueType="num">
                                      <p:cBhvr>
                                        <p:cTn id="8" dur="1250" fill="hold"/>
                                        <p:tgtEl>
                                          <p:spTgt spid="2050"/>
                                        </p:tgtEl>
                                        <p:attrNameLst>
                                          <p:attrName>ppt_x</p:attrName>
                                        </p:attrNameLst>
                                      </p:cBhvr>
                                      <p:tavLst>
                                        <p:tav tm="0">
                                          <p:val>
                                            <p:strVal val="#ppt_x"/>
                                          </p:val>
                                        </p:tav>
                                        <p:tav tm="100000">
                                          <p:val>
                                            <p:strVal val="#ppt_x"/>
                                          </p:val>
                                        </p:tav>
                                      </p:tavLst>
                                    </p:anim>
                                    <p:anim calcmode="lin" valueType="num">
                                      <p:cBhvr>
                                        <p:cTn id="9" dur="125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030" y="531214"/>
            <a:ext cx="8229600" cy="1143000"/>
          </a:xfrm>
        </p:spPr>
        <p:txBody>
          <a:bodyPr/>
          <a:lstStyle/>
          <a:p>
            <a:pPr algn="ctr"/>
            <a:r>
              <a:rPr lang="sl-SI" dirty="0">
                <a:solidFill>
                  <a:schemeClr val="tx1"/>
                </a:solidFill>
              </a:rPr>
              <a:t> IKT TEHNOLOGIJA</a:t>
            </a:r>
          </a:p>
        </p:txBody>
      </p:sp>
      <p:sp>
        <p:nvSpPr>
          <p:cNvPr id="3" name="Ograda vsebine 2"/>
          <p:cNvSpPr>
            <a:spLocks noGrp="1"/>
          </p:cNvSpPr>
          <p:nvPr>
            <p:ph idx="1"/>
          </p:nvPr>
        </p:nvSpPr>
        <p:spPr>
          <a:xfrm>
            <a:off x="448965" y="1550618"/>
            <a:ext cx="8229600" cy="4976689"/>
          </a:xfrm>
        </p:spPr>
        <p:txBody>
          <a:bodyPr>
            <a:normAutofit lnSpcReduction="10000"/>
          </a:bodyPr>
          <a:lstStyle/>
          <a:p>
            <a:pPr marL="0" indent="0" algn="just">
              <a:buNone/>
            </a:pPr>
            <a:r>
              <a:rPr lang="sl-SI" dirty="0">
                <a:solidFill>
                  <a:schemeClr val="tx1">
                    <a:lumMod val="65000"/>
                    <a:lumOff val="35000"/>
                  </a:schemeClr>
                </a:solidFill>
              </a:rPr>
              <a:t>Informacijsko-komunikacijska tehnologija</a:t>
            </a:r>
          </a:p>
          <a:p>
            <a:pPr marL="0" indent="0" algn="just">
              <a:buNone/>
            </a:pPr>
            <a:r>
              <a:rPr lang="sl-SI" dirty="0">
                <a:solidFill>
                  <a:schemeClr val="tx1">
                    <a:lumMod val="65000"/>
                    <a:lumOff val="35000"/>
                  </a:schemeClr>
                </a:solidFill>
              </a:rPr>
              <a:t>Skupen izraz za nabor najrazličnejših</a:t>
            </a:r>
          </a:p>
          <a:p>
            <a:pPr algn="just">
              <a:buFontTx/>
              <a:buChar char="-"/>
            </a:pPr>
            <a:r>
              <a:rPr lang="sl-SI" dirty="0">
                <a:solidFill>
                  <a:schemeClr val="tx1">
                    <a:lumMod val="65000"/>
                    <a:lumOff val="35000"/>
                  </a:schemeClr>
                </a:solidFill>
              </a:rPr>
              <a:t>Računalniških</a:t>
            </a:r>
          </a:p>
          <a:p>
            <a:pPr algn="just">
              <a:buFontTx/>
              <a:buChar char="-"/>
            </a:pPr>
            <a:r>
              <a:rPr lang="sl-SI" dirty="0">
                <a:solidFill>
                  <a:schemeClr val="tx1">
                    <a:lumMod val="65000"/>
                    <a:lumOff val="35000"/>
                  </a:schemeClr>
                </a:solidFill>
              </a:rPr>
              <a:t>Informacijskih</a:t>
            </a:r>
          </a:p>
          <a:p>
            <a:pPr algn="just">
              <a:buFontTx/>
              <a:buChar char="-"/>
            </a:pPr>
            <a:r>
              <a:rPr lang="sl-SI" dirty="0">
                <a:solidFill>
                  <a:schemeClr val="tx1">
                    <a:lumMod val="65000"/>
                    <a:lumOff val="35000"/>
                  </a:schemeClr>
                </a:solidFill>
              </a:rPr>
              <a:t>Komunikacijskih naprav (strojna oprema)</a:t>
            </a:r>
          </a:p>
          <a:p>
            <a:pPr algn="just">
              <a:buFontTx/>
              <a:buChar char="-"/>
            </a:pPr>
            <a:r>
              <a:rPr lang="sl-SI" dirty="0">
                <a:solidFill>
                  <a:schemeClr val="tx1">
                    <a:lumMod val="65000"/>
                    <a:lumOff val="35000"/>
                  </a:schemeClr>
                </a:solidFill>
              </a:rPr>
              <a:t>Aplikacij (programska oprema)</a:t>
            </a:r>
          </a:p>
          <a:p>
            <a:pPr algn="just">
              <a:buFontTx/>
              <a:buChar char="-"/>
            </a:pPr>
            <a:r>
              <a:rPr lang="sl-SI" dirty="0">
                <a:solidFill>
                  <a:schemeClr val="tx1">
                    <a:lumMod val="65000"/>
                    <a:lumOff val="35000"/>
                  </a:schemeClr>
                </a:solidFill>
              </a:rPr>
              <a:t>Omrežij</a:t>
            </a:r>
          </a:p>
          <a:p>
            <a:pPr algn="just">
              <a:buFontTx/>
              <a:buChar char="-"/>
            </a:pPr>
            <a:r>
              <a:rPr lang="sl-SI" dirty="0">
                <a:solidFill>
                  <a:schemeClr val="tx1">
                    <a:lumMod val="65000"/>
                    <a:lumOff val="35000"/>
                  </a:schemeClr>
                </a:solidFill>
              </a:rPr>
              <a:t>Storitev</a:t>
            </a:r>
          </a:p>
          <a:p>
            <a:pPr marL="0" indent="0">
              <a:buNone/>
            </a:pPr>
            <a:r>
              <a:rPr lang="sl-SI" dirty="0">
                <a:solidFill>
                  <a:schemeClr val="tx1">
                    <a:lumMod val="65000"/>
                    <a:lumOff val="35000"/>
                  </a:schemeClr>
                </a:solidFill>
              </a:rPr>
              <a:t>Računalniki, mobilne naprave, </a:t>
            </a:r>
          </a:p>
          <a:p>
            <a:pPr marL="0" indent="0">
              <a:buNone/>
            </a:pPr>
            <a:r>
              <a:rPr lang="sl-SI" dirty="0">
                <a:solidFill>
                  <a:schemeClr val="tx1">
                    <a:lumMod val="65000"/>
                    <a:lumOff val="35000"/>
                  </a:schemeClr>
                </a:solidFill>
              </a:rPr>
              <a:t>internet, aplikacije </a:t>
            </a:r>
          </a:p>
          <a:p>
            <a:endParaRPr lang="sl-SI" dirty="0"/>
          </a:p>
        </p:txBody>
      </p:sp>
      <p:pic>
        <p:nvPicPr>
          <p:cNvPr id="5" name="Ograda vsebine 3" descr="fb.png">
            <a:extLst>
              <a:ext uri="{FF2B5EF4-FFF2-40B4-BE49-F238E27FC236}">
                <a16:creationId xmlns:a16="http://schemas.microsoft.com/office/drawing/2014/main" id="{07A02504-AC8B-4FEE-9B6F-FCD956989225}"/>
              </a:ext>
            </a:extLst>
          </p:cNvPr>
          <p:cNvPicPr>
            <a:picLocks noChangeAspect="1"/>
          </p:cNvPicPr>
          <p:nvPr/>
        </p:nvPicPr>
        <p:blipFill>
          <a:blip r:embed="rId3" cstate="print"/>
          <a:stretch>
            <a:fillRect/>
          </a:stretch>
        </p:blipFill>
        <p:spPr>
          <a:xfrm>
            <a:off x="7767057" y="769300"/>
            <a:ext cx="904914" cy="904914"/>
          </a:xfrm>
          <a:prstGeom prst="rect">
            <a:avLst/>
          </a:prstGeom>
        </p:spPr>
      </p:pic>
      <p:pic>
        <p:nvPicPr>
          <p:cNvPr id="6" name="Slika 5">
            <a:extLst>
              <a:ext uri="{FF2B5EF4-FFF2-40B4-BE49-F238E27FC236}">
                <a16:creationId xmlns:a16="http://schemas.microsoft.com/office/drawing/2014/main" id="{0DA6F52A-DE5F-485D-8EF8-8C8D3A084E25}"/>
              </a:ext>
            </a:extLst>
          </p:cNvPr>
          <p:cNvPicPr>
            <a:picLocks noChangeAspect="1"/>
          </p:cNvPicPr>
          <p:nvPr/>
        </p:nvPicPr>
        <p:blipFill>
          <a:blip r:embed="rId4"/>
          <a:stretch>
            <a:fillRect/>
          </a:stretch>
        </p:blipFill>
        <p:spPr>
          <a:xfrm>
            <a:off x="7773650" y="3359118"/>
            <a:ext cx="904915" cy="858339"/>
          </a:xfrm>
          <a:prstGeom prst="rect">
            <a:avLst/>
          </a:prstGeom>
        </p:spPr>
      </p:pic>
      <p:pic>
        <p:nvPicPr>
          <p:cNvPr id="7" name="Slika 6">
            <a:extLst>
              <a:ext uri="{FF2B5EF4-FFF2-40B4-BE49-F238E27FC236}">
                <a16:creationId xmlns:a16="http://schemas.microsoft.com/office/drawing/2014/main" id="{CB6A2EE0-5840-4887-9FEE-0E91A9FA75D1}"/>
              </a:ext>
            </a:extLst>
          </p:cNvPr>
          <p:cNvPicPr>
            <a:picLocks noChangeAspect="1"/>
          </p:cNvPicPr>
          <p:nvPr/>
        </p:nvPicPr>
        <p:blipFill>
          <a:blip r:embed="rId5"/>
          <a:stretch>
            <a:fillRect/>
          </a:stretch>
        </p:blipFill>
        <p:spPr>
          <a:xfrm>
            <a:off x="8102203" y="4870173"/>
            <a:ext cx="569768" cy="1032188"/>
          </a:xfrm>
          <a:prstGeom prst="rect">
            <a:avLst/>
          </a:prstGeom>
        </p:spPr>
      </p:pic>
      <p:pic>
        <p:nvPicPr>
          <p:cNvPr id="8" name="Slika 7">
            <a:extLst>
              <a:ext uri="{FF2B5EF4-FFF2-40B4-BE49-F238E27FC236}">
                <a16:creationId xmlns:a16="http://schemas.microsoft.com/office/drawing/2014/main" id="{F573AA8F-4709-4E2C-AB14-2B6838082740}"/>
              </a:ext>
            </a:extLst>
          </p:cNvPr>
          <p:cNvPicPr>
            <a:picLocks noChangeAspect="1"/>
          </p:cNvPicPr>
          <p:nvPr/>
        </p:nvPicPr>
        <p:blipFill>
          <a:blip r:embed="rId6"/>
          <a:stretch>
            <a:fillRect/>
          </a:stretch>
        </p:blipFill>
        <p:spPr>
          <a:xfrm>
            <a:off x="7169949" y="2156669"/>
            <a:ext cx="904915" cy="829505"/>
          </a:xfrm>
          <a:prstGeom prst="rect">
            <a:avLst/>
          </a:prstGeom>
        </p:spPr>
      </p:pic>
      <p:pic>
        <p:nvPicPr>
          <p:cNvPr id="1036" name="Picture 12" descr="Rezultat iskanja slik za intrnet">
            <a:extLst>
              <a:ext uri="{FF2B5EF4-FFF2-40B4-BE49-F238E27FC236}">
                <a16:creationId xmlns:a16="http://schemas.microsoft.com/office/drawing/2014/main" id="{235E0743-984D-4130-A445-2D1AED2336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766481"/>
            <a:ext cx="1898279" cy="1547594"/>
          </a:xfrm>
          <a:prstGeom prst="rect">
            <a:avLst/>
          </a:prstGeom>
          <a:noFill/>
          <a:extLst>
            <a:ext uri="{909E8E84-426E-40DD-AFC4-6F175D3DCCD1}">
              <a14:hiddenFill xmlns:a14="http://schemas.microsoft.com/office/drawing/2010/main">
                <a:solidFill>
                  <a:srgbClr val="FFFFFF"/>
                </a:solidFill>
              </a14:hiddenFill>
            </a:ext>
          </a:extLst>
        </p:spPr>
      </p:pic>
      <p:sp>
        <p:nvSpPr>
          <p:cNvPr id="9" name="Označba mesta noge 8">
            <a:extLst>
              <a:ext uri="{FF2B5EF4-FFF2-40B4-BE49-F238E27FC236}">
                <a16:creationId xmlns:a16="http://schemas.microsoft.com/office/drawing/2014/main" id="{6A5542FF-CB42-4B7F-9DC2-2563815A2EDA}"/>
              </a:ext>
            </a:extLst>
          </p:cNvPr>
          <p:cNvSpPr>
            <a:spLocks noGrp="1"/>
          </p:cNvSpPr>
          <p:nvPr>
            <p:ph type="ftr" sz="quarter" idx="11"/>
          </p:nvPr>
        </p:nvSpPr>
        <p:spPr>
          <a:xfrm>
            <a:off x="-540568" y="6527307"/>
            <a:ext cx="6840760" cy="365125"/>
          </a:xfrm>
        </p:spPr>
        <p:txBody>
          <a:bodyPr/>
          <a:lstStyle/>
          <a:p>
            <a:r>
              <a:rPr lang="sl-SI" dirty="0"/>
              <a:t>Naložbo sofinancirata Republika Slovenija in Evropska unija iz Evropskega socialnega sklada.</a:t>
            </a:r>
            <a:endParaRPr lang="en-US" dirty="0"/>
          </a:p>
        </p:txBody>
      </p:sp>
    </p:spTree>
    <p:extLst>
      <p:ext uri="{BB962C8B-B14F-4D97-AF65-F5344CB8AC3E}">
        <p14:creationId xmlns:p14="http://schemas.microsoft.com/office/powerpoint/2010/main" val="188482367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2" presetClass="entr" presetSubtype="0" fill="hold" nodeType="after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1000"/>
                                        <p:tgtEl>
                                          <p:spTgt spid="1036"/>
                                        </p:tgtEl>
                                      </p:cBhvr>
                                    </p:animEffect>
                                    <p:anim calcmode="lin" valueType="num">
                                      <p:cBhvr>
                                        <p:cTn id="32" dur="1000" fill="hold"/>
                                        <p:tgtEl>
                                          <p:spTgt spid="1036"/>
                                        </p:tgtEl>
                                        <p:attrNameLst>
                                          <p:attrName>ppt_x</p:attrName>
                                        </p:attrNameLst>
                                      </p:cBhvr>
                                      <p:tavLst>
                                        <p:tav tm="0">
                                          <p:val>
                                            <p:strVal val="#ppt_x"/>
                                          </p:val>
                                        </p:tav>
                                        <p:tav tm="100000">
                                          <p:val>
                                            <p:strVal val="#ppt_x"/>
                                          </p:val>
                                        </p:tav>
                                      </p:tavLst>
                                    </p:anim>
                                    <p:anim calcmode="lin" valueType="num">
                                      <p:cBhvr>
                                        <p:cTn id="33"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5212" y="1988840"/>
            <a:ext cx="8136903" cy="4227520"/>
          </a:xfrm>
        </p:spPr>
        <p:txBody>
          <a:bodyPr>
            <a:normAutofit/>
          </a:bodyPr>
          <a:lstStyle/>
          <a:p>
            <a:pPr marL="0" indent="0" algn="ctr">
              <a:buClr>
                <a:schemeClr val="accent1">
                  <a:lumMod val="50000"/>
                </a:schemeClr>
              </a:buClr>
              <a:buNone/>
            </a:pPr>
            <a:r>
              <a:rPr lang="sl-SI" sz="2000" dirty="0">
                <a:solidFill>
                  <a:schemeClr val="tx1">
                    <a:lumMod val="65000"/>
                    <a:lumOff val="35000"/>
                  </a:schemeClr>
                </a:solidFill>
              </a:rPr>
              <a:t>Pri zasvojenosti z družabnim omrežjem, internetom in telefonom se naši možgani ujamejo v t. i. zanko </a:t>
            </a:r>
            <a:r>
              <a:rPr lang="sl-SI" sz="2000" dirty="0" err="1">
                <a:solidFill>
                  <a:schemeClr val="tx1">
                    <a:lumMod val="65000"/>
                    <a:lumOff val="35000"/>
                  </a:schemeClr>
                </a:solidFill>
              </a:rPr>
              <a:t>nagrajevalnega</a:t>
            </a:r>
            <a:r>
              <a:rPr lang="sl-SI" sz="2000" dirty="0">
                <a:solidFill>
                  <a:schemeClr val="tx1">
                    <a:lumMod val="65000"/>
                    <a:lumOff val="35000"/>
                  </a:schemeClr>
                </a:solidFill>
              </a:rPr>
              <a:t> kroga</a:t>
            </a:r>
          </a:p>
          <a:p>
            <a:pPr marL="0" indent="0" algn="ctr">
              <a:buClr>
                <a:schemeClr val="accent1">
                  <a:lumMod val="50000"/>
                </a:schemeClr>
              </a:buClr>
              <a:buNone/>
            </a:pPr>
            <a:endParaRPr lang="sl-SI" sz="2000" dirty="0">
              <a:solidFill>
                <a:schemeClr val="tx1">
                  <a:lumMod val="65000"/>
                  <a:lumOff val="35000"/>
                </a:schemeClr>
              </a:solidFill>
            </a:endParaRPr>
          </a:p>
          <a:p>
            <a:pPr marL="0" indent="0" algn="ctr">
              <a:buClr>
                <a:schemeClr val="accent1">
                  <a:lumMod val="50000"/>
                </a:schemeClr>
              </a:buClr>
              <a:buNone/>
            </a:pPr>
            <a:r>
              <a:rPr lang="sl-SI" sz="2000" dirty="0">
                <a:solidFill>
                  <a:schemeClr val="tx1">
                    <a:lumMod val="65000"/>
                    <a:lumOff val="35000"/>
                  </a:schemeClr>
                </a:solidFill>
              </a:rPr>
              <a:t>Družabnih omrežij kot droge potrebujemo vse več in več.</a:t>
            </a:r>
          </a:p>
          <a:p>
            <a:pPr marL="0" indent="0" algn="ctr">
              <a:buClr>
                <a:schemeClr val="accent1">
                  <a:lumMod val="50000"/>
                </a:schemeClr>
              </a:buClr>
              <a:buNone/>
            </a:pPr>
            <a:endParaRPr lang="sl-SI" sz="2000" dirty="0">
              <a:solidFill>
                <a:schemeClr val="tx1">
                  <a:lumMod val="65000"/>
                  <a:lumOff val="35000"/>
                </a:schemeClr>
              </a:solidFill>
            </a:endParaRPr>
          </a:p>
          <a:p>
            <a:pPr marL="0" indent="0" algn="ctr">
              <a:buClr>
                <a:schemeClr val="accent1">
                  <a:lumMod val="50000"/>
                </a:schemeClr>
              </a:buClr>
              <a:buNone/>
            </a:pPr>
            <a:r>
              <a:rPr lang="sl-SI" sz="2000" dirty="0">
                <a:solidFill>
                  <a:schemeClr val="tx1">
                    <a:lumMod val="65000"/>
                    <a:lumOff val="35000"/>
                  </a:schemeClr>
                </a:solidFill>
              </a:rPr>
              <a:t>Nagrada prihaja v obliki </a:t>
            </a:r>
            <a:r>
              <a:rPr lang="sl-SI" sz="2000" dirty="0" err="1">
                <a:solidFill>
                  <a:schemeClr val="tx1">
                    <a:lumMod val="65000"/>
                    <a:lumOff val="35000"/>
                  </a:schemeClr>
                </a:solidFill>
              </a:rPr>
              <a:t>všečkov</a:t>
            </a:r>
            <a:endParaRPr lang="sl-SI" sz="2000" dirty="0">
              <a:solidFill>
                <a:schemeClr val="tx1">
                  <a:lumMod val="65000"/>
                  <a:lumOff val="35000"/>
                </a:schemeClr>
              </a:solidFill>
            </a:endParaRPr>
          </a:p>
          <a:p>
            <a:pPr marL="0" indent="0" algn="ctr">
              <a:buClr>
                <a:schemeClr val="accent1">
                  <a:lumMod val="50000"/>
                </a:schemeClr>
              </a:buClr>
              <a:buNone/>
            </a:pPr>
            <a:endParaRPr lang="sl-SI" sz="2000" dirty="0">
              <a:solidFill>
                <a:schemeClr val="tx1">
                  <a:lumMod val="65000"/>
                  <a:lumOff val="35000"/>
                </a:schemeClr>
              </a:solidFill>
            </a:endParaRPr>
          </a:p>
          <a:p>
            <a:pPr marL="0" indent="0" algn="ctr">
              <a:buClr>
                <a:schemeClr val="accent1">
                  <a:lumMod val="50000"/>
                </a:schemeClr>
              </a:buClr>
              <a:buNone/>
            </a:pPr>
            <a:r>
              <a:rPr lang="sl-SI" sz="2000" dirty="0">
                <a:solidFill>
                  <a:schemeClr val="tx1">
                    <a:lumMod val="65000"/>
                    <a:lumOff val="35000"/>
                  </a:schemeClr>
                </a:solidFill>
              </a:rPr>
              <a:t>To na naše možgane deluje kot motivacija. </a:t>
            </a:r>
          </a:p>
          <a:p>
            <a:pPr marL="0" indent="0" algn="ctr">
              <a:buClr>
                <a:schemeClr val="accent1">
                  <a:lumMod val="50000"/>
                </a:schemeClr>
              </a:buClr>
              <a:buNone/>
            </a:pPr>
            <a:endParaRPr lang="sl-SI" sz="2000" dirty="0">
              <a:solidFill>
                <a:schemeClr val="tx1">
                  <a:lumMod val="65000"/>
                  <a:lumOff val="35000"/>
                </a:schemeClr>
              </a:solidFill>
            </a:endParaRPr>
          </a:p>
          <a:p>
            <a:pPr marL="0" indent="0" algn="ctr">
              <a:buClr>
                <a:schemeClr val="accent1">
                  <a:lumMod val="50000"/>
                </a:schemeClr>
              </a:buClr>
              <a:buNone/>
            </a:pPr>
            <a:r>
              <a:rPr lang="sl-SI" sz="2000" b="1" u="sng" dirty="0">
                <a:solidFill>
                  <a:schemeClr val="tx1">
                    <a:lumMod val="65000"/>
                    <a:lumOff val="35000"/>
                  </a:schemeClr>
                </a:solidFill>
                <a:effectLst>
                  <a:outerShdw blurRad="38100" dist="38100" dir="2700000" algn="tl">
                    <a:srgbClr val="000000">
                      <a:alpha val="43137"/>
                    </a:srgbClr>
                  </a:outerShdw>
                </a:effectLst>
              </a:rPr>
              <a:t>Če ugotovimo, da določena fotografija prinese veliko </a:t>
            </a:r>
          </a:p>
          <a:p>
            <a:pPr marL="0" indent="0" algn="ctr">
              <a:buClr>
                <a:schemeClr val="accent1">
                  <a:lumMod val="50000"/>
                </a:schemeClr>
              </a:buClr>
              <a:buNone/>
            </a:pPr>
            <a:r>
              <a:rPr lang="sl-SI" sz="2000" b="1" u="sng" dirty="0">
                <a:solidFill>
                  <a:schemeClr val="tx1">
                    <a:lumMod val="65000"/>
                    <a:lumOff val="35000"/>
                  </a:schemeClr>
                </a:solidFill>
                <a:effectLst>
                  <a:outerShdw blurRad="38100" dist="38100" dir="2700000" algn="tl">
                    <a:srgbClr val="000000">
                      <a:alpha val="43137"/>
                    </a:srgbClr>
                  </a:outerShdw>
                </a:effectLst>
              </a:rPr>
              <a:t>število všečkov, sledi objavljanje podobnih fotografij.</a:t>
            </a:r>
          </a:p>
        </p:txBody>
      </p:sp>
      <p:sp>
        <p:nvSpPr>
          <p:cNvPr id="3" name="Title 2"/>
          <p:cNvSpPr>
            <a:spLocks noGrp="1"/>
          </p:cNvSpPr>
          <p:nvPr>
            <p:ph type="title"/>
          </p:nvPr>
        </p:nvSpPr>
        <p:spPr>
          <a:xfrm>
            <a:off x="198890" y="672236"/>
            <a:ext cx="8229600" cy="1578504"/>
          </a:xfrm>
        </p:spPr>
        <p:txBody>
          <a:bodyPr/>
          <a:lstStyle/>
          <a:p>
            <a:r>
              <a:rPr lang="sl-SI" b="1" dirty="0">
                <a:solidFill>
                  <a:schemeClr val="tx1"/>
                </a:solidFill>
              </a:rPr>
              <a:t>ZASVOJENOST Z INTERNETOM</a:t>
            </a:r>
            <a:endParaRPr lang="sl-SI" dirty="0">
              <a:solidFill>
                <a:schemeClr val="tx1"/>
              </a:solidFill>
            </a:endParaRPr>
          </a:p>
        </p:txBody>
      </p:sp>
      <p:sp>
        <p:nvSpPr>
          <p:cNvPr id="4" name="Down Arrow 3"/>
          <p:cNvSpPr/>
          <p:nvPr/>
        </p:nvSpPr>
        <p:spPr>
          <a:xfrm>
            <a:off x="4172283" y="2678435"/>
            <a:ext cx="216024" cy="360040"/>
          </a:xfrm>
          <a:prstGeom prst="downArrow">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Down Arrow 4"/>
          <p:cNvSpPr/>
          <p:nvPr/>
        </p:nvSpPr>
        <p:spPr>
          <a:xfrm>
            <a:off x="4160994" y="3411518"/>
            <a:ext cx="216024" cy="360040"/>
          </a:xfrm>
          <a:prstGeom prst="downArrow">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Down Arrow 5"/>
          <p:cNvSpPr/>
          <p:nvPr/>
        </p:nvSpPr>
        <p:spPr>
          <a:xfrm>
            <a:off x="4172283" y="4154286"/>
            <a:ext cx="216024" cy="360040"/>
          </a:xfrm>
          <a:prstGeom prst="downArrow">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Down Arrow 6"/>
          <p:cNvSpPr/>
          <p:nvPr/>
        </p:nvSpPr>
        <p:spPr>
          <a:xfrm>
            <a:off x="4172283" y="4887369"/>
            <a:ext cx="216024" cy="360040"/>
          </a:xfrm>
          <a:prstGeom prst="downArrow">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971064"/>
            <a:ext cx="1700748" cy="90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značba mesta noge 7">
            <a:extLst>
              <a:ext uri="{FF2B5EF4-FFF2-40B4-BE49-F238E27FC236}">
                <a16:creationId xmlns:a16="http://schemas.microsoft.com/office/drawing/2014/main" id="{3D79FA8F-72FE-4DCD-87B8-0ACF6CC911CB}"/>
              </a:ext>
            </a:extLst>
          </p:cNvPr>
          <p:cNvSpPr>
            <a:spLocks noGrp="1"/>
          </p:cNvSpPr>
          <p:nvPr>
            <p:ph type="ftr" sz="quarter" idx="11"/>
          </p:nvPr>
        </p:nvSpPr>
        <p:spPr>
          <a:xfrm>
            <a:off x="-540568" y="6536004"/>
            <a:ext cx="6840760" cy="365125"/>
          </a:xfrm>
        </p:spPr>
        <p:txBody>
          <a:bodyPr/>
          <a:lstStyle/>
          <a:p>
            <a:r>
              <a:rPr lang="sl-SI" dirty="0"/>
              <a:t>Naložbo sofinancirata Republika Slovenija in Evropska unija iz Evropskega socialnega sklada.</a:t>
            </a:r>
            <a:endParaRPr lang="en-US" dirty="0"/>
          </a:p>
        </p:txBody>
      </p:sp>
      <p:pic>
        <p:nvPicPr>
          <p:cNvPr id="10" name="Picture 10" descr="Rezultat iskanja slik za love button fb">
            <a:extLst>
              <a:ext uri="{FF2B5EF4-FFF2-40B4-BE49-F238E27FC236}">
                <a16:creationId xmlns:a16="http://schemas.microsoft.com/office/drawing/2014/main" id="{017DDE44-4C3D-4D2F-986D-AA65855C8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61" y="3645024"/>
            <a:ext cx="1378564" cy="13785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zultat iskanja slik za teen an social media">
            <a:extLst>
              <a:ext uri="{FF2B5EF4-FFF2-40B4-BE49-F238E27FC236}">
                <a16:creationId xmlns:a16="http://schemas.microsoft.com/office/drawing/2014/main" id="{BFF5BF64-9230-4924-917E-2872AD5C2D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3377120"/>
            <a:ext cx="1854034" cy="10421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ovezana slika">
            <a:extLst>
              <a:ext uri="{FF2B5EF4-FFF2-40B4-BE49-F238E27FC236}">
                <a16:creationId xmlns:a16="http://schemas.microsoft.com/office/drawing/2014/main" id="{865F5817-121C-4396-95C5-FE14D36077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7368" y="2500849"/>
            <a:ext cx="3643276" cy="218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12977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20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24"/>
                                            </p:cond>
                                          </p:stCondLst>
                                        </p:cTn>
                                        <p:tgtEl>
                                          <p:spTgt spid="12"/>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200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846" y="841506"/>
            <a:ext cx="8496944" cy="5544616"/>
          </a:xfrm>
        </p:spPr>
        <p:txBody>
          <a:bodyPr>
            <a:noAutofit/>
          </a:bodyPr>
          <a:lstStyle/>
          <a:p>
            <a:pPr marL="0" indent="0" algn="ctr">
              <a:buClr>
                <a:schemeClr val="accent1">
                  <a:lumMod val="50000"/>
                </a:schemeClr>
              </a:buClr>
              <a:buNone/>
            </a:pPr>
            <a:r>
              <a:rPr lang="sl-SI" sz="2000" b="1" u="sng" dirty="0">
                <a:solidFill>
                  <a:schemeClr val="tx1"/>
                </a:solidFill>
                <a:effectLst>
                  <a:outerShdw blurRad="38100" dist="38100" dir="2700000" algn="tl">
                    <a:srgbClr val="000000">
                      <a:alpha val="43137"/>
                    </a:srgbClr>
                  </a:outerShdw>
                </a:effectLst>
                <a:latin typeface="+mj-lt"/>
              </a:rPr>
              <a:t>Mlajša populacija je zasvojenosti bolj izpostavljena</a:t>
            </a:r>
          </a:p>
          <a:p>
            <a:pPr marL="0" indent="0" algn="ctr">
              <a:buClr>
                <a:schemeClr val="accent1">
                  <a:lumMod val="50000"/>
                </a:schemeClr>
              </a:buClr>
              <a:buNone/>
            </a:pPr>
            <a:endParaRPr lang="sl-SI" sz="2000" dirty="0">
              <a:solidFill>
                <a:schemeClr val="tx1">
                  <a:lumMod val="65000"/>
                  <a:lumOff val="35000"/>
                </a:schemeClr>
              </a:solidFill>
              <a:latin typeface="+mj-lt"/>
            </a:endParaRPr>
          </a:p>
          <a:p>
            <a:pPr marL="457200" lvl="1" indent="0" algn="ctr">
              <a:buClr>
                <a:schemeClr val="accent1">
                  <a:lumMod val="50000"/>
                </a:schemeClr>
              </a:buClr>
              <a:buNone/>
            </a:pPr>
            <a:r>
              <a:rPr lang="sl-SI" sz="2000" dirty="0">
                <a:solidFill>
                  <a:schemeClr val="tx1">
                    <a:lumMod val="65000"/>
                    <a:lumOff val="35000"/>
                  </a:schemeClr>
                </a:solidFill>
                <a:latin typeface="+mj-lt"/>
              </a:rPr>
              <a:t>Že po naravi so mladostniki bolj nagnjeni k eksperimentiranju in pogosto niti ne razmišljajo o posledicah tveganega vedenja</a:t>
            </a:r>
          </a:p>
          <a:p>
            <a:pPr marL="457200" lvl="1" indent="0" algn="ctr">
              <a:buClr>
                <a:schemeClr val="accent1">
                  <a:lumMod val="50000"/>
                </a:schemeClr>
              </a:buClr>
              <a:buNone/>
            </a:pPr>
            <a:r>
              <a:rPr lang="sl-SI" sz="2000" dirty="0">
                <a:solidFill>
                  <a:schemeClr val="tx1">
                    <a:lumMod val="65000"/>
                    <a:lumOff val="35000"/>
                  </a:schemeClr>
                </a:solidFill>
                <a:latin typeface="+mj-lt"/>
              </a:rPr>
              <a:t>Sprednji del možganov (ki skrbi za naše pravilno reagiranje, da nismo preveč impulzivni in da smo zmožni pomisliti na dolgoročne posledice) pri otrocih in mladostnikih še ni popolnoma razvit</a:t>
            </a:r>
          </a:p>
          <a:p>
            <a:pPr marL="301943" lvl="1" indent="0" algn="ctr">
              <a:buClr>
                <a:schemeClr val="accent1">
                  <a:lumMod val="50000"/>
                </a:schemeClr>
              </a:buClr>
              <a:buNone/>
            </a:pPr>
            <a:endParaRPr lang="sl-SI" sz="2000" dirty="0">
              <a:solidFill>
                <a:schemeClr val="tx1">
                  <a:lumMod val="65000"/>
                  <a:lumOff val="35000"/>
                </a:schemeClr>
              </a:solidFill>
              <a:latin typeface="+mj-lt"/>
            </a:endParaRPr>
          </a:p>
          <a:p>
            <a:pPr marL="301943" lvl="1" indent="0" algn="ctr">
              <a:buClr>
                <a:schemeClr val="accent1">
                  <a:lumMod val="50000"/>
                </a:schemeClr>
              </a:buClr>
              <a:buNone/>
            </a:pPr>
            <a:r>
              <a:rPr lang="sl-SI" sz="2000" dirty="0">
                <a:solidFill>
                  <a:schemeClr val="tx1">
                    <a:lumMod val="65000"/>
                    <a:lumOff val="35000"/>
                  </a:schemeClr>
                </a:solidFill>
                <a:latin typeface="+mj-lt"/>
              </a:rPr>
              <a:t>Posledično niso zmožni kritične presoje, kaj je zanje dobro in resnično koristno </a:t>
            </a:r>
          </a:p>
          <a:p>
            <a:pPr lvl="1" algn="ctr">
              <a:buClr>
                <a:schemeClr val="accent1">
                  <a:lumMod val="50000"/>
                </a:schemeClr>
              </a:buClr>
              <a:buFont typeface="Courier New" pitchFamily="49" charset="0"/>
              <a:buChar char="o"/>
            </a:pPr>
            <a:endParaRPr lang="sl-SI" sz="2000" dirty="0">
              <a:solidFill>
                <a:schemeClr val="tx1">
                  <a:lumMod val="65000"/>
                  <a:lumOff val="35000"/>
                </a:schemeClr>
              </a:solidFill>
              <a:latin typeface="+mj-lt"/>
            </a:endParaRPr>
          </a:p>
          <a:p>
            <a:pPr marL="301943" lvl="1" indent="0" algn="ctr">
              <a:buClr>
                <a:schemeClr val="accent1">
                  <a:lumMod val="50000"/>
                </a:schemeClr>
              </a:buClr>
              <a:buNone/>
            </a:pPr>
            <a:r>
              <a:rPr lang="sl-SI" sz="2000" dirty="0">
                <a:solidFill>
                  <a:schemeClr val="tx1">
                    <a:lumMod val="65000"/>
                    <a:lumOff val="35000"/>
                  </a:schemeClr>
                </a:solidFill>
                <a:latin typeface="+mj-lt"/>
              </a:rPr>
              <a:t>Živijo virtualno resničnost, ki jih vedno bolj oddaljuje od realnega življenja</a:t>
            </a:r>
          </a:p>
          <a:p>
            <a:pPr marL="301943" lvl="1" indent="0" algn="ctr">
              <a:buClr>
                <a:schemeClr val="accent1">
                  <a:lumMod val="50000"/>
                </a:schemeClr>
              </a:buClr>
              <a:buNone/>
            </a:pPr>
            <a:endParaRPr lang="sl-SI" sz="2000" dirty="0">
              <a:solidFill>
                <a:schemeClr val="tx1">
                  <a:lumMod val="65000"/>
                  <a:lumOff val="35000"/>
                </a:schemeClr>
              </a:solidFill>
              <a:latin typeface="+mj-lt"/>
            </a:endParaRPr>
          </a:p>
          <a:p>
            <a:pPr marL="0" indent="0" algn="ctr">
              <a:buClr>
                <a:schemeClr val="accent1">
                  <a:lumMod val="50000"/>
                </a:schemeClr>
              </a:buClr>
              <a:buNone/>
            </a:pPr>
            <a:r>
              <a:rPr lang="sl-SI" sz="2000" dirty="0">
                <a:solidFill>
                  <a:schemeClr val="tx1">
                    <a:lumMod val="65000"/>
                    <a:lumOff val="35000"/>
                  </a:schemeClr>
                </a:solidFill>
                <a:latin typeface="+mj-lt"/>
              </a:rPr>
              <a:t>Obenem pa internet ponuja neskončne možnosti, zagotavlja anonimnost, omogoča takojšnje ugodje in je lahko dostopen</a:t>
            </a:r>
          </a:p>
          <a:p>
            <a:pPr algn="ctr"/>
            <a:endParaRPr lang="sl-SI" sz="2000" dirty="0">
              <a:solidFill>
                <a:schemeClr val="tx1">
                  <a:lumMod val="65000"/>
                  <a:lumOff val="35000"/>
                </a:schemeClr>
              </a:solidFill>
            </a:endParaRPr>
          </a:p>
        </p:txBody>
      </p:sp>
      <p:sp>
        <p:nvSpPr>
          <p:cNvPr id="5" name="Down Arrow 4"/>
          <p:cNvSpPr/>
          <p:nvPr/>
        </p:nvSpPr>
        <p:spPr>
          <a:xfrm>
            <a:off x="4404474" y="3248980"/>
            <a:ext cx="216024" cy="360040"/>
          </a:xfrm>
          <a:prstGeom prst="downArrow">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Down Arrow 5"/>
          <p:cNvSpPr/>
          <p:nvPr/>
        </p:nvSpPr>
        <p:spPr>
          <a:xfrm>
            <a:off x="4404474" y="4293096"/>
            <a:ext cx="216024" cy="360040"/>
          </a:xfrm>
          <a:prstGeom prst="downArrow">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Označba mesta noge 2">
            <a:extLst>
              <a:ext uri="{FF2B5EF4-FFF2-40B4-BE49-F238E27FC236}">
                <a16:creationId xmlns:a16="http://schemas.microsoft.com/office/drawing/2014/main" id="{EDD27386-8168-44C2-A4C4-C9A6D77EC5F6}"/>
              </a:ext>
            </a:extLst>
          </p:cNvPr>
          <p:cNvSpPr>
            <a:spLocks noGrp="1"/>
          </p:cNvSpPr>
          <p:nvPr>
            <p:ph type="ftr" sz="quarter" idx="11"/>
          </p:nvPr>
        </p:nvSpPr>
        <p:spPr>
          <a:xfrm>
            <a:off x="-468560" y="6492875"/>
            <a:ext cx="6840760" cy="365125"/>
          </a:xfrm>
        </p:spPr>
        <p:txBody>
          <a:bodyPr/>
          <a:lstStyle/>
          <a:p>
            <a:r>
              <a:rPr lang="sl-SI"/>
              <a:t>Naložbo sofinancirata Republika Slovenija in Evropska unija iz Evropskega socialnega sklada.</a:t>
            </a:r>
            <a:endParaRPr lang="en-US" dirty="0"/>
          </a:p>
        </p:txBody>
      </p:sp>
    </p:spTree>
    <p:extLst>
      <p:ext uri="{BB962C8B-B14F-4D97-AF65-F5344CB8AC3E}">
        <p14:creationId xmlns:p14="http://schemas.microsoft.com/office/powerpoint/2010/main" val="1778668993"/>
      </p:ext>
    </p:extLst>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650089"/>
            <a:ext cx="8799016" cy="1010568"/>
          </a:xfrm>
        </p:spPr>
        <p:txBody>
          <a:bodyPr>
            <a:normAutofit/>
          </a:bodyPr>
          <a:lstStyle/>
          <a:p>
            <a:r>
              <a:rPr lang="sl-SI" dirty="0">
                <a:solidFill>
                  <a:schemeClr val="tx1"/>
                </a:solidFill>
              </a:rPr>
              <a:t>ZASVOJENOST Z INTERNETOM</a:t>
            </a:r>
            <a:endParaRPr lang="en-US" dirty="0">
              <a:solidFill>
                <a:schemeClr val="tx1"/>
              </a:solidFill>
            </a:endParaRPr>
          </a:p>
        </p:txBody>
      </p:sp>
      <p:sp>
        <p:nvSpPr>
          <p:cNvPr id="5" name="Content Placeholder 4"/>
          <p:cNvSpPr>
            <a:spLocks noGrp="1"/>
          </p:cNvSpPr>
          <p:nvPr>
            <p:ph idx="1"/>
          </p:nvPr>
        </p:nvSpPr>
        <p:spPr>
          <a:xfrm>
            <a:off x="3131840" y="1412776"/>
            <a:ext cx="5904656" cy="2789464"/>
          </a:xfrm>
        </p:spPr>
        <p:txBody>
          <a:bodyPr>
            <a:normAutofit/>
          </a:bodyPr>
          <a:lstStyle/>
          <a:p>
            <a:pPr lvl="0" fontAlgn="base">
              <a:buClr>
                <a:schemeClr val="accent1">
                  <a:lumMod val="50000"/>
                </a:schemeClr>
              </a:buClr>
            </a:pPr>
            <a:r>
              <a:rPr lang="sl-SI" sz="1900" dirty="0">
                <a:solidFill>
                  <a:schemeClr val="tx1">
                    <a:lumMod val="65000"/>
                    <a:lumOff val="35000"/>
                  </a:schemeClr>
                </a:solidFill>
              </a:rPr>
              <a:t>Izguba občutka za čas</a:t>
            </a:r>
          </a:p>
          <a:p>
            <a:pPr fontAlgn="base"/>
            <a:r>
              <a:rPr lang="sl-SI" sz="1900" dirty="0" err="1">
                <a:solidFill>
                  <a:schemeClr val="tx1">
                    <a:lumMod val="65000"/>
                    <a:lumOff val="35000"/>
                  </a:schemeClr>
                </a:solidFill>
              </a:rPr>
              <a:t>Preokupiranost</a:t>
            </a:r>
            <a:r>
              <a:rPr lang="sl-SI" sz="1900" dirty="0">
                <a:solidFill>
                  <a:schemeClr val="tx1">
                    <a:lumMod val="65000"/>
                    <a:lumOff val="35000"/>
                  </a:schemeClr>
                </a:solidFill>
              </a:rPr>
              <a:t> z vsebinami</a:t>
            </a:r>
          </a:p>
          <a:p>
            <a:pPr fontAlgn="base"/>
            <a:r>
              <a:rPr lang="sl-SI" sz="1900" dirty="0">
                <a:solidFill>
                  <a:schemeClr val="tx1">
                    <a:lumMod val="65000"/>
                    <a:lumOff val="35000"/>
                  </a:schemeClr>
                </a:solidFill>
              </a:rPr>
              <a:t>Izguba zanimanja za druge </a:t>
            </a:r>
          </a:p>
          <a:p>
            <a:pPr fontAlgn="base"/>
            <a:r>
              <a:rPr lang="sl-SI" sz="1900" dirty="0">
                <a:solidFill>
                  <a:schemeClr val="tx1">
                    <a:lumMod val="65000"/>
                    <a:lumOff val="35000"/>
                  </a:schemeClr>
                </a:solidFill>
              </a:rPr>
              <a:t>aktivnosti (hobiji, prijatelji...)</a:t>
            </a:r>
          </a:p>
          <a:p>
            <a:pPr fontAlgn="base"/>
            <a:r>
              <a:rPr lang="sl-SI" sz="1900" dirty="0">
                <a:solidFill>
                  <a:schemeClr val="tx1">
                    <a:lumMod val="65000"/>
                    <a:lumOff val="35000"/>
                  </a:schemeClr>
                </a:solidFill>
              </a:rPr>
              <a:t>Prehranjevanje za računalnikom</a:t>
            </a:r>
          </a:p>
          <a:p>
            <a:pPr fontAlgn="base"/>
            <a:r>
              <a:rPr lang="sl-SI" sz="1900" dirty="0">
                <a:solidFill>
                  <a:schemeClr val="tx1">
                    <a:lumMod val="65000"/>
                    <a:lumOff val="35000"/>
                  </a:schemeClr>
                </a:solidFill>
              </a:rPr>
              <a:t>Nihanje razpoloženja </a:t>
            </a:r>
          </a:p>
          <a:p>
            <a:pPr marL="0" indent="0" fontAlgn="base">
              <a:buNone/>
            </a:pPr>
            <a:r>
              <a:rPr lang="sl-SI" sz="1900" dirty="0">
                <a:solidFill>
                  <a:schemeClr val="tx1">
                    <a:lumMod val="65000"/>
                    <a:lumOff val="35000"/>
                  </a:schemeClr>
                </a:solidFill>
              </a:rPr>
              <a:t>     (pozitivna čustva </a:t>
            </a:r>
            <a:r>
              <a:rPr lang="sl-SI" sz="1900" dirty="0" err="1">
                <a:solidFill>
                  <a:schemeClr val="tx1">
                    <a:lumMod val="65000"/>
                    <a:lumOff val="35000"/>
                  </a:schemeClr>
                </a:solidFill>
              </a:rPr>
              <a:t>online</a:t>
            </a:r>
            <a:r>
              <a:rPr lang="sl-SI" sz="1900" dirty="0">
                <a:solidFill>
                  <a:schemeClr val="tx1">
                    <a:lumMod val="65000"/>
                    <a:lumOff val="35000"/>
                  </a:schemeClr>
                </a:solidFill>
              </a:rPr>
              <a:t>, negativna </a:t>
            </a:r>
            <a:r>
              <a:rPr lang="sl-SI" sz="1900" dirty="0" err="1">
                <a:solidFill>
                  <a:schemeClr val="tx1">
                    <a:lumMod val="65000"/>
                    <a:lumOff val="35000"/>
                  </a:schemeClr>
                </a:solidFill>
              </a:rPr>
              <a:t>offline</a:t>
            </a:r>
            <a:r>
              <a:rPr lang="sl-SI" sz="1900" dirty="0">
                <a:solidFill>
                  <a:schemeClr val="tx1">
                    <a:lumMod val="65000"/>
                    <a:lumOff val="35000"/>
                  </a:schemeClr>
                </a:solidFill>
              </a:rPr>
              <a:t>)</a:t>
            </a:r>
          </a:p>
        </p:txBody>
      </p:sp>
      <p:pic>
        <p:nvPicPr>
          <p:cNvPr id="6" name="Picture 2" descr="C:\Users\rok\Downloads\internet_addi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499206"/>
            <a:ext cx="2395984" cy="2703034"/>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noge 1">
            <a:extLst>
              <a:ext uri="{FF2B5EF4-FFF2-40B4-BE49-F238E27FC236}">
                <a16:creationId xmlns:a16="http://schemas.microsoft.com/office/drawing/2014/main" id="{25575D35-35C3-4DBA-BC5C-B6309D2DCA75}"/>
              </a:ext>
            </a:extLst>
          </p:cNvPr>
          <p:cNvSpPr txBox="1">
            <a:spLocks/>
          </p:cNvSpPr>
          <p:nvPr/>
        </p:nvSpPr>
        <p:spPr>
          <a:xfrm>
            <a:off x="-540568" y="6492875"/>
            <a:ext cx="684076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dirty="0"/>
              <a:t>Naložbo sofinancirata Republika Slovenija in Evropska unija iz Evropskega socialnega sklada.</a:t>
            </a:r>
            <a:endParaRPr lang="en-US" dirty="0"/>
          </a:p>
        </p:txBody>
      </p:sp>
      <p:sp>
        <p:nvSpPr>
          <p:cNvPr id="9" name="PoljeZBesedilom 8">
            <a:extLst>
              <a:ext uri="{FF2B5EF4-FFF2-40B4-BE49-F238E27FC236}">
                <a16:creationId xmlns:a16="http://schemas.microsoft.com/office/drawing/2014/main" id="{58936852-AC44-470E-B9E1-124AC7AC1CC1}"/>
              </a:ext>
            </a:extLst>
          </p:cNvPr>
          <p:cNvSpPr txBox="1"/>
          <p:nvPr/>
        </p:nvSpPr>
        <p:spPr>
          <a:xfrm>
            <a:off x="351372" y="4459643"/>
            <a:ext cx="3908152" cy="2431435"/>
          </a:xfrm>
          <a:prstGeom prst="rect">
            <a:avLst/>
          </a:prstGeom>
          <a:noFill/>
        </p:spPr>
        <p:txBody>
          <a:bodyPr wrap="square" rtlCol="0">
            <a:spAutoFit/>
          </a:bodyPr>
          <a:lstStyle/>
          <a:p>
            <a:pPr marL="342900" indent="-342900" fontAlgn="base">
              <a:buFont typeface="Arial" panose="020B0604020202020204" pitchFamily="34" charset="0"/>
              <a:buChar char="•"/>
            </a:pPr>
            <a:r>
              <a:rPr lang="sl-SI" sz="1900" dirty="0">
                <a:solidFill>
                  <a:schemeClr val="tx1">
                    <a:lumMod val="65000"/>
                    <a:lumOff val="35000"/>
                  </a:schemeClr>
                </a:solidFill>
              </a:rPr>
              <a:t>Neupoštevanje dogovorov s starši o rabi interneta</a:t>
            </a:r>
          </a:p>
          <a:p>
            <a:pPr marL="342900" indent="-342900" fontAlgn="base">
              <a:buFont typeface="Arial" panose="020B0604020202020204" pitchFamily="34" charset="0"/>
              <a:buChar char="•"/>
            </a:pPr>
            <a:r>
              <a:rPr lang="sl-SI" sz="1900" dirty="0">
                <a:solidFill>
                  <a:schemeClr val="tx1">
                    <a:lumMod val="65000"/>
                    <a:lumOff val="35000"/>
                  </a:schemeClr>
                </a:solidFill>
              </a:rPr>
              <a:t>Uporaba spletnih aktivnosti, kot strategija umika od težav</a:t>
            </a:r>
          </a:p>
          <a:p>
            <a:pPr marL="342900" indent="-342900" fontAlgn="base">
              <a:buFont typeface="Arial" panose="020B0604020202020204" pitchFamily="34" charset="0"/>
              <a:buChar char="•"/>
            </a:pPr>
            <a:r>
              <a:rPr lang="sl-SI" sz="1900" dirty="0">
                <a:solidFill>
                  <a:schemeClr val="tx1">
                    <a:lumMod val="65000"/>
                    <a:lumOff val="35000"/>
                  </a:schemeClr>
                </a:solidFill>
              </a:rPr>
              <a:t>Prikrivanje ali laganje o težavah</a:t>
            </a:r>
          </a:p>
          <a:p>
            <a:pPr marL="342900" indent="-342900" fontAlgn="base">
              <a:buFont typeface="Arial" panose="020B0604020202020204" pitchFamily="34" charset="0"/>
              <a:buChar char="•"/>
            </a:pPr>
            <a:r>
              <a:rPr lang="sl-SI" sz="1900" dirty="0">
                <a:solidFill>
                  <a:schemeClr val="tx1">
                    <a:lumMod val="65000"/>
                    <a:lumOff val="35000"/>
                  </a:schemeClr>
                </a:solidFill>
              </a:rPr>
              <a:t>Agresivni izpadi ob odvzemu tehnologije</a:t>
            </a:r>
          </a:p>
          <a:p>
            <a:pPr marL="342900" indent="-342900">
              <a:buFont typeface="Arial" panose="020B0604020202020204" pitchFamily="34" charset="0"/>
              <a:buChar char="•"/>
            </a:pPr>
            <a:endParaRPr lang="sl-SI" sz="1900"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CCDBF235-3115-4A7C-93CE-A3C35345BCE1}"/>
              </a:ext>
            </a:extLst>
          </p:cNvPr>
          <p:cNvSpPr txBox="1"/>
          <p:nvPr/>
        </p:nvSpPr>
        <p:spPr>
          <a:xfrm>
            <a:off x="4153171" y="4415808"/>
            <a:ext cx="4753349" cy="2431435"/>
          </a:xfrm>
          <a:prstGeom prst="rect">
            <a:avLst/>
          </a:prstGeom>
          <a:noFill/>
        </p:spPr>
        <p:txBody>
          <a:bodyPr wrap="square" rtlCol="0">
            <a:spAutoFit/>
          </a:bodyPr>
          <a:lstStyle/>
          <a:p>
            <a:pPr marL="342900" indent="-342900" fontAlgn="base">
              <a:buFont typeface="Arial" panose="020B0604020202020204" pitchFamily="34" charset="0"/>
              <a:buChar char="•"/>
            </a:pPr>
            <a:r>
              <a:rPr lang="sl-SI" sz="1900" dirty="0">
                <a:solidFill>
                  <a:schemeClr val="tx1">
                    <a:lumMod val="65000"/>
                    <a:lumOff val="35000"/>
                  </a:schemeClr>
                </a:solidFill>
              </a:rPr>
              <a:t>Težave v šoli (šolske obveznosti)</a:t>
            </a:r>
          </a:p>
          <a:p>
            <a:pPr marL="342900" indent="-342900" fontAlgn="base">
              <a:buFont typeface="Arial" panose="020B0604020202020204" pitchFamily="34" charset="0"/>
              <a:buChar char="•"/>
            </a:pPr>
            <a:r>
              <a:rPr lang="sl-SI" sz="1900" dirty="0">
                <a:solidFill>
                  <a:schemeClr val="tx1">
                    <a:lumMod val="65000"/>
                    <a:lumOff val="35000"/>
                  </a:schemeClr>
                </a:solidFill>
              </a:rPr>
              <a:t>Težave z opravljanjem delovnih obveznosti</a:t>
            </a:r>
          </a:p>
          <a:p>
            <a:pPr marL="342900" indent="-342900" fontAlgn="base">
              <a:buFont typeface="Arial" panose="020B0604020202020204" pitchFamily="34" charset="0"/>
              <a:buChar char="•"/>
            </a:pPr>
            <a:r>
              <a:rPr lang="sl-SI" sz="1900" dirty="0">
                <a:solidFill>
                  <a:schemeClr val="tx1">
                    <a:lumMod val="65000"/>
                    <a:lumOff val="35000"/>
                  </a:schemeClr>
                </a:solidFill>
              </a:rPr>
              <a:t>Težave v medosebni interakciji (družina, partnerstvo, prijatelji)</a:t>
            </a:r>
          </a:p>
          <a:p>
            <a:pPr marL="342900" indent="-342900" fontAlgn="base">
              <a:buFont typeface="Arial" panose="020B0604020202020204" pitchFamily="34" charset="0"/>
              <a:buChar char="•"/>
            </a:pPr>
            <a:r>
              <a:rPr lang="sl-SI" sz="1900" dirty="0">
                <a:solidFill>
                  <a:schemeClr val="tx1">
                    <a:lumMod val="65000"/>
                    <a:lumOff val="35000"/>
                  </a:schemeClr>
                </a:solidFill>
              </a:rPr>
              <a:t>Spremembe spalnih navad</a:t>
            </a:r>
            <a:endParaRPr lang="en-US" sz="1900" dirty="0">
              <a:solidFill>
                <a:schemeClr val="tx1">
                  <a:lumMod val="65000"/>
                  <a:lumOff val="35000"/>
                </a:schemeClr>
              </a:solidFill>
            </a:endParaRPr>
          </a:p>
          <a:p>
            <a:pPr marL="342900" indent="-342900" fontAlgn="base">
              <a:buFont typeface="Arial" panose="020B0604020202020204" pitchFamily="34" charset="0"/>
              <a:buChar char="•"/>
            </a:pPr>
            <a:endParaRPr lang="sl-SI" sz="1900" dirty="0">
              <a:solidFill>
                <a:schemeClr val="tx1">
                  <a:lumMod val="65000"/>
                  <a:lumOff val="35000"/>
                </a:schemeClr>
              </a:solidFill>
            </a:endParaRPr>
          </a:p>
          <a:p>
            <a:pPr marL="342900" indent="-342900" fontAlgn="base">
              <a:buFont typeface="Arial" panose="020B0604020202020204" pitchFamily="34" charset="0"/>
              <a:buChar char="•"/>
            </a:pPr>
            <a:endParaRPr lang="sl-SI" sz="1900" dirty="0">
              <a:solidFill>
                <a:schemeClr val="tx1">
                  <a:lumMod val="65000"/>
                  <a:lumOff val="35000"/>
                </a:schemeClr>
              </a:solidFill>
            </a:endParaRPr>
          </a:p>
          <a:p>
            <a:pPr marL="342900" indent="-342900">
              <a:buFont typeface="Arial" panose="020B0604020202020204" pitchFamily="34" charset="0"/>
              <a:buChar char="•"/>
            </a:pPr>
            <a:endParaRPr lang="sl-SI" sz="1900" dirty="0">
              <a:solidFill>
                <a:schemeClr val="tx1">
                  <a:lumMod val="65000"/>
                  <a:lumOff val="35000"/>
                </a:schemeClr>
              </a:solidFill>
            </a:endParaRPr>
          </a:p>
        </p:txBody>
      </p:sp>
      <p:pic>
        <p:nvPicPr>
          <p:cNvPr id="11" name="Picture 2">
            <a:extLst>
              <a:ext uri="{FF2B5EF4-FFF2-40B4-BE49-F238E27FC236}">
                <a16:creationId xmlns:a16="http://schemas.microsoft.com/office/drawing/2014/main" id="{C1816E77-40B9-40B9-A152-81426AB419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1930" y="1472210"/>
            <a:ext cx="2034526" cy="15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633878"/>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48965" y="1412776"/>
            <a:ext cx="8229600" cy="5184576"/>
          </a:xfrm>
        </p:spPr>
        <p:txBody>
          <a:bodyPr>
            <a:normAutofit fontScale="70000" lnSpcReduction="20000"/>
          </a:bodyPr>
          <a:lstStyle/>
          <a:p>
            <a:pPr lvl="0"/>
            <a:r>
              <a:rPr lang="sl-SI" b="1" u="sng" dirty="0">
                <a:solidFill>
                  <a:schemeClr val="tx1">
                    <a:lumMod val="65000"/>
                    <a:lumOff val="35000"/>
                  </a:schemeClr>
                </a:solidFill>
                <a:effectLst>
                  <a:outerShdw blurRad="38100" dist="38100" dir="2700000" algn="tl">
                    <a:srgbClr val="000000">
                      <a:alpha val="43137"/>
                    </a:srgbClr>
                  </a:outerShdw>
                </a:effectLst>
              </a:rPr>
              <a:t>Spletno in mobilno trpinčenje, nadlegovanje/nasilje</a:t>
            </a:r>
            <a:r>
              <a:rPr lang="sl-SI" dirty="0">
                <a:solidFill>
                  <a:schemeClr val="tx1">
                    <a:lumMod val="65000"/>
                    <a:lumOff val="35000"/>
                  </a:schemeClr>
                </a:solidFill>
              </a:rPr>
              <a:t> (spolno, </a:t>
            </a:r>
            <a:r>
              <a:rPr lang="sl-SI" dirty="0" err="1">
                <a:solidFill>
                  <a:schemeClr val="tx1">
                    <a:lumMod val="65000"/>
                    <a:lumOff val="35000"/>
                  </a:schemeClr>
                </a:solidFill>
              </a:rPr>
              <a:t>medvrstniško</a:t>
            </a:r>
            <a:r>
              <a:rPr lang="sl-SI" dirty="0">
                <a:solidFill>
                  <a:schemeClr val="tx1">
                    <a:lumMod val="65000"/>
                    <a:lumOff val="35000"/>
                  </a:schemeClr>
                </a:solidFill>
              </a:rPr>
              <a:t>): </a:t>
            </a:r>
          </a:p>
          <a:p>
            <a:pPr marL="0" indent="0">
              <a:buNone/>
            </a:pPr>
            <a:r>
              <a:rPr lang="sl-SI" dirty="0">
                <a:solidFill>
                  <a:schemeClr val="tx1">
                    <a:lumMod val="65000"/>
                    <a:lumOff val="35000"/>
                  </a:schemeClr>
                </a:solidFill>
              </a:rPr>
              <a:t>   </a:t>
            </a:r>
          </a:p>
          <a:p>
            <a:pPr marL="0" indent="0">
              <a:buNone/>
            </a:pPr>
            <a:r>
              <a:rPr lang="sl-SI" dirty="0">
                <a:solidFill>
                  <a:schemeClr val="tx1">
                    <a:lumMod val="65000"/>
                    <a:lumOff val="35000"/>
                  </a:schemeClr>
                </a:solidFill>
              </a:rPr>
              <a:t>   Žaljenje, namerno spravljanje v zadrego, zalezovanje,   </a:t>
            </a:r>
          </a:p>
          <a:p>
            <a:pPr marL="0" indent="0">
              <a:buNone/>
            </a:pPr>
            <a:r>
              <a:rPr lang="sl-SI" dirty="0">
                <a:solidFill>
                  <a:schemeClr val="tx1">
                    <a:lumMod val="65000"/>
                    <a:lumOff val="35000"/>
                  </a:schemeClr>
                </a:solidFill>
              </a:rPr>
              <a:t>   grožnje s fizično silo, nadlegovanje skozi daljše časovno </a:t>
            </a:r>
          </a:p>
          <a:p>
            <a:pPr marL="0" indent="0">
              <a:buNone/>
            </a:pPr>
            <a:r>
              <a:rPr lang="sl-SI" dirty="0">
                <a:solidFill>
                  <a:schemeClr val="tx1">
                    <a:lumMod val="65000"/>
                    <a:lumOff val="35000"/>
                  </a:schemeClr>
                </a:solidFill>
              </a:rPr>
              <a:t>   obdobje in spolno nadlegovanje</a:t>
            </a:r>
          </a:p>
          <a:p>
            <a:pPr marL="0" indent="0">
              <a:buNone/>
            </a:pPr>
            <a:endParaRPr lang="sl-SI" dirty="0">
              <a:solidFill>
                <a:schemeClr val="tx1">
                  <a:lumMod val="65000"/>
                  <a:lumOff val="35000"/>
                </a:schemeClr>
              </a:solidFill>
            </a:endParaRPr>
          </a:p>
          <a:p>
            <a:r>
              <a:rPr lang="sl-SI" dirty="0">
                <a:solidFill>
                  <a:schemeClr val="tx1">
                    <a:lumMod val="65000"/>
                    <a:lumOff val="35000"/>
                  </a:schemeClr>
                </a:solidFill>
              </a:rPr>
              <a:t>Kraja identitete</a:t>
            </a:r>
          </a:p>
          <a:p>
            <a:r>
              <a:rPr lang="sl-SI" dirty="0">
                <a:solidFill>
                  <a:schemeClr val="tx1">
                    <a:lumMod val="65000"/>
                    <a:lumOff val="35000"/>
                  </a:schemeClr>
                </a:solidFill>
              </a:rPr>
              <a:t>Zloraba osebnih podatkov, fotografij</a:t>
            </a:r>
          </a:p>
          <a:p>
            <a:pPr marL="0" indent="0">
              <a:buNone/>
            </a:pPr>
            <a:endParaRPr lang="sl-SI" dirty="0">
              <a:solidFill>
                <a:schemeClr val="tx1">
                  <a:lumMod val="65000"/>
                  <a:lumOff val="35000"/>
                </a:schemeClr>
              </a:solidFill>
            </a:endParaRPr>
          </a:p>
          <a:p>
            <a:pPr marL="0" lvl="0" indent="0">
              <a:buNone/>
            </a:pPr>
            <a:r>
              <a:rPr lang="sl-SI" dirty="0">
                <a:solidFill>
                  <a:schemeClr val="tx1">
                    <a:lumMod val="65000"/>
                    <a:lumOff val="35000"/>
                  </a:schemeClr>
                </a:solidFill>
                <a:effectLst>
                  <a:outerShdw blurRad="38100" dist="38100" dir="2700000" algn="tl">
                    <a:srgbClr val="000000">
                      <a:alpha val="43137"/>
                    </a:srgbClr>
                  </a:outerShdw>
                </a:effectLst>
              </a:rPr>
              <a:t>    </a:t>
            </a:r>
          </a:p>
          <a:p>
            <a:pPr marL="0" lvl="0" indent="0" algn="ctr">
              <a:buNone/>
            </a:pPr>
            <a:r>
              <a:rPr lang="sl-SI" dirty="0">
                <a:solidFill>
                  <a:schemeClr val="tx1">
                    <a:lumMod val="65000"/>
                    <a:lumOff val="35000"/>
                  </a:schemeClr>
                </a:solidFill>
                <a:effectLst>
                  <a:outerShdw blurRad="38100" dist="38100" dir="2700000" algn="tl">
                    <a:srgbClr val="000000">
                      <a:alpha val="43137"/>
                    </a:srgbClr>
                  </a:outerShdw>
                </a:effectLst>
              </a:rPr>
              <a:t>    </a:t>
            </a:r>
            <a:r>
              <a:rPr lang="sl-SI" u="sng" dirty="0">
                <a:solidFill>
                  <a:schemeClr val="tx1">
                    <a:lumMod val="65000"/>
                    <a:lumOff val="35000"/>
                  </a:schemeClr>
                </a:solidFill>
                <a:effectLst>
                  <a:outerShdw blurRad="38100" dist="38100" dir="2700000" algn="tl">
                    <a:srgbClr val="000000">
                      <a:alpha val="43137"/>
                    </a:srgbClr>
                  </a:outerShdw>
                </a:effectLst>
              </a:rPr>
              <a:t>Splet olajša izvajanje nasilja</a:t>
            </a:r>
          </a:p>
          <a:p>
            <a:pPr lvl="0"/>
            <a:endParaRPr lang="sl-SI" u="sng" dirty="0">
              <a:solidFill>
                <a:schemeClr val="tx1">
                  <a:lumMod val="65000"/>
                  <a:lumOff val="35000"/>
                </a:schemeClr>
              </a:solidFill>
              <a:effectLst>
                <a:outerShdw blurRad="38100" dist="38100" dir="2700000" algn="tl">
                  <a:srgbClr val="000000">
                    <a:alpha val="43137"/>
                  </a:srgbClr>
                </a:outerShdw>
              </a:effectLst>
            </a:endParaRPr>
          </a:p>
          <a:p>
            <a:pPr marL="0" lvl="0" indent="0" algn="ctr">
              <a:buNone/>
            </a:pPr>
            <a:r>
              <a:rPr lang="sl-SI" dirty="0">
                <a:solidFill>
                  <a:schemeClr val="tx1">
                    <a:lumMod val="65000"/>
                    <a:lumOff val="35000"/>
                  </a:schemeClr>
                </a:solidFill>
                <a:effectLst>
                  <a:outerShdw blurRad="38100" dist="38100" dir="2700000" algn="tl">
                    <a:srgbClr val="000000">
                      <a:alpha val="43137"/>
                    </a:srgbClr>
                  </a:outerShdw>
                </a:effectLst>
              </a:rPr>
              <a:t>Posledice </a:t>
            </a:r>
          </a:p>
          <a:p>
            <a:pPr marL="0" lvl="0" indent="0" algn="ctr">
              <a:buNone/>
            </a:pPr>
            <a:r>
              <a:rPr lang="sl-SI" dirty="0">
                <a:solidFill>
                  <a:schemeClr val="tx1">
                    <a:lumMod val="65000"/>
                    <a:lumOff val="35000"/>
                  </a:schemeClr>
                </a:solidFill>
                <a:effectLst>
                  <a:outerShdw blurRad="38100" dist="38100" dir="2700000" algn="tl">
                    <a:srgbClr val="000000">
                      <a:alpha val="43137"/>
                    </a:srgbClr>
                  </a:outerShdw>
                </a:effectLst>
              </a:rPr>
              <a:t>Osamljenost, depresija, anksioznost, socialna anksioznost, samomorilno vedenje</a:t>
            </a:r>
          </a:p>
          <a:p>
            <a:pPr marL="0" indent="0" algn="ctr">
              <a:buNone/>
            </a:pPr>
            <a:endParaRPr lang="sl-SI" sz="1000" dirty="0">
              <a:solidFill>
                <a:schemeClr val="tx1">
                  <a:lumMod val="65000"/>
                  <a:lumOff val="35000"/>
                </a:schemeClr>
              </a:solidFill>
              <a:effectLst>
                <a:outerShdw blurRad="38100" dist="38100" dir="2700000" algn="tl">
                  <a:srgbClr val="000000">
                    <a:alpha val="43137"/>
                  </a:srgbClr>
                </a:outerShdw>
              </a:effectLst>
              <a:hlinkClick r:id="rId2"/>
            </a:endParaRPr>
          </a:p>
          <a:p>
            <a:pPr marL="0" indent="0" algn="ctr">
              <a:buNone/>
            </a:pPr>
            <a:endParaRPr lang="sl-SI" sz="1000" dirty="0">
              <a:solidFill>
                <a:schemeClr val="tx1">
                  <a:lumMod val="65000"/>
                  <a:lumOff val="35000"/>
                </a:schemeClr>
              </a:solidFill>
              <a:effectLst>
                <a:outerShdw blurRad="38100" dist="38100" dir="2700000" algn="tl">
                  <a:srgbClr val="000000">
                    <a:alpha val="43137"/>
                  </a:srgbClr>
                </a:outerShdw>
              </a:effectLst>
              <a:hlinkClick r:id="rId2"/>
            </a:endParaRPr>
          </a:p>
          <a:p>
            <a:pPr marL="0" indent="0" algn="ctr">
              <a:buNone/>
            </a:pPr>
            <a:r>
              <a:rPr lang="sl-SI" sz="1000" dirty="0">
                <a:solidFill>
                  <a:schemeClr val="tx1">
                    <a:lumMod val="65000"/>
                    <a:lumOff val="35000"/>
                  </a:schemeClr>
                </a:solidFill>
                <a:effectLst>
                  <a:outerShdw blurRad="38100" dist="38100" dir="2700000" algn="tl">
                    <a:srgbClr val="000000">
                      <a:alpha val="43137"/>
                    </a:srgbClr>
                  </a:outerShdw>
                </a:effectLst>
                <a:hlinkClick r:id="rId2"/>
              </a:rPr>
              <a:t>Nadlegovanje</a:t>
            </a:r>
            <a:endParaRPr lang="sl-SI" sz="1000" dirty="0">
              <a:solidFill>
                <a:schemeClr val="tx1">
                  <a:lumMod val="65000"/>
                  <a:lumOff val="35000"/>
                </a:schemeClr>
              </a:solidFill>
              <a:effectLst>
                <a:outerShdw blurRad="38100" dist="38100" dir="2700000" algn="tl">
                  <a:srgbClr val="000000">
                    <a:alpha val="43137"/>
                  </a:srgbClr>
                </a:outerShdw>
              </a:effectLst>
            </a:endParaRPr>
          </a:p>
        </p:txBody>
      </p:sp>
      <p:sp>
        <p:nvSpPr>
          <p:cNvPr id="2" name="Označba mesta noge 1">
            <a:extLst>
              <a:ext uri="{FF2B5EF4-FFF2-40B4-BE49-F238E27FC236}">
                <a16:creationId xmlns:a16="http://schemas.microsoft.com/office/drawing/2014/main" id="{52A96EDE-7018-4E58-8D41-0DC53766F5B6}"/>
              </a:ext>
            </a:extLst>
          </p:cNvPr>
          <p:cNvSpPr>
            <a:spLocks noGrp="1"/>
          </p:cNvSpPr>
          <p:nvPr>
            <p:ph type="ftr" sz="quarter" idx="11"/>
          </p:nvPr>
        </p:nvSpPr>
        <p:spPr>
          <a:xfrm>
            <a:off x="-540568" y="6492875"/>
            <a:ext cx="6840760" cy="365125"/>
          </a:xfrm>
        </p:spPr>
        <p:txBody>
          <a:bodyPr/>
          <a:lstStyle/>
          <a:p>
            <a:r>
              <a:rPr lang="sl-SI" dirty="0"/>
              <a:t>Naložbo sofinancirata Republika Slovenija in Evropska unija iz Evropskega socialnega sklada.</a:t>
            </a:r>
            <a:endParaRPr lang="en-US" dirty="0"/>
          </a:p>
        </p:txBody>
      </p:sp>
      <p:sp>
        <p:nvSpPr>
          <p:cNvPr id="4" name="Naslov 1">
            <a:extLst>
              <a:ext uri="{FF2B5EF4-FFF2-40B4-BE49-F238E27FC236}">
                <a16:creationId xmlns:a16="http://schemas.microsoft.com/office/drawing/2014/main" id="{6DCCD382-E923-4BC9-A4F6-95769E8EDCB8}"/>
              </a:ext>
            </a:extLst>
          </p:cNvPr>
          <p:cNvSpPr>
            <a:spLocks noGrp="1"/>
          </p:cNvSpPr>
          <p:nvPr>
            <p:ph type="title"/>
          </p:nvPr>
        </p:nvSpPr>
        <p:spPr>
          <a:xfrm>
            <a:off x="430874" y="776917"/>
            <a:ext cx="7859216" cy="904606"/>
          </a:xfrm>
        </p:spPr>
        <p:txBody>
          <a:bodyPr>
            <a:normAutofit fontScale="90000"/>
          </a:bodyPr>
          <a:lstStyle/>
          <a:p>
            <a:pPr algn="ctr"/>
            <a:r>
              <a:rPr lang="sl-SI" dirty="0">
                <a:solidFill>
                  <a:schemeClr val="tx1"/>
                </a:solidFill>
              </a:rPr>
              <a:t>POTREBNA JE PAZLJIVOST</a:t>
            </a:r>
            <a:r>
              <a:rPr lang="sl-SI" dirty="0">
                <a:solidFill>
                  <a:srgbClr val="FF0000"/>
                </a:solidFill>
              </a:rPr>
              <a:t/>
            </a:r>
            <a:br>
              <a:rPr lang="sl-SI" dirty="0">
                <a:solidFill>
                  <a:srgbClr val="FF0000"/>
                </a:solidFill>
              </a:rPr>
            </a:br>
            <a:endParaRPr lang="sl-SI" dirty="0">
              <a:solidFill>
                <a:srgbClr val="FF0000"/>
              </a:solidFill>
            </a:endParaRPr>
          </a:p>
        </p:txBody>
      </p:sp>
    </p:spTree>
    <p:extLst>
      <p:ext uri="{BB962C8B-B14F-4D97-AF65-F5344CB8AC3E}">
        <p14:creationId xmlns:p14="http://schemas.microsoft.com/office/powerpoint/2010/main" val="667942928"/>
      </p:ext>
    </p:extLst>
  </p:cSld>
  <p:clrMapOvr>
    <a:masterClrMapping/>
  </p:clrMapOvr>
  <p:transition>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54" y="826312"/>
            <a:ext cx="8229600" cy="1143000"/>
          </a:xfrm>
        </p:spPr>
        <p:txBody>
          <a:bodyPr/>
          <a:lstStyle/>
          <a:p>
            <a:r>
              <a:rPr lang="sl-SI" sz="3000" dirty="0">
                <a:solidFill>
                  <a:schemeClr val="tx1"/>
                </a:solidFill>
              </a:rPr>
              <a:t>Nasveti za varno in odgovorno uporabo interneta in socialnih/družbenih omrežij</a:t>
            </a:r>
          </a:p>
        </p:txBody>
      </p:sp>
      <p:sp>
        <p:nvSpPr>
          <p:cNvPr id="3" name="Ograda vsebine 2"/>
          <p:cNvSpPr>
            <a:spLocks noGrp="1"/>
          </p:cNvSpPr>
          <p:nvPr>
            <p:ph sz="half" idx="1"/>
          </p:nvPr>
        </p:nvSpPr>
        <p:spPr>
          <a:xfrm>
            <a:off x="467544" y="2161223"/>
            <a:ext cx="8219256" cy="4525963"/>
          </a:xfrm>
        </p:spPr>
        <p:txBody>
          <a:bodyPr>
            <a:normAutofit/>
          </a:bodyPr>
          <a:lstStyle/>
          <a:p>
            <a:pPr marL="0" indent="0">
              <a:buNone/>
            </a:pPr>
            <a:r>
              <a:rPr lang="sl-SI" dirty="0">
                <a:solidFill>
                  <a:schemeClr val="tx1">
                    <a:lumMod val="65000"/>
                    <a:lumOff val="35000"/>
                  </a:schemeClr>
                </a:solidFill>
              </a:rPr>
              <a:t>Najstniki so povedali, da želijo:</a:t>
            </a:r>
          </a:p>
          <a:p>
            <a:r>
              <a:rPr lang="sl-SI" dirty="0">
                <a:solidFill>
                  <a:schemeClr val="tx1">
                    <a:lumMod val="65000"/>
                    <a:lumOff val="35000"/>
                  </a:schemeClr>
                </a:solidFill>
              </a:rPr>
              <a:t>da starši razumejo, da je internet pomemben del njihovega življenja</a:t>
            </a:r>
          </a:p>
          <a:p>
            <a:r>
              <a:rPr lang="sl-SI" dirty="0">
                <a:solidFill>
                  <a:schemeClr val="tx1">
                    <a:lumMod val="65000"/>
                    <a:lumOff val="35000"/>
                  </a:schemeClr>
                </a:solidFill>
              </a:rPr>
              <a:t>svobodo, zaupanja in neodvisnost</a:t>
            </a:r>
          </a:p>
          <a:p>
            <a:r>
              <a:rPr lang="sl-SI" dirty="0">
                <a:solidFill>
                  <a:schemeClr val="tx1">
                    <a:lumMod val="65000"/>
                    <a:lumOff val="35000"/>
                  </a:schemeClr>
                </a:solidFill>
              </a:rPr>
              <a:t>da se zavedajo, da bodo delali napake in da jih bodo lahko starši vodili do rešitev</a:t>
            </a:r>
          </a:p>
          <a:p>
            <a:endParaRPr lang="sl-SI" dirty="0">
              <a:solidFill>
                <a:schemeClr val="tx1">
                  <a:lumMod val="65000"/>
                  <a:lumOff val="35000"/>
                </a:schemeClr>
              </a:solidFill>
            </a:endParaRPr>
          </a:p>
        </p:txBody>
      </p:sp>
      <p:sp>
        <p:nvSpPr>
          <p:cNvPr id="5" name="Označba mesta noge 1">
            <a:extLst>
              <a:ext uri="{FF2B5EF4-FFF2-40B4-BE49-F238E27FC236}">
                <a16:creationId xmlns:a16="http://schemas.microsoft.com/office/drawing/2014/main" id="{8B078137-4268-474D-AFE0-00696031D0D0}"/>
              </a:ext>
            </a:extLst>
          </p:cNvPr>
          <p:cNvSpPr txBox="1">
            <a:spLocks/>
          </p:cNvSpPr>
          <p:nvPr/>
        </p:nvSpPr>
        <p:spPr>
          <a:xfrm>
            <a:off x="-468560" y="6492875"/>
            <a:ext cx="684076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a:t>Naložbo sofinancirata Republika Slovenija in Evropska unija iz Evropskega socialnega sklada.</a:t>
            </a:r>
            <a:endParaRPr lang="en-US" dirty="0"/>
          </a:p>
        </p:txBody>
      </p:sp>
    </p:spTree>
    <p:extLst>
      <p:ext uri="{BB962C8B-B14F-4D97-AF65-F5344CB8AC3E}">
        <p14:creationId xmlns:p14="http://schemas.microsoft.com/office/powerpoint/2010/main" val="3813868052"/>
      </p:ext>
    </p:extLst>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755576" y="1988839"/>
            <a:ext cx="8280920" cy="4464497"/>
          </a:xfrm>
        </p:spPr>
        <p:txBody>
          <a:bodyPr>
            <a:noAutofit/>
          </a:bodyPr>
          <a:lstStyle/>
          <a:p>
            <a:pPr>
              <a:buNone/>
            </a:pPr>
            <a:r>
              <a:rPr lang="sl-SI" sz="1800" b="1" dirty="0">
                <a:solidFill>
                  <a:schemeClr val="tx1">
                    <a:lumMod val="65000"/>
                    <a:lumOff val="35000"/>
                  </a:schemeClr>
                </a:solidFill>
              </a:rPr>
              <a:t>POGOVOR Z OTROKOM!</a:t>
            </a:r>
            <a:endParaRPr lang="sl-SI" sz="1800" dirty="0">
              <a:solidFill>
                <a:schemeClr val="tx1">
                  <a:lumMod val="65000"/>
                  <a:lumOff val="35000"/>
                </a:schemeClr>
              </a:solidFill>
            </a:endParaRPr>
          </a:p>
          <a:p>
            <a:pPr lvl="0"/>
            <a:r>
              <a:rPr lang="sl-SI" sz="1800" dirty="0">
                <a:solidFill>
                  <a:schemeClr val="tx1">
                    <a:lumMod val="65000"/>
                    <a:lumOff val="35000"/>
                  </a:schemeClr>
                </a:solidFill>
              </a:rPr>
              <a:t>Družinska pravila o uporabi spleta, ki se jih držite vsi. Skupni dogovor (omejen čas). Opredeliti posledice in kazni ob neupoštevanju </a:t>
            </a:r>
          </a:p>
          <a:p>
            <a:r>
              <a:rPr lang="sl-SI" sz="1800" dirty="0">
                <a:solidFill>
                  <a:schemeClr val="tx1">
                    <a:lumMod val="65000"/>
                    <a:lumOff val="35000"/>
                  </a:schemeClr>
                </a:solidFill>
              </a:rPr>
              <a:t>Bodite dober model – modelno učenje</a:t>
            </a:r>
          </a:p>
          <a:p>
            <a:pPr lvl="0"/>
            <a:r>
              <a:rPr lang="sl-SI" sz="1800" dirty="0">
                <a:solidFill>
                  <a:schemeClr val="tx1">
                    <a:lumMod val="65000"/>
                    <a:lumOff val="35000"/>
                  </a:schemeClr>
                </a:solidFill>
              </a:rPr>
              <a:t>Dovoljenje za aplikacije!</a:t>
            </a:r>
          </a:p>
          <a:p>
            <a:r>
              <a:rPr lang="sl-SI" sz="1800" b="1" dirty="0">
                <a:solidFill>
                  <a:schemeClr val="tx1">
                    <a:lumMod val="65000"/>
                    <a:lumOff val="35000"/>
                  </a:schemeClr>
                </a:solidFill>
              </a:rPr>
              <a:t>Pametna raba! In ne prepoved</a:t>
            </a:r>
          </a:p>
          <a:p>
            <a:r>
              <a:rPr lang="sl-SI" sz="1800" b="1" dirty="0">
                <a:solidFill>
                  <a:schemeClr val="tx1">
                    <a:lumMod val="65000"/>
                    <a:lumOff val="35000"/>
                  </a:schemeClr>
                </a:solidFill>
              </a:rPr>
              <a:t>Svoboda – nadzor</a:t>
            </a:r>
            <a:endParaRPr lang="sl-SI" sz="1800" dirty="0">
              <a:solidFill>
                <a:schemeClr val="tx1">
                  <a:lumMod val="65000"/>
                  <a:lumOff val="35000"/>
                </a:schemeClr>
              </a:solidFill>
            </a:endParaRPr>
          </a:p>
          <a:p>
            <a:pPr lvl="0"/>
            <a:r>
              <a:rPr lang="sl-SI" sz="1800" dirty="0">
                <a:solidFill>
                  <a:schemeClr val="tx1">
                    <a:lumMod val="65000"/>
                    <a:lumOff val="35000"/>
                  </a:schemeClr>
                </a:solidFill>
              </a:rPr>
              <a:t>Pokažite interes za aplikacije, ki jih uporabljajo (skupno raziskujte)</a:t>
            </a:r>
          </a:p>
          <a:p>
            <a:pPr lvl="0"/>
            <a:r>
              <a:rPr lang="sl-SI" sz="1800" dirty="0">
                <a:solidFill>
                  <a:schemeClr val="tx1">
                    <a:lumMod val="65000"/>
                    <a:lumOff val="35000"/>
                  </a:schemeClr>
                </a:solidFill>
              </a:rPr>
              <a:t>Preverite ali uporablja otrok aplikacijo varno</a:t>
            </a:r>
          </a:p>
          <a:p>
            <a:r>
              <a:rPr lang="sl-SI" sz="1800" dirty="0">
                <a:solidFill>
                  <a:schemeClr val="tx1">
                    <a:lumMod val="65000"/>
                    <a:lumOff val="35000"/>
                  </a:schemeClr>
                </a:solidFill>
              </a:rPr>
              <a:t>Bodite prijatelji na SO</a:t>
            </a:r>
          </a:p>
          <a:p>
            <a:pPr lvl="0"/>
            <a:r>
              <a:rPr lang="sl-SI" sz="1800" dirty="0">
                <a:solidFill>
                  <a:schemeClr val="tx1">
                    <a:lumMod val="65000"/>
                    <a:lumOff val="35000"/>
                  </a:schemeClr>
                </a:solidFill>
              </a:rPr>
              <a:t>Pogovarjajte se o nevarnostih in posledicah posameznih dejanj na spletu</a:t>
            </a:r>
          </a:p>
          <a:p>
            <a:pPr lvl="0"/>
            <a:r>
              <a:rPr lang="sl-SI" sz="1800" dirty="0">
                <a:solidFill>
                  <a:schemeClr val="tx1">
                    <a:lumMod val="65000"/>
                    <a:lumOff val="35000"/>
                  </a:schemeClr>
                </a:solidFill>
              </a:rPr>
              <a:t>Pogovor o spletnem nasilju, nadlegovanju, </a:t>
            </a:r>
            <a:r>
              <a:rPr lang="sl-SI" sz="1800" dirty="0" err="1">
                <a:solidFill>
                  <a:schemeClr val="tx1">
                    <a:lumMod val="65000"/>
                    <a:lumOff val="35000"/>
                  </a:schemeClr>
                </a:solidFill>
              </a:rPr>
              <a:t>sekstingu</a:t>
            </a:r>
            <a:r>
              <a:rPr lang="sl-SI" sz="1800" dirty="0">
                <a:solidFill>
                  <a:schemeClr val="tx1">
                    <a:lumMod val="65000"/>
                    <a:lumOff val="35000"/>
                  </a:schemeClr>
                </a:solidFill>
              </a:rPr>
              <a:t>, prekomernem </a:t>
            </a:r>
            <a:r>
              <a:rPr lang="sl-SI" sz="1800" dirty="0" err="1">
                <a:solidFill>
                  <a:schemeClr val="tx1">
                    <a:lumMod val="65000"/>
                    <a:lumOff val="35000"/>
                  </a:schemeClr>
                </a:solidFill>
              </a:rPr>
              <a:t>selfanju</a:t>
            </a:r>
            <a:endParaRPr lang="sl-SI" sz="1800" dirty="0">
              <a:solidFill>
                <a:schemeClr val="tx1">
                  <a:lumMod val="65000"/>
                  <a:lumOff val="35000"/>
                </a:schemeClr>
              </a:solidFill>
            </a:endParaRPr>
          </a:p>
          <a:p>
            <a:pPr lvl="0"/>
            <a:r>
              <a:rPr lang="sl-SI" sz="1800" dirty="0">
                <a:solidFill>
                  <a:schemeClr val="tx1">
                    <a:lumMod val="65000"/>
                    <a:lumOff val="35000"/>
                  </a:schemeClr>
                </a:solidFill>
              </a:rPr>
              <a:t>E-post</a:t>
            </a:r>
          </a:p>
          <a:p>
            <a:r>
              <a:rPr lang="sl-SI" sz="1800" dirty="0">
                <a:solidFill>
                  <a:schemeClr val="tx1">
                    <a:lumMod val="65000"/>
                    <a:lumOff val="35000"/>
                  </a:schemeClr>
                </a:solidFill>
              </a:rPr>
              <a:t>Vzdržujte odprto komunikacijo (sodelovanje, zaupanje) </a:t>
            </a:r>
          </a:p>
          <a:p>
            <a:pPr lvl="0"/>
            <a:endParaRPr lang="sl-SI" sz="1800" dirty="0">
              <a:solidFill>
                <a:schemeClr val="tx1">
                  <a:lumMod val="65000"/>
                  <a:lumOff val="35000"/>
                </a:schemeClr>
              </a:solidFill>
            </a:endParaRPr>
          </a:p>
          <a:p>
            <a:endParaRPr lang="sl-SI" sz="1800" dirty="0">
              <a:solidFill>
                <a:schemeClr val="tx1">
                  <a:lumMod val="65000"/>
                  <a:lumOff val="35000"/>
                </a:schemeClr>
              </a:solidFill>
            </a:endParaRPr>
          </a:p>
        </p:txBody>
      </p:sp>
      <p:sp>
        <p:nvSpPr>
          <p:cNvPr id="4" name="Označba mesta noge 3">
            <a:extLst>
              <a:ext uri="{FF2B5EF4-FFF2-40B4-BE49-F238E27FC236}">
                <a16:creationId xmlns:a16="http://schemas.microsoft.com/office/drawing/2014/main" id="{6E57F5C5-8C16-4F9F-83D4-7B182AB05A57}"/>
              </a:ext>
            </a:extLst>
          </p:cNvPr>
          <p:cNvSpPr>
            <a:spLocks noGrp="1"/>
          </p:cNvSpPr>
          <p:nvPr>
            <p:ph type="ftr" sz="quarter" idx="11"/>
          </p:nvPr>
        </p:nvSpPr>
        <p:spPr>
          <a:xfrm>
            <a:off x="-468560" y="6527307"/>
            <a:ext cx="6840760" cy="365125"/>
          </a:xfrm>
        </p:spPr>
        <p:txBody>
          <a:bodyPr/>
          <a:lstStyle/>
          <a:p>
            <a:r>
              <a:rPr lang="sl-SI" dirty="0"/>
              <a:t>Naložbo sofinancirata Republika Slovenija in Evropska unija iz Evropskega socialnega sklada.</a:t>
            </a:r>
            <a:endParaRPr lang="en-US" dirty="0"/>
          </a:p>
        </p:txBody>
      </p:sp>
      <p:sp>
        <p:nvSpPr>
          <p:cNvPr id="5" name="Naslov 1">
            <a:extLst>
              <a:ext uri="{FF2B5EF4-FFF2-40B4-BE49-F238E27FC236}">
                <a16:creationId xmlns:a16="http://schemas.microsoft.com/office/drawing/2014/main" id="{938D1DD3-B903-4B93-98E0-1AA82E190B82}"/>
              </a:ext>
            </a:extLst>
          </p:cNvPr>
          <p:cNvSpPr txBox="1">
            <a:spLocks/>
          </p:cNvSpPr>
          <p:nvPr/>
        </p:nvSpPr>
        <p:spPr>
          <a:xfrm>
            <a:off x="539552" y="70182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a:lstStyle>
          <a:p>
            <a:r>
              <a:rPr lang="sl-SI" sz="3000" dirty="0">
                <a:solidFill>
                  <a:schemeClr val="tx1"/>
                </a:solidFill>
              </a:rPr>
              <a:t>Nasveti za varno in odgovorno uporabo interneta in socialnih/družbenih omrežij</a:t>
            </a:r>
          </a:p>
        </p:txBody>
      </p:sp>
    </p:spTree>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1844824"/>
            <a:ext cx="8229600" cy="4675270"/>
          </a:xfrm>
        </p:spPr>
        <p:txBody>
          <a:bodyPr>
            <a:normAutofit fontScale="77500" lnSpcReduction="20000"/>
          </a:bodyPr>
          <a:lstStyle/>
          <a:p>
            <a:pPr lvl="0"/>
            <a:r>
              <a:rPr lang="sl-SI" sz="1800" dirty="0">
                <a:solidFill>
                  <a:schemeClr val="tx1">
                    <a:lumMod val="65000"/>
                    <a:lumOff val="35000"/>
                  </a:schemeClr>
                </a:solidFill>
              </a:rPr>
              <a:t>Čim manj osebnih podatkov ob pridružitvi socialnemu omrežju</a:t>
            </a:r>
          </a:p>
          <a:p>
            <a:pPr lvl="0"/>
            <a:r>
              <a:rPr lang="sl-SI" sz="1800" dirty="0">
                <a:solidFill>
                  <a:schemeClr val="tx1">
                    <a:lumMod val="65000"/>
                    <a:lumOff val="35000"/>
                  </a:schemeClr>
                </a:solidFill>
              </a:rPr>
              <a:t>Vse kar je na internetu ostane tam ZA VEDNO</a:t>
            </a:r>
          </a:p>
          <a:p>
            <a:pPr lvl="0"/>
            <a:r>
              <a:rPr lang="sl-SI" sz="1800" dirty="0">
                <a:solidFill>
                  <a:schemeClr val="tx1">
                    <a:lumMod val="65000"/>
                    <a:lumOff val="35000"/>
                  </a:schemeClr>
                </a:solidFill>
              </a:rPr>
              <a:t>Ne sprejmi za prijatelja kogarkoli</a:t>
            </a:r>
          </a:p>
          <a:p>
            <a:pPr lvl="0"/>
            <a:r>
              <a:rPr lang="sl-SI" sz="1800" dirty="0">
                <a:solidFill>
                  <a:schemeClr val="tx1">
                    <a:lumMod val="65000"/>
                    <a:lumOff val="35000"/>
                  </a:schemeClr>
                </a:solidFill>
              </a:rPr>
              <a:t>Nastavitve zasebnosti! močna gesla!</a:t>
            </a:r>
          </a:p>
          <a:p>
            <a:pPr lvl="0"/>
            <a:r>
              <a:rPr lang="sl-SI" sz="1800" dirty="0">
                <a:solidFill>
                  <a:schemeClr val="tx1">
                    <a:lumMod val="65000"/>
                    <a:lumOff val="35000"/>
                  </a:schemeClr>
                </a:solidFill>
              </a:rPr>
              <a:t>Ne objavljajo slik drugih, brez njihovega dovoljenja. Lahko zahtevaš, da odstranijo, če objavijo tebe</a:t>
            </a:r>
          </a:p>
          <a:p>
            <a:pPr lvl="0"/>
            <a:endParaRPr lang="sl-SI" sz="1800" dirty="0">
              <a:solidFill>
                <a:schemeClr val="tx1">
                  <a:lumMod val="65000"/>
                  <a:lumOff val="35000"/>
                </a:schemeClr>
              </a:solidFill>
            </a:endParaRPr>
          </a:p>
          <a:p>
            <a:pPr lvl="0"/>
            <a:r>
              <a:rPr lang="sl-SI" sz="1800" dirty="0">
                <a:solidFill>
                  <a:schemeClr val="tx1">
                    <a:lumMod val="65000"/>
                    <a:lumOff val="35000"/>
                  </a:schemeClr>
                </a:solidFill>
              </a:rPr>
              <a:t>Naprav otroci ne kupujejo iz lastnih prihrankov, ne dobijo za darilo</a:t>
            </a:r>
          </a:p>
          <a:p>
            <a:pPr lvl="0"/>
            <a:r>
              <a:rPr lang="sl-SI" sz="1800" dirty="0">
                <a:solidFill>
                  <a:schemeClr val="tx1">
                    <a:lumMod val="65000"/>
                    <a:lumOff val="35000"/>
                  </a:schemeClr>
                </a:solidFill>
              </a:rPr>
              <a:t>Otroška soba ni prostor za naprave – ponoči gre naprava ven iz sobe</a:t>
            </a:r>
          </a:p>
          <a:p>
            <a:pPr lvl="0"/>
            <a:r>
              <a:rPr lang="sl-SI" sz="1800" dirty="0" err="1">
                <a:solidFill>
                  <a:schemeClr val="tx1">
                    <a:lumMod val="65000"/>
                    <a:lumOff val="35000"/>
                  </a:schemeClr>
                </a:solidFill>
              </a:rPr>
              <a:t>Parental</a:t>
            </a:r>
            <a:r>
              <a:rPr lang="sl-SI" sz="1800" dirty="0">
                <a:solidFill>
                  <a:schemeClr val="tx1">
                    <a:lumMod val="65000"/>
                    <a:lumOff val="35000"/>
                  </a:schemeClr>
                </a:solidFill>
              </a:rPr>
              <a:t> </a:t>
            </a:r>
            <a:r>
              <a:rPr lang="sl-SI" sz="1800" dirty="0" err="1">
                <a:solidFill>
                  <a:schemeClr val="tx1">
                    <a:lumMod val="65000"/>
                    <a:lumOff val="35000"/>
                  </a:schemeClr>
                </a:solidFill>
              </a:rPr>
              <a:t>control</a:t>
            </a:r>
            <a:r>
              <a:rPr lang="sl-SI" sz="1800" dirty="0">
                <a:solidFill>
                  <a:schemeClr val="tx1">
                    <a:lumMod val="65000"/>
                    <a:lumOff val="35000"/>
                  </a:schemeClr>
                </a:solidFill>
              </a:rPr>
              <a:t> aplikacij: </a:t>
            </a:r>
            <a:r>
              <a:rPr lang="sl-SI" sz="1800" dirty="0" err="1">
                <a:solidFill>
                  <a:schemeClr val="tx1">
                    <a:lumMod val="65000"/>
                    <a:lumOff val="35000"/>
                  </a:schemeClr>
                </a:solidFill>
              </a:rPr>
              <a:t>Rescue</a:t>
            </a:r>
            <a:r>
              <a:rPr lang="sl-SI" sz="1800" dirty="0">
                <a:solidFill>
                  <a:schemeClr val="tx1">
                    <a:lumMod val="65000"/>
                    <a:lumOff val="35000"/>
                  </a:schemeClr>
                </a:solidFill>
              </a:rPr>
              <a:t> time, </a:t>
            </a:r>
            <a:r>
              <a:rPr lang="sl-SI" sz="1800" dirty="0" err="1">
                <a:solidFill>
                  <a:schemeClr val="tx1">
                    <a:lumMod val="65000"/>
                    <a:lumOff val="35000"/>
                  </a:schemeClr>
                </a:solidFill>
              </a:rPr>
              <a:t>Quality</a:t>
            </a:r>
            <a:r>
              <a:rPr lang="sl-SI" sz="1800" dirty="0">
                <a:solidFill>
                  <a:schemeClr val="tx1">
                    <a:lumMod val="65000"/>
                    <a:lumOff val="35000"/>
                  </a:schemeClr>
                </a:solidFill>
              </a:rPr>
              <a:t> time, </a:t>
            </a:r>
            <a:r>
              <a:rPr lang="sl-SI" sz="1800" dirty="0" err="1">
                <a:solidFill>
                  <a:schemeClr val="tx1">
                    <a:lumMod val="65000"/>
                    <a:lumOff val="35000"/>
                  </a:schemeClr>
                </a:solidFill>
              </a:rPr>
              <a:t>Surfblocker</a:t>
            </a:r>
            <a:r>
              <a:rPr lang="sl-SI" sz="1800" dirty="0">
                <a:solidFill>
                  <a:schemeClr val="tx1">
                    <a:lumMod val="65000"/>
                    <a:lumOff val="35000"/>
                  </a:schemeClr>
                </a:solidFill>
              </a:rPr>
              <a:t>, Time </a:t>
            </a:r>
            <a:r>
              <a:rPr lang="sl-SI" sz="1800" dirty="0" err="1">
                <a:solidFill>
                  <a:schemeClr val="tx1">
                    <a:lumMod val="65000"/>
                    <a:lumOff val="35000"/>
                  </a:schemeClr>
                </a:solidFill>
              </a:rPr>
              <a:t>doctor</a:t>
            </a:r>
            <a:r>
              <a:rPr lang="sl-SI" sz="1800" dirty="0">
                <a:solidFill>
                  <a:schemeClr val="tx1">
                    <a:lumMod val="65000"/>
                    <a:lumOff val="35000"/>
                  </a:schemeClr>
                </a:solidFill>
              </a:rPr>
              <a:t>, Time </a:t>
            </a:r>
            <a:r>
              <a:rPr lang="sl-SI" sz="1800" dirty="0" err="1">
                <a:solidFill>
                  <a:schemeClr val="tx1">
                    <a:lumMod val="65000"/>
                    <a:lumOff val="35000"/>
                  </a:schemeClr>
                </a:solidFill>
              </a:rPr>
              <a:t>boss</a:t>
            </a:r>
            <a:endParaRPr lang="sl-SI" sz="1800" dirty="0">
              <a:solidFill>
                <a:schemeClr val="tx1">
                  <a:lumMod val="65000"/>
                  <a:lumOff val="35000"/>
                </a:schemeClr>
              </a:solidFill>
            </a:endParaRPr>
          </a:p>
          <a:p>
            <a:pPr lvl="0"/>
            <a:r>
              <a:rPr lang="sl-SI" sz="1800" dirty="0">
                <a:solidFill>
                  <a:schemeClr val="tx1">
                    <a:lumMod val="65000"/>
                    <a:lumOff val="35000"/>
                  </a:schemeClr>
                </a:solidFill>
              </a:rPr>
              <a:t>Zablokirajte rizične vsebine: </a:t>
            </a:r>
            <a:r>
              <a:rPr lang="sl-SI" sz="1800" dirty="0" err="1">
                <a:solidFill>
                  <a:schemeClr val="tx1">
                    <a:lumMod val="65000"/>
                    <a:lumOff val="35000"/>
                  </a:schemeClr>
                </a:solidFill>
              </a:rPr>
              <a:t>Leechblock</a:t>
            </a:r>
            <a:r>
              <a:rPr lang="sl-SI" sz="1800" dirty="0">
                <a:solidFill>
                  <a:schemeClr val="tx1">
                    <a:lumMod val="65000"/>
                    <a:lumOff val="35000"/>
                  </a:schemeClr>
                </a:solidFill>
              </a:rPr>
              <a:t>, Net </a:t>
            </a:r>
            <a:r>
              <a:rPr lang="sl-SI" sz="1800" dirty="0" err="1">
                <a:solidFill>
                  <a:schemeClr val="tx1">
                    <a:lumMod val="65000"/>
                    <a:lumOff val="35000"/>
                  </a:schemeClr>
                </a:solidFill>
              </a:rPr>
              <a:t>nanny</a:t>
            </a:r>
            <a:endParaRPr lang="sl-SI" sz="1800" dirty="0">
              <a:solidFill>
                <a:schemeClr val="tx1">
                  <a:lumMod val="65000"/>
                  <a:lumOff val="35000"/>
                </a:schemeClr>
              </a:solidFill>
            </a:endParaRPr>
          </a:p>
          <a:p>
            <a:pPr lvl="0"/>
            <a:r>
              <a:rPr lang="sl-SI" sz="1800" dirty="0">
                <a:solidFill>
                  <a:schemeClr val="tx1">
                    <a:lumMod val="65000"/>
                    <a:lumOff val="35000"/>
                  </a:schemeClr>
                </a:solidFill>
              </a:rPr>
              <a:t>Uporaba naprave za zabavo je privilegij in ne pravica</a:t>
            </a:r>
          </a:p>
          <a:p>
            <a:pPr lvl="0"/>
            <a:r>
              <a:rPr lang="sl-SI" sz="1800" dirty="0">
                <a:solidFill>
                  <a:schemeClr val="tx1">
                    <a:lumMod val="65000"/>
                    <a:lumOff val="35000"/>
                  </a:schemeClr>
                </a:solidFill>
              </a:rPr>
              <a:t>Uporaba naprave za zabavo naj ne bo najvišja nagrada niti „vsesplošna“ kazen</a:t>
            </a:r>
          </a:p>
          <a:p>
            <a:pPr lvl="0"/>
            <a:r>
              <a:rPr lang="sl-SI" sz="1800" dirty="0">
                <a:solidFill>
                  <a:schemeClr val="tx1">
                    <a:lumMod val="65000"/>
                    <a:lumOff val="35000"/>
                  </a:schemeClr>
                </a:solidFill>
              </a:rPr>
              <a:t>Spodbujanje funkcionalne/kreativne rabe</a:t>
            </a:r>
          </a:p>
          <a:p>
            <a:pPr lvl="0"/>
            <a:r>
              <a:rPr lang="sl-SI" sz="1800" dirty="0">
                <a:solidFill>
                  <a:schemeClr val="tx1">
                    <a:lumMod val="65000"/>
                    <a:lumOff val="35000"/>
                  </a:schemeClr>
                </a:solidFill>
              </a:rPr>
              <a:t>Starš pozna gesla vsaj do 14.leta</a:t>
            </a:r>
          </a:p>
          <a:p>
            <a:pPr lvl="0"/>
            <a:r>
              <a:rPr lang="sl-SI" sz="1800" dirty="0">
                <a:solidFill>
                  <a:schemeClr val="tx1">
                    <a:lumMod val="65000"/>
                    <a:lumOff val="35000"/>
                  </a:schemeClr>
                </a:solidFill>
              </a:rPr>
              <a:t>Ocenite kdaj otroku kupiti telefon</a:t>
            </a:r>
          </a:p>
          <a:p>
            <a:pPr lvl="0"/>
            <a:r>
              <a:rPr lang="sl-SI" sz="1800" dirty="0">
                <a:solidFill>
                  <a:schemeClr val="tx1">
                    <a:lumMod val="65000"/>
                    <a:lumOff val="35000"/>
                  </a:schemeClr>
                </a:solidFill>
              </a:rPr>
              <a:t>Ni prehranjevanja pred računalnikom</a:t>
            </a:r>
          </a:p>
          <a:p>
            <a:pPr lvl="0"/>
            <a:r>
              <a:rPr lang="sl-SI" sz="1800" dirty="0">
                <a:solidFill>
                  <a:schemeClr val="tx1">
                    <a:lumMod val="65000"/>
                    <a:lumOff val="35000"/>
                  </a:schemeClr>
                </a:solidFill>
              </a:rPr>
              <a:t>Spodbujajte druženje izven virtualnega sveta!</a:t>
            </a:r>
          </a:p>
          <a:p>
            <a:pPr lvl="0"/>
            <a:r>
              <a:rPr lang="sl-SI" sz="1800" dirty="0">
                <a:solidFill>
                  <a:schemeClr val="tx1">
                    <a:lumMod val="65000"/>
                    <a:lumOff val="35000"/>
                  </a:schemeClr>
                </a:solidFill>
              </a:rPr>
              <a:t>Pomagajte svojim otrokom organizirati čas!</a:t>
            </a:r>
          </a:p>
          <a:p>
            <a:r>
              <a:rPr lang="sl-SI" sz="1800" dirty="0">
                <a:solidFill>
                  <a:schemeClr val="tx1">
                    <a:lumMod val="65000"/>
                    <a:lumOff val="35000"/>
                  </a:schemeClr>
                </a:solidFill>
              </a:rPr>
              <a:t>Video igrice niso nekaj kar lahko delajo prvo, temveč šele po določeni stvari – šele po vseh aktivnostih, ki vzbujajo samozavest – tako bodo manj nagnjeni, ker bi želeli zapolniti praznino ali pomanjkanje</a:t>
            </a:r>
          </a:p>
          <a:p>
            <a:pPr marL="0" indent="0">
              <a:buNone/>
            </a:pPr>
            <a:endParaRPr lang="sl-SI" sz="1800" dirty="0"/>
          </a:p>
        </p:txBody>
      </p:sp>
      <p:sp>
        <p:nvSpPr>
          <p:cNvPr id="2" name="Označba mesta noge 1">
            <a:extLst>
              <a:ext uri="{FF2B5EF4-FFF2-40B4-BE49-F238E27FC236}">
                <a16:creationId xmlns:a16="http://schemas.microsoft.com/office/drawing/2014/main" id="{726DEAC8-FBA4-47CD-9B21-FF4C1ED6B50C}"/>
              </a:ext>
            </a:extLst>
          </p:cNvPr>
          <p:cNvSpPr>
            <a:spLocks noGrp="1"/>
          </p:cNvSpPr>
          <p:nvPr>
            <p:ph type="ftr" sz="quarter" idx="11"/>
          </p:nvPr>
        </p:nvSpPr>
        <p:spPr>
          <a:xfrm>
            <a:off x="-468560" y="6520094"/>
            <a:ext cx="6840760" cy="365125"/>
          </a:xfrm>
        </p:spPr>
        <p:txBody>
          <a:bodyPr/>
          <a:lstStyle/>
          <a:p>
            <a:r>
              <a:rPr lang="sl-SI" dirty="0"/>
              <a:t>Naložbo sofinancirata Republika Slovenija in Evropska unija iz Evropskega socialnega sklada.</a:t>
            </a:r>
            <a:endParaRPr lang="en-US" dirty="0"/>
          </a:p>
        </p:txBody>
      </p:sp>
      <p:sp>
        <p:nvSpPr>
          <p:cNvPr id="4" name="Naslov 1">
            <a:extLst>
              <a:ext uri="{FF2B5EF4-FFF2-40B4-BE49-F238E27FC236}">
                <a16:creationId xmlns:a16="http://schemas.microsoft.com/office/drawing/2014/main" id="{0139F80D-ED5D-4D70-BC95-1DFF698BDEF7}"/>
              </a:ext>
            </a:extLst>
          </p:cNvPr>
          <p:cNvSpPr txBox="1">
            <a:spLocks/>
          </p:cNvSpPr>
          <p:nvPr/>
        </p:nvSpPr>
        <p:spPr>
          <a:xfrm>
            <a:off x="467544" y="60473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a:lstStyle>
          <a:p>
            <a:r>
              <a:rPr lang="sl-SI" sz="3000" dirty="0">
                <a:solidFill>
                  <a:schemeClr val="tx1"/>
                </a:solidFill>
              </a:rPr>
              <a:t>Nasveti za varno in odgovorno uporabo interneta in socialnih/družbenih omrežij</a:t>
            </a:r>
          </a:p>
        </p:txBody>
      </p:sp>
    </p:spTree>
  </p:cSld>
  <p:clrMapOvr>
    <a:masterClrMapping/>
  </p:clrMapOvr>
  <p:transitio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endParaRPr lang="sl-SI"/>
          </a:p>
        </p:txBody>
      </p:sp>
      <p:pic>
        <p:nvPicPr>
          <p:cNvPr id="4" name="Slika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94739"/>
            <a:ext cx="6480720" cy="715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značba mesta noge 4">
            <a:extLst>
              <a:ext uri="{FF2B5EF4-FFF2-40B4-BE49-F238E27FC236}">
                <a16:creationId xmlns:a16="http://schemas.microsoft.com/office/drawing/2014/main" id="{0B7ABCFA-349C-4F8C-BD81-539ADEC97EEB}"/>
              </a:ext>
            </a:extLst>
          </p:cNvPr>
          <p:cNvSpPr>
            <a:spLocks noGrp="1"/>
          </p:cNvSpPr>
          <p:nvPr>
            <p:ph type="ftr" sz="quarter" idx="11"/>
          </p:nvPr>
        </p:nvSpPr>
        <p:spPr>
          <a:xfrm>
            <a:off x="-468560" y="6546020"/>
            <a:ext cx="6840760" cy="365125"/>
          </a:xfrm>
        </p:spPr>
        <p:txBody>
          <a:bodyPr/>
          <a:lstStyle/>
          <a:p>
            <a:r>
              <a:rPr lang="sl-SI" dirty="0"/>
              <a:t>Naložbo sofinancirata Republika Slovenija in Evropska unija iz Evropskega socialnega sklada.</a:t>
            </a:r>
            <a:endParaRPr lang="en-US" dirty="0"/>
          </a:p>
        </p:txBody>
      </p:sp>
    </p:spTree>
  </p:cSld>
  <p:clrMapOvr>
    <a:masterClrMapping/>
  </p:clrMapOvr>
  <p:transition>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13563" y="692696"/>
            <a:ext cx="8229600" cy="1143000"/>
          </a:xfrm>
        </p:spPr>
        <p:txBody>
          <a:bodyPr>
            <a:normAutofit fontScale="90000"/>
          </a:bodyPr>
          <a:lstStyle/>
          <a:p>
            <a:r>
              <a:rPr lang="sl-SI" dirty="0">
                <a:solidFill>
                  <a:schemeClr val="tx1"/>
                </a:solidFill>
              </a:rPr>
              <a:t>Kje najdete dodatne informacije in pomoč?</a:t>
            </a:r>
          </a:p>
        </p:txBody>
      </p:sp>
      <p:sp>
        <p:nvSpPr>
          <p:cNvPr id="3" name="Ograda vsebine 2"/>
          <p:cNvSpPr>
            <a:spLocks noGrp="1"/>
          </p:cNvSpPr>
          <p:nvPr>
            <p:ph idx="1"/>
          </p:nvPr>
        </p:nvSpPr>
        <p:spPr/>
        <p:txBody>
          <a:bodyPr/>
          <a:lstStyle/>
          <a:p>
            <a:endParaRPr lang="sl-SI" dirty="0"/>
          </a:p>
          <a:p>
            <a:r>
              <a:rPr lang="sl-SI" dirty="0" err="1">
                <a:hlinkClick r:id="rId2"/>
              </a:rPr>
              <a:t>www.safe.si</a:t>
            </a:r>
            <a:endParaRPr lang="sl-SI" dirty="0"/>
          </a:p>
          <a:p>
            <a:r>
              <a:rPr lang="sl-SI" dirty="0" err="1">
                <a:hlinkClick r:id="rId3"/>
              </a:rPr>
              <a:t>www.logout.si</a:t>
            </a:r>
            <a:endParaRPr lang="sl-SI" dirty="0"/>
          </a:p>
          <a:p>
            <a:r>
              <a:rPr lang="sl-SI" u="sng" dirty="0">
                <a:hlinkClick r:id="rId4"/>
              </a:rPr>
              <a:t>www.spletno-oko.si</a:t>
            </a:r>
            <a:endParaRPr lang="sl-SI" u="sng" dirty="0"/>
          </a:p>
          <a:p>
            <a:r>
              <a:rPr lang="sl-SI" u="sng" dirty="0"/>
              <a:t>larisa.oblak@zd-ivg.si</a:t>
            </a:r>
            <a:endParaRPr lang="sl-SI" dirty="0"/>
          </a:p>
        </p:txBody>
      </p:sp>
      <p:sp>
        <p:nvSpPr>
          <p:cNvPr id="4" name="Označba mesta noge 3">
            <a:extLst>
              <a:ext uri="{FF2B5EF4-FFF2-40B4-BE49-F238E27FC236}">
                <a16:creationId xmlns:a16="http://schemas.microsoft.com/office/drawing/2014/main" id="{B4A335EC-6152-4764-A817-DC0EA85B9459}"/>
              </a:ext>
            </a:extLst>
          </p:cNvPr>
          <p:cNvSpPr>
            <a:spLocks noGrp="1"/>
          </p:cNvSpPr>
          <p:nvPr>
            <p:ph type="ftr" sz="quarter" idx="11"/>
          </p:nvPr>
        </p:nvSpPr>
        <p:spPr>
          <a:xfrm>
            <a:off x="-540568" y="6492875"/>
            <a:ext cx="6840760" cy="365125"/>
          </a:xfrm>
        </p:spPr>
        <p:txBody>
          <a:bodyPr/>
          <a:lstStyle/>
          <a:p>
            <a:r>
              <a:rPr lang="sl-SI" dirty="0"/>
              <a:t>Naložbo sofinancirata Republika Slovenija in Evropska unija iz Evropskega socialnega sklada.</a:t>
            </a:r>
            <a:endParaRPr lang="en-US" dirty="0"/>
          </a:p>
        </p:txBody>
      </p:sp>
    </p:spTree>
  </p:cSld>
  <p:clrMapOvr>
    <a:masterClrMapping/>
  </p:clrMapOvr>
  <p:transition>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836713"/>
            <a:ext cx="8083475" cy="1512167"/>
          </a:xfrm>
        </p:spPr>
        <p:txBody>
          <a:bodyPr>
            <a:normAutofit fontScale="40000" lnSpcReduction="20000"/>
          </a:bodyPr>
          <a:lstStyle/>
          <a:p>
            <a:pPr marL="0" indent="0" algn="ctr">
              <a:buNone/>
            </a:pPr>
            <a:endParaRPr lang="sl-SI" b="1" dirty="0">
              <a:solidFill>
                <a:schemeClr val="tx1">
                  <a:lumMod val="65000"/>
                  <a:lumOff val="35000"/>
                </a:schemeClr>
              </a:solidFill>
              <a:effectLst>
                <a:outerShdw blurRad="38100" dist="38100" dir="2700000" algn="tl">
                  <a:srgbClr val="000000">
                    <a:alpha val="43137"/>
                  </a:srgbClr>
                </a:outerShdw>
              </a:effectLst>
            </a:endParaRPr>
          </a:p>
          <a:p>
            <a:pPr marL="0" indent="0" algn="ctr">
              <a:buNone/>
            </a:pPr>
            <a:endParaRPr lang="sl-SI" b="1" dirty="0">
              <a:solidFill>
                <a:schemeClr val="tx1">
                  <a:lumMod val="65000"/>
                  <a:lumOff val="35000"/>
                </a:schemeClr>
              </a:solidFill>
              <a:effectLst>
                <a:outerShdw blurRad="38100" dist="38100" dir="2700000" algn="tl">
                  <a:srgbClr val="000000">
                    <a:alpha val="43137"/>
                  </a:srgbClr>
                </a:outerShdw>
              </a:effectLst>
            </a:endParaRPr>
          </a:p>
          <a:p>
            <a:pPr marL="0" indent="0" algn="ctr">
              <a:buNone/>
            </a:pPr>
            <a:endParaRPr lang="sl-SI" sz="8000" b="1" dirty="0">
              <a:solidFill>
                <a:schemeClr val="tx1">
                  <a:lumMod val="65000"/>
                  <a:lumOff val="35000"/>
                </a:schemeClr>
              </a:solidFill>
              <a:effectLst>
                <a:outerShdw blurRad="38100" dist="38100" dir="2700000" algn="tl">
                  <a:srgbClr val="000000">
                    <a:alpha val="43137"/>
                  </a:srgbClr>
                </a:outerShdw>
              </a:effectLst>
            </a:endParaRPr>
          </a:p>
          <a:p>
            <a:pPr marL="0" indent="0" algn="ctr">
              <a:buNone/>
            </a:pPr>
            <a:r>
              <a:rPr lang="sl-SI" sz="8000" b="1" dirty="0">
                <a:solidFill>
                  <a:schemeClr val="tx1">
                    <a:lumMod val="65000"/>
                    <a:lumOff val="35000"/>
                  </a:schemeClr>
                </a:solidFill>
                <a:effectLst>
                  <a:outerShdw blurRad="38100" dist="38100" dir="2700000" algn="tl">
                    <a:srgbClr val="000000">
                      <a:alpha val="43137"/>
                    </a:srgbClr>
                  </a:outerShdw>
                </a:effectLst>
              </a:rPr>
              <a:t>HVALA ZA POZORNOST!</a:t>
            </a:r>
            <a:endParaRPr lang="en-US" sz="8000" b="1" dirty="0">
              <a:solidFill>
                <a:schemeClr val="tx1">
                  <a:lumMod val="65000"/>
                  <a:lumOff val="35000"/>
                </a:schemeClr>
              </a:solidFill>
              <a:effectLst>
                <a:outerShdw blurRad="38100" dist="38100" dir="2700000" algn="tl">
                  <a:srgbClr val="000000">
                    <a:alpha val="43137"/>
                  </a:srgbClr>
                </a:outerShdw>
              </a:effectLst>
            </a:endParaRPr>
          </a:p>
          <a:p>
            <a:pPr marL="0" indent="0" algn="ctr">
              <a:buNone/>
            </a:pPr>
            <a:endParaRPr lang="en-US" dirty="0">
              <a:solidFill>
                <a:schemeClr val="tx1">
                  <a:lumMod val="65000"/>
                  <a:lumOff val="35000"/>
                </a:schemeClr>
              </a:solidFill>
            </a:endParaRPr>
          </a:p>
        </p:txBody>
      </p:sp>
      <p:sp>
        <p:nvSpPr>
          <p:cNvPr id="2" name="Označba mesta noge 1">
            <a:extLst>
              <a:ext uri="{FF2B5EF4-FFF2-40B4-BE49-F238E27FC236}">
                <a16:creationId xmlns:a16="http://schemas.microsoft.com/office/drawing/2014/main" id="{73DFEEC1-71A4-4663-9EDB-E827DE076DEB}"/>
              </a:ext>
            </a:extLst>
          </p:cNvPr>
          <p:cNvSpPr>
            <a:spLocks noGrp="1"/>
          </p:cNvSpPr>
          <p:nvPr>
            <p:ph type="ftr" sz="quarter" idx="11"/>
          </p:nvPr>
        </p:nvSpPr>
        <p:spPr>
          <a:xfrm>
            <a:off x="-540568" y="6541365"/>
            <a:ext cx="6840760" cy="365125"/>
          </a:xfrm>
        </p:spPr>
        <p:txBody>
          <a:bodyPr/>
          <a:lstStyle/>
          <a:p>
            <a:r>
              <a:rPr lang="sl-SI" dirty="0"/>
              <a:t>Naložbo sofinancirata Republika Slovenija in Evropska unija iz Evropskega socialnega sklada.</a:t>
            </a:r>
            <a:endParaRPr lang="en-US" dirty="0"/>
          </a:p>
        </p:txBody>
      </p:sp>
      <p:pic>
        <p:nvPicPr>
          <p:cNvPr id="2050" name="Picture 2" descr="Rezultat iskanja slik za hvala za vaÅ¡o pozornost">
            <a:extLst>
              <a:ext uri="{FF2B5EF4-FFF2-40B4-BE49-F238E27FC236}">
                <a16:creationId xmlns:a16="http://schemas.microsoft.com/office/drawing/2014/main" id="{07AEA1AA-42C9-4D17-8E7A-4ED07576D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009" y="2609318"/>
            <a:ext cx="4911386" cy="369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949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3">
                                            <p:txEl>
                                              <p:pRg st="3" end="3"/>
                                            </p:txEl>
                                          </p:spTgt>
                                        </p:tgtEl>
                                        <p:attrNameLst>
                                          <p:attrName>style.color</p:attrName>
                                        </p:attrNameLst>
                                      </p:cBhvr>
                                      <p:to>
                                        <a:schemeClr val="bg1"/>
                                      </p:to>
                                    </p:animClr>
                                    <p:animClr clrSpc="rgb" dir="cw">
                                      <p:cBhvr>
                                        <p:cTn id="7" dur="250" autoRev="1" fill="remove"/>
                                        <p:tgtEl>
                                          <p:spTgt spid="3">
                                            <p:txEl>
                                              <p:pRg st="3" end="3"/>
                                            </p:txEl>
                                          </p:spTgt>
                                        </p:tgtEl>
                                        <p:attrNameLst>
                                          <p:attrName>fillcolor</p:attrName>
                                        </p:attrNameLst>
                                      </p:cBhvr>
                                      <p:to>
                                        <a:schemeClr val="bg1"/>
                                      </p:to>
                                    </p:animClr>
                                    <p:set>
                                      <p:cBhvr>
                                        <p:cTn id="8" dur="250" autoRev="1" fill="remove"/>
                                        <p:tgtEl>
                                          <p:spTgt spid="3">
                                            <p:txEl>
                                              <p:pRg st="3" end="3"/>
                                            </p:txEl>
                                          </p:spTgt>
                                        </p:tgtEl>
                                        <p:attrNameLst>
                                          <p:attrName>fill.type</p:attrName>
                                        </p:attrNameLst>
                                      </p:cBhvr>
                                      <p:to>
                                        <p:strVal val="solid"/>
                                      </p:to>
                                    </p:set>
                                    <p:set>
                                      <p:cBhvr>
                                        <p:cTn id="9" dur="25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4764" y="675431"/>
            <a:ext cx="8229600" cy="1143000"/>
          </a:xfrm>
        </p:spPr>
        <p:txBody>
          <a:bodyPr>
            <a:normAutofit fontScale="90000"/>
          </a:bodyPr>
          <a:lstStyle/>
          <a:p>
            <a:r>
              <a:rPr lang="sl-SI" b="1" dirty="0">
                <a:solidFill>
                  <a:schemeClr val="tx1"/>
                </a:solidFill>
                <a:effectLst>
                  <a:outerShdw blurRad="38100" dist="38100" dir="2700000" algn="tl">
                    <a:srgbClr val="000000">
                      <a:alpha val="43137"/>
                    </a:srgbClr>
                  </a:outerShdw>
                </a:effectLst>
              </a:rPr>
              <a:t>Socialna omrežja </a:t>
            </a:r>
            <a:r>
              <a:rPr lang="sl-SI" dirty="0">
                <a:solidFill>
                  <a:schemeClr val="tx1"/>
                </a:solidFill>
              </a:rPr>
              <a:t>(družbena/družabna) = SPLETNA DRUŽBENA OMREŽJA</a:t>
            </a:r>
          </a:p>
        </p:txBody>
      </p:sp>
      <p:sp>
        <p:nvSpPr>
          <p:cNvPr id="3" name="Ograda vsebine 2"/>
          <p:cNvSpPr>
            <a:spLocks noGrp="1"/>
          </p:cNvSpPr>
          <p:nvPr>
            <p:ph idx="1"/>
          </p:nvPr>
        </p:nvSpPr>
        <p:spPr>
          <a:xfrm>
            <a:off x="-108520" y="2077395"/>
            <a:ext cx="8787085" cy="3655861"/>
          </a:xfrm>
        </p:spPr>
        <p:txBody>
          <a:bodyPr>
            <a:normAutofit/>
          </a:bodyPr>
          <a:lstStyle/>
          <a:p>
            <a:pPr>
              <a:buNone/>
            </a:pPr>
            <a:r>
              <a:rPr lang="sl-SI" dirty="0"/>
              <a:t>   </a:t>
            </a:r>
            <a:r>
              <a:rPr lang="sl-SI" dirty="0">
                <a:solidFill>
                  <a:schemeClr val="tx1"/>
                </a:solidFill>
              </a:rPr>
              <a:t> </a:t>
            </a:r>
            <a:r>
              <a:rPr lang="sl-SI" dirty="0">
                <a:solidFill>
                  <a:schemeClr val="tx1">
                    <a:lumMod val="65000"/>
                    <a:lumOff val="35000"/>
                  </a:schemeClr>
                </a:solidFill>
              </a:rPr>
              <a:t>Aplikacije, spletne storitve, platforme ali strani, ki gradijo in odražajo družbene mreže ali družbene odnose med ljudmi, ki imajo npr. skupne interese in/ali aktivnosti</a:t>
            </a:r>
          </a:p>
          <a:p>
            <a:pPr>
              <a:buNone/>
            </a:pPr>
            <a:r>
              <a:rPr lang="sl-SI" dirty="0"/>
              <a:t>    </a:t>
            </a:r>
          </a:p>
        </p:txBody>
      </p:sp>
      <p:pic>
        <p:nvPicPr>
          <p:cNvPr id="4" name="Slika 3" descr="social media.jpg"/>
          <p:cNvPicPr>
            <a:picLocks noChangeAspect="1"/>
          </p:cNvPicPr>
          <p:nvPr/>
        </p:nvPicPr>
        <p:blipFill>
          <a:blip r:embed="rId3" cstate="print"/>
          <a:stretch>
            <a:fillRect/>
          </a:stretch>
        </p:blipFill>
        <p:spPr>
          <a:xfrm>
            <a:off x="6805389" y="5465769"/>
            <a:ext cx="1451827" cy="1087469"/>
          </a:xfrm>
          <a:prstGeom prst="rect">
            <a:avLst/>
          </a:prstGeom>
        </p:spPr>
      </p:pic>
      <p:pic>
        <p:nvPicPr>
          <p:cNvPr id="5" name="Slika 4" descr="snap.png">
            <a:extLst>
              <a:ext uri="{FF2B5EF4-FFF2-40B4-BE49-F238E27FC236}">
                <a16:creationId xmlns:a16="http://schemas.microsoft.com/office/drawing/2014/main" id="{B27D282E-0DE6-4193-A6B9-EEA51269F90F}"/>
              </a:ext>
            </a:extLst>
          </p:cNvPr>
          <p:cNvPicPr>
            <a:picLocks noChangeAspect="1"/>
          </p:cNvPicPr>
          <p:nvPr/>
        </p:nvPicPr>
        <p:blipFill>
          <a:blip r:embed="rId4" cstate="print"/>
          <a:stretch>
            <a:fillRect/>
          </a:stretch>
        </p:blipFill>
        <p:spPr>
          <a:xfrm>
            <a:off x="649564" y="5094087"/>
            <a:ext cx="1015048" cy="1015048"/>
          </a:xfrm>
          <a:prstGeom prst="rect">
            <a:avLst/>
          </a:prstGeom>
        </p:spPr>
      </p:pic>
      <p:pic>
        <p:nvPicPr>
          <p:cNvPr id="6" name="Ograda vsebine 3" descr="fb.png">
            <a:extLst>
              <a:ext uri="{FF2B5EF4-FFF2-40B4-BE49-F238E27FC236}">
                <a16:creationId xmlns:a16="http://schemas.microsoft.com/office/drawing/2014/main" id="{B0FEBF3A-02E2-4292-990E-34808952A0B2}"/>
              </a:ext>
            </a:extLst>
          </p:cNvPr>
          <p:cNvPicPr>
            <a:picLocks noChangeAspect="1"/>
          </p:cNvPicPr>
          <p:nvPr/>
        </p:nvPicPr>
        <p:blipFill>
          <a:blip r:embed="rId5" cstate="print"/>
          <a:stretch>
            <a:fillRect/>
          </a:stretch>
        </p:blipFill>
        <p:spPr>
          <a:xfrm>
            <a:off x="2577223" y="3955021"/>
            <a:ext cx="870590" cy="870590"/>
          </a:xfrm>
          <a:prstGeom prst="rect">
            <a:avLst/>
          </a:prstGeom>
        </p:spPr>
      </p:pic>
      <p:pic>
        <p:nvPicPr>
          <p:cNvPr id="7" name="Slika 6" descr="messenger.jpg">
            <a:extLst>
              <a:ext uri="{FF2B5EF4-FFF2-40B4-BE49-F238E27FC236}">
                <a16:creationId xmlns:a16="http://schemas.microsoft.com/office/drawing/2014/main" id="{DD1A0C7C-0739-48A2-A3C8-EFD58DFC333E}"/>
              </a:ext>
            </a:extLst>
          </p:cNvPr>
          <p:cNvPicPr>
            <a:picLocks noChangeAspect="1"/>
          </p:cNvPicPr>
          <p:nvPr/>
        </p:nvPicPr>
        <p:blipFill>
          <a:blip r:embed="rId6" cstate="print"/>
          <a:stretch>
            <a:fillRect/>
          </a:stretch>
        </p:blipFill>
        <p:spPr>
          <a:xfrm>
            <a:off x="2577222" y="5281633"/>
            <a:ext cx="911108" cy="911108"/>
          </a:xfrm>
          <a:prstGeom prst="rect">
            <a:avLst/>
          </a:prstGeom>
        </p:spPr>
      </p:pic>
      <p:pic>
        <p:nvPicPr>
          <p:cNvPr id="8" name="Picture 2" descr="Rezultat iskanja slik za myspace">
            <a:extLst>
              <a:ext uri="{FF2B5EF4-FFF2-40B4-BE49-F238E27FC236}">
                <a16:creationId xmlns:a16="http://schemas.microsoft.com/office/drawing/2014/main" id="{8620093D-5920-42EE-AA50-257F267474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1752" y="3363711"/>
            <a:ext cx="1306438" cy="734052"/>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9" descr="twitter 2.png">
            <a:extLst>
              <a:ext uri="{FF2B5EF4-FFF2-40B4-BE49-F238E27FC236}">
                <a16:creationId xmlns:a16="http://schemas.microsoft.com/office/drawing/2014/main" id="{FA33AC1B-8FD2-4A17-9ABF-E94F805B7646}"/>
              </a:ext>
            </a:extLst>
          </p:cNvPr>
          <p:cNvPicPr>
            <a:picLocks noChangeAspect="1"/>
          </p:cNvPicPr>
          <p:nvPr/>
        </p:nvPicPr>
        <p:blipFill>
          <a:blip r:embed="rId8" cstate="print"/>
          <a:stretch>
            <a:fillRect/>
          </a:stretch>
        </p:blipFill>
        <p:spPr>
          <a:xfrm>
            <a:off x="678023" y="3962093"/>
            <a:ext cx="932042" cy="756115"/>
          </a:xfrm>
          <a:prstGeom prst="rect">
            <a:avLst/>
          </a:prstGeom>
        </p:spPr>
      </p:pic>
      <p:pic>
        <p:nvPicPr>
          <p:cNvPr id="11" name="Slika 10" descr="insta.jpg">
            <a:extLst>
              <a:ext uri="{FF2B5EF4-FFF2-40B4-BE49-F238E27FC236}">
                <a16:creationId xmlns:a16="http://schemas.microsoft.com/office/drawing/2014/main" id="{D8A761D2-C1BE-47BC-AF43-F411363CBFAD}"/>
              </a:ext>
            </a:extLst>
          </p:cNvPr>
          <p:cNvPicPr>
            <a:picLocks noChangeAspect="1"/>
          </p:cNvPicPr>
          <p:nvPr/>
        </p:nvPicPr>
        <p:blipFill>
          <a:blip r:embed="rId9" cstate="print"/>
          <a:stretch>
            <a:fillRect/>
          </a:stretch>
        </p:blipFill>
        <p:spPr>
          <a:xfrm>
            <a:off x="6948264" y="4327570"/>
            <a:ext cx="1306438" cy="734872"/>
          </a:xfrm>
          <a:prstGeom prst="rect">
            <a:avLst/>
          </a:prstGeom>
        </p:spPr>
      </p:pic>
      <p:pic>
        <p:nvPicPr>
          <p:cNvPr id="12" name="Slika 11" descr="povezanost.jpg">
            <a:extLst>
              <a:ext uri="{FF2B5EF4-FFF2-40B4-BE49-F238E27FC236}">
                <a16:creationId xmlns:a16="http://schemas.microsoft.com/office/drawing/2014/main" id="{26123E1C-58F3-4852-A8BC-2FF7F76DBE69}"/>
              </a:ext>
            </a:extLst>
          </p:cNvPr>
          <p:cNvPicPr>
            <a:picLocks noChangeAspect="1"/>
          </p:cNvPicPr>
          <p:nvPr/>
        </p:nvPicPr>
        <p:blipFill>
          <a:blip r:embed="rId10" cstate="print"/>
          <a:stretch>
            <a:fillRect/>
          </a:stretch>
        </p:blipFill>
        <p:spPr>
          <a:xfrm>
            <a:off x="3943550" y="3836871"/>
            <a:ext cx="1508538" cy="1302828"/>
          </a:xfrm>
          <a:prstGeom prst="rect">
            <a:avLst/>
          </a:prstGeom>
        </p:spPr>
      </p:pic>
      <p:pic>
        <p:nvPicPr>
          <p:cNvPr id="14" name="Picture 4" descr="Rezultat iskanja slik za twoo">
            <a:extLst>
              <a:ext uri="{FF2B5EF4-FFF2-40B4-BE49-F238E27FC236}">
                <a16:creationId xmlns:a16="http://schemas.microsoft.com/office/drawing/2014/main" id="{222149DB-4F7B-4E55-9F56-DB302C476AA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6884" y="3593118"/>
            <a:ext cx="924167" cy="487506"/>
          </a:xfrm>
          <a:prstGeom prst="rect">
            <a:avLst/>
          </a:prstGeom>
          <a:noFill/>
          <a:extLst>
            <a:ext uri="{909E8E84-426E-40DD-AFC4-6F175D3DCCD1}">
              <a14:hiddenFill xmlns:a14="http://schemas.microsoft.com/office/drawing/2010/main">
                <a:solidFill>
                  <a:srgbClr val="FFFFFF"/>
                </a:solidFill>
              </a14:hiddenFill>
            </a:ext>
          </a:extLst>
        </p:spPr>
      </p:pic>
      <p:sp>
        <p:nvSpPr>
          <p:cNvPr id="15" name="Označba mesta noge 14">
            <a:extLst>
              <a:ext uri="{FF2B5EF4-FFF2-40B4-BE49-F238E27FC236}">
                <a16:creationId xmlns:a16="http://schemas.microsoft.com/office/drawing/2014/main" id="{CE7B49AC-C59A-4F33-9209-C5A7FEB4DD6E}"/>
              </a:ext>
            </a:extLst>
          </p:cNvPr>
          <p:cNvSpPr>
            <a:spLocks noGrp="1"/>
          </p:cNvSpPr>
          <p:nvPr>
            <p:ph type="ftr" sz="quarter" idx="11"/>
          </p:nvPr>
        </p:nvSpPr>
        <p:spPr>
          <a:xfrm>
            <a:off x="-534839" y="6552321"/>
            <a:ext cx="6840760" cy="365125"/>
          </a:xfrm>
        </p:spPr>
        <p:txBody>
          <a:bodyPr/>
          <a:lstStyle/>
          <a:p>
            <a:r>
              <a:rPr lang="sl-SI" dirty="0"/>
              <a:t>Naložbo sofinancirata Republika Slovenija in Evropska unija iz Evropskega socialnega sklada.</a:t>
            </a:r>
            <a:endParaRPr lang="en-US" dirty="0"/>
          </a:p>
        </p:txBody>
      </p:sp>
      <p:pic>
        <p:nvPicPr>
          <p:cNvPr id="16" name="Slika 15">
            <a:extLst>
              <a:ext uri="{FF2B5EF4-FFF2-40B4-BE49-F238E27FC236}">
                <a16:creationId xmlns:a16="http://schemas.microsoft.com/office/drawing/2014/main" id="{042AA3A1-CCA0-483B-A299-B90323D20A37}"/>
              </a:ext>
            </a:extLst>
          </p:cNvPr>
          <p:cNvPicPr>
            <a:picLocks noChangeAspect="1"/>
          </p:cNvPicPr>
          <p:nvPr/>
        </p:nvPicPr>
        <p:blipFill>
          <a:blip r:embed="rId12"/>
          <a:stretch>
            <a:fillRect/>
          </a:stretch>
        </p:blipFill>
        <p:spPr>
          <a:xfrm>
            <a:off x="6805389" y="1305899"/>
            <a:ext cx="1347277" cy="689806"/>
          </a:xfrm>
          <a:prstGeom prst="rect">
            <a:avLst/>
          </a:prstGeom>
        </p:spPr>
      </p:pic>
      <p:pic>
        <p:nvPicPr>
          <p:cNvPr id="17" name="Slika 16">
            <a:extLst>
              <a:ext uri="{FF2B5EF4-FFF2-40B4-BE49-F238E27FC236}">
                <a16:creationId xmlns:a16="http://schemas.microsoft.com/office/drawing/2014/main" id="{B61DBE0E-CC46-42B6-82DD-8794DACF9CC0}"/>
              </a:ext>
            </a:extLst>
          </p:cNvPr>
          <p:cNvPicPr>
            <a:picLocks noChangeAspect="1"/>
          </p:cNvPicPr>
          <p:nvPr/>
        </p:nvPicPr>
        <p:blipFill>
          <a:blip r:embed="rId13"/>
          <a:stretch>
            <a:fillRect/>
          </a:stretch>
        </p:blipFill>
        <p:spPr>
          <a:xfrm>
            <a:off x="4099007" y="5500222"/>
            <a:ext cx="1657350" cy="752475"/>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250"/>
                                        <p:tgtEl>
                                          <p:spTgt spid="11"/>
                                        </p:tgtEl>
                                      </p:cBhvr>
                                    </p:animEffect>
                                    <p:anim calcmode="lin" valueType="num">
                                      <p:cBhvr>
                                        <p:cTn id="32" dur="1250" fill="hold"/>
                                        <p:tgtEl>
                                          <p:spTgt spid="11"/>
                                        </p:tgtEl>
                                        <p:attrNameLst>
                                          <p:attrName>ppt_x</p:attrName>
                                        </p:attrNameLst>
                                      </p:cBhvr>
                                      <p:tavLst>
                                        <p:tav tm="0">
                                          <p:val>
                                            <p:strVal val="#ppt_x"/>
                                          </p:val>
                                        </p:tav>
                                        <p:tav tm="100000">
                                          <p:val>
                                            <p:strVal val="#ppt_x"/>
                                          </p:val>
                                        </p:tav>
                                      </p:tavLst>
                                    </p:anim>
                                    <p:anim calcmode="lin" valueType="num">
                                      <p:cBhvr>
                                        <p:cTn id="33" dur="125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25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625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250"/>
                                        <p:tgtEl>
                                          <p:spTgt spid="16"/>
                                        </p:tgtEl>
                                      </p:cBhvr>
                                    </p:animEffect>
                                    <p:anim calcmode="lin" valueType="num">
                                      <p:cBhvr>
                                        <p:cTn id="44" dur="1250" fill="hold"/>
                                        <p:tgtEl>
                                          <p:spTgt spid="16"/>
                                        </p:tgtEl>
                                        <p:attrNameLst>
                                          <p:attrName>ppt_x</p:attrName>
                                        </p:attrNameLst>
                                      </p:cBhvr>
                                      <p:tavLst>
                                        <p:tav tm="0">
                                          <p:val>
                                            <p:strVal val="#ppt_x"/>
                                          </p:val>
                                        </p:tav>
                                        <p:tav tm="100000">
                                          <p:val>
                                            <p:strVal val="#ppt_x"/>
                                          </p:val>
                                        </p:tav>
                                      </p:tavLst>
                                    </p:anim>
                                    <p:anim calcmode="lin" valueType="num">
                                      <p:cBhvr>
                                        <p:cTn id="45" dur="125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250"/>
                                        <p:tgtEl>
                                          <p:spTgt spid="8"/>
                                        </p:tgtEl>
                                      </p:cBhvr>
                                    </p:animEffect>
                                    <p:anim calcmode="lin" valueType="num">
                                      <p:cBhvr>
                                        <p:cTn id="50" dur="1250" fill="hold"/>
                                        <p:tgtEl>
                                          <p:spTgt spid="8"/>
                                        </p:tgtEl>
                                        <p:attrNameLst>
                                          <p:attrName>ppt_x</p:attrName>
                                        </p:attrNameLst>
                                      </p:cBhvr>
                                      <p:tavLst>
                                        <p:tav tm="0">
                                          <p:val>
                                            <p:strVal val="#ppt_x"/>
                                          </p:val>
                                        </p:tav>
                                        <p:tav tm="100000">
                                          <p:val>
                                            <p:strVal val="#ppt_x"/>
                                          </p:val>
                                        </p:tav>
                                      </p:tavLst>
                                    </p:anim>
                                    <p:anim calcmode="lin" valueType="num">
                                      <p:cBhvr>
                                        <p:cTn id="51" dur="125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8750"/>
                            </p:stCondLst>
                            <p:childTnLst>
                              <p:par>
                                <p:cTn id="53" presetID="42"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250"/>
                                        <p:tgtEl>
                                          <p:spTgt spid="14"/>
                                        </p:tgtEl>
                                      </p:cBhvr>
                                    </p:animEffect>
                                    <p:anim calcmode="lin" valueType="num">
                                      <p:cBhvr>
                                        <p:cTn id="56" dur="1250" fill="hold"/>
                                        <p:tgtEl>
                                          <p:spTgt spid="14"/>
                                        </p:tgtEl>
                                        <p:attrNameLst>
                                          <p:attrName>ppt_x</p:attrName>
                                        </p:attrNameLst>
                                      </p:cBhvr>
                                      <p:tavLst>
                                        <p:tav tm="0">
                                          <p:val>
                                            <p:strVal val="#ppt_x"/>
                                          </p:val>
                                        </p:tav>
                                        <p:tav tm="100000">
                                          <p:val>
                                            <p:strVal val="#ppt_x"/>
                                          </p:val>
                                        </p:tav>
                                      </p:tavLst>
                                    </p:anim>
                                    <p:anim calcmode="lin" valueType="num">
                                      <p:cBhvr>
                                        <p:cTn id="57" dur="1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100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500"/>
                                        <p:tgtEl>
                                          <p:spTgt spid="4"/>
                                        </p:tgtEl>
                                      </p:cBhvr>
                                    </p:animEffect>
                                    <p:anim calcmode="lin" valueType="num">
                                      <p:cBhvr>
                                        <p:cTn id="62" dur="1500" fill="hold"/>
                                        <p:tgtEl>
                                          <p:spTgt spid="4"/>
                                        </p:tgtEl>
                                        <p:attrNameLst>
                                          <p:attrName>ppt_x</p:attrName>
                                        </p:attrNameLst>
                                      </p:cBhvr>
                                      <p:tavLst>
                                        <p:tav tm="0">
                                          <p:val>
                                            <p:strVal val="#ppt_x"/>
                                          </p:val>
                                        </p:tav>
                                        <p:tav tm="100000">
                                          <p:val>
                                            <p:strVal val="#ppt_x"/>
                                          </p:val>
                                        </p:tav>
                                      </p:tavLst>
                                    </p:anim>
                                    <p:anim calcmode="lin" valueType="num">
                                      <p:cBhvr>
                                        <p:cTn id="63" dur="15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250"/>
                                        <p:tgtEl>
                                          <p:spTgt spid="17"/>
                                        </p:tgtEl>
                                      </p:cBhvr>
                                    </p:animEffect>
                                    <p:anim calcmode="lin" valueType="num">
                                      <p:cBhvr>
                                        <p:cTn id="68" dur="1250" fill="hold"/>
                                        <p:tgtEl>
                                          <p:spTgt spid="17"/>
                                        </p:tgtEl>
                                        <p:attrNameLst>
                                          <p:attrName>ppt_x</p:attrName>
                                        </p:attrNameLst>
                                      </p:cBhvr>
                                      <p:tavLst>
                                        <p:tav tm="0">
                                          <p:val>
                                            <p:strVal val="#ppt_x"/>
                                          </p:val>
                                        </p:tav>
                                        <p:tav tm="100000">
                                          <p:val>
                                            <p:strVal val="#ppt_x"/>
                                          </p:val>
                                        </p:tav>
                                      </p:tavLst>
                                    </p:anim>
                                    <p:anim calcmode="lin" valueType="num">
                                      <p:cBhvr>
                                        <p:cTn id="69"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85392" y="353470"/>
            <a:ext cx="8229600" cy="1143000"/>
          </a:xfrm>
        </p:spPr>
        <p:txBody>
          <a:bodyPr/>
          <a:lstStyle/>
          <a:p>
            <a:r>
              <a:rPr lang="sl-SI" dirty="0">
                <a:solidFill>
                  <a:schemeClr val="tx1"/>
                </a:solidFill>
              </a:rPr>
              <a:t>Socialna omrežja</a:t>
            </a:r>
          </a:p>
        </p:txBody>
      </p:sp>
      <p:sp>
        <p:nvSpPr>
          <p:cNvPr id="3" name="Ograda vsebine 2"/>
          <p:cNvSpPr>
            <a:spLocks noGrp="1"/>
          </p:cNvSpPr>
          <p:nvPr>
            <p:ph idx="1"/>
          </p:nvPr>
        </p:nvSpPr>
        <p:spPr>
          <a:xfrm>
            <a:off x="431032" y="1340767"/>
            <a:ext cx="8101408" cy="5528888"/>
          </a:xfrm>
        </p:spPr>
        <p:txBody>
          <a:bodyPr>
            <a:noAutofit/>
          </a:bodyPr>
          <a:lstStyle/>
          <a:p>
            <a:pPr algn="just"/>
            <a:r>
              <a:rPr lang="sl-SI" sz="1600" dirty="0">
                <a:solidFill>
                  <a:schemeClr val="tx1">
                    <a:lumMod val="65000"/>
                    <a:lumOff val="35000"/>
                  </a:schemeClr>
                </a:solidFill>
              </a:rPr>
              <a:t>Profili uporabnikov = domača stran </a:t>
            </a:r>
          </a:p>
          <a:p>
            <a:pPr marL="400050" lvl="1" indent="0" algn="just">
              <a:buNone/>
            </a:pPr>
            <a:r>
              <a:rPr lang="sl-SI" sz="1600" dirty="0">
                <a:solidFill>
                  <a:schemeClr val="tx1">
                    <a:lumMod val="65000"/>
                    <a:lumOff val="35000"/>
                  </a:schemeClr>
                </a:solidFill>
              </a:rPr>
              <a:t>    Fotografije, osebni podatki, opisi, videoposnetki, </a:t>
            </a:r>
          </a:p>
          <a:p>
            <a:pPr marL="400050" lvl="1" indent="0" algn="just">
              <a:buNone/>
            </a:pPr>
            <a:r>
              <a:rPr lang="sl-SI" sz="1600" dirty="0">
                <a:solidFill>
                  <a:schemeClr val="tx1">
                    <a:lumMod val="65000"/>
                    <a:lumOff val="35000"/>
                  </a:schemeClr>
                </a:solidFill>
              </a:rPr>
              <a:t>    življenjski dogodki, zapisi,…</a:t>
            </a:r>
          </a:p>
          <a:p>
            <a:pPr marL="400050" lvl="1" indent="0" algn="just">
              <a:buNone/>
            </a:pPr>
            <a:endParaRPr lang="sl-SI" sz="1600" b="1" dirty="0">
              <a:solidFill>
                <a:schemeClr val="tx1">
                  <a:lumMod val="65000"/>
                  <a:lumOff val="35000"/>
                </a:schemeClr>
              </a:solidFill>
              <a:effectLst>
                <a:outerShdw blurRad="38100" dist="38100" dir="2700000" algn="tl">
                  <a:srgbClr val="000000">
                    <a:alpha val="43137"/>
                  </a:srgbClr>
                </a:outerShdw>
              </a:effectLst>
            </a:endParaRPr>
          </a:p>
          <a:p>
            <a:pPr algn="just"/>
            <a:r>
              <a:rPr lang="sl-SI" sz="1600" b="1" dirty="0">
                <a:solidFill>
                  <a:schemeClr val="tx1">
                    <a:lumMod val="65000"/>
                    <a:lumOff val="35000"/>
                  </a:schemeClr>
                </a:solidFill>
                <a:effectLst>
                  <a:outerShdw blurRad="38100" dist="38100" dir="2700000" algn="tl">
                    <a:srgbClr val="000000">
                      <a:alpha val="43137"/>
                    </a:srgbClr>
                  </a:outerShdw>
                </a:effectLst>
              </a:rPr>
              <a:t>Objavljanje in deljenje različnih vsebin</a:t>
            </a:r>
            <a:r>
              <a:rPr lang="sl-SI" sz="1600" dirty="0">
                <a:solidFill>
                  <a:schemeClr val="tx1">
                    <a:lumMod val="65000"/>
                    <a:lumOff val="35000"/>
                  </a:schemeClr>
                </a:solidFill>
              </a:rPr>
              <a:t> (besedilnih, slikovnih, video itd.)</a:t>
            </a:r>
          </a:p>
          <a:p>
            <a:pPr algn="just"/>
            <a:endParaRPr lang="sl-SI" sz="1600" dirty="0">
              <a:solidFill>
                <a:schemeClr val="tx1">
                  <a:lumMod val="65000"/>
                  <a:lumOff val="35000"/>
                </a:schemeClr>
              </a:solidFill>
            </a:endParaRPr>
          </a:p>
          <a:p>
            <a:pPr algn="just"/>
            <a:r>
              <a:rPr lang="sl-SI" sz="1600" b="1" dirty="0" err="1">
                <a:solidFill>
                  <a:schemeClr val="tx1">
                    <a:lumMod val="65000"/>
                    <a:lumOff val="35000"/>
                  </a:schemeClr>
                </a:solidFill>
                <a:effectLst>
                  <a:outerShdw blurRad="38100" dist="38100" dir="2700000" algn="tl">
                    <a:srgbClr val="000000">
                      <a:alpha val="43137"/>
                    </a:srgbClr>
                  </a:outerShdw>
                </a:effectLst>
              </a:rPr>
              <a:t>Samoizražanje</a:t>
            </a:r>
            <a:endParaRPr lang="sl-SI" sz="1600" b="1" dirty="0">
              <a:solidFill>
                <a:schemeClr val="tx1">
                  <a:lumMod val="65000"/>
                  <a:lumOff val="35000"/>
                </a:schemeClr>
              </a:solidFill>
              <a:effectLst>
                <a:outerShdw blurRad="38100" dist="38100" dir="2700000" algn="tl">
                  <a:srgbClr val="000000">
                    <a:alpha val="43137"/>
                  </a:srgbClr>
                </a:outerShdw>
              </a:effectLst>
            </a:endParaRPr>
          </a:p>
          <a:p>
            <a:pPr algn="just"/>
            <a:endParaRPr lang="sl-SI" sz="1600" b="1" dirty="0">
              <a:solidFill>
                <a:schemeClr val="tx1">
                  <a:lumMod val="65000"/>
                  <a:lumOff val="35000"/>
                </a:schemeClr>
              </a:solidFill>
              <a:effectLst>
                <a:outerShdw blurRad="38100" dist="38100" dir="2700000" algn="tl">
                  <a:srgbClr val="000000">
                    <a:alpha val="43137"/>
                  </a:srgbClr>
                </a:outerShdw>
              </a:effectLst>
            </a:endParaRPr>
          </a:p>
          <a:p>
            <a:pPr algn="just"/>
            <a:r>
              <a:rPr lang="sl-SI" sz="1600" b="1" dirty="0">
                <a:solidFill>
                  <a:schemeClr val="tx1">
                    <a:lumMod val="65000"/>
                    <a:lumOff val="35000"/>
                  </a:schemeClr>
                </a:solidFill>
                <a:effectLst>
                  <a:outerShdw blurRad="38100" dist="38100" dir="2700000" algn="tl">
                    <a:srgbClr val="000000">
                      <a:alpha val="43137"/>
                    </a:srgbClr>
                  </a:outerShdw>
                </a:effectLst>
              </a:rPr>
              <a:t>Povezovanje z drugimi uporabniki </a:t>
            </a:r>
          </a:p>
          <a:p>
            <a:pPr lvl="1" algn="just"/>
            <a:r>
              <a:rPr lang="sl-SI" sz="1600" dirty="0">
                <a:solidFill>
                  <a:schemeClr val="tx1">
                    <a:lumMod val="65000"/>
                    <a:lumOff val="35000"/>
                  </a:schemeClr>
                </a:solidFill>
                <a:effectLst>
                  <a:outerShdw blurRad="38100" dist="38100" dir="2700000" algn="tl">
                    <a:srgbClr val="000000">
                      <a:alpha val="43137"/>
                    </a:srgbClr>
                  </a:outerShdw>
                </a:effectLst>
              </a:rPr>
              <a:t>Znotraj ene vrste socialnega omrežja (</a:t>
            </a:r>
            <a:r>
              <a:rPr lang="sl-SI" sz="1600" dirty="0" err="1">
                <a:solidFill>
                  <a:schemeClr val="tx1">
                    <a:lumMod val="65000"/>
                    <a:lumOff val="35000"/>
                  </a:schemeClr>
                </a:solidFill>
                <a:effectLst>
                  <a:outerShdw blurRad="38100" dist="38100" dir="2700000" algn="tl">
                    <a:srgbClr val="000000">
                      <a:alpha val="43137"/>
                    </a:srgbClr>
                  </a:outerShdw>
                </a:effectLst>
              </a:rPr>
              <a:t>fb</a:t>
            </a:r>
            <a:r>
              <a:rPr lang="sl-SI" sz="1600" dirty="0">
                <a:solidFill>
                  <a:schemeClr val="tx1">
                    <a:lumMod val="65000"/>
                    <a:lumOff val="35000"/>
                  </a:schemeClr>
                </a:solidFill>
                <a:effectLst>
                  <a:outerShdw blurRad="38100" dist="38100" dir="2700000" algn="tl">
                    <a:srgbClr val="000000">
                      <a:alpha val="43137"/>
                    </a:srgbClr>
                  </a:outerShdw>
                </a:effectLst>
              </a:rPr>
              <a:t> skupnost)</a:t>
            </a:r>
          </a:p>
          <a:p>
            <a:pPr lvl="1" algn="just"/>
            <a:r>
              <a:rPr lang="sl-SI" sz="1600" dirty="0">
                <a:solidFill>
                  <a:schemeClr val="tx1">
                    <a:lumMod val="65000"/>
                    <a:lumOff val="35000"/>
                  </a:schemeClr>
                </a:solidFill>
                <a:effectLst>
                  <a:outerShdw blurRad="38100" dist="38100" dir="2700000" algn="tl">
                    <a:srgbClr val="000000">
                      <a:alpha val="43137"/>
                    </a:srgbClr>
                  </a:outerShdw>
                </a:effectLst>
              </a:rPr>
              <a:t>Med različnimi vrstami socialnih omrežij (povezava med </a:t>
            </a:r>
            <a:r>
              <a:rPr lang="sl-SI" sz="1600" dirty="0" err="1">
                <a:solidFill>
                  <a:schemeClr val="tx1">
                    <a:lumMod val="65000"/>
                    <a:lumOff val="35000"/>
                  </a:schemeClr>
                </a:solidFill>
                <a:effectLst>
                  <a:outerShdw blurRad="38100" dist="38100" dir="2700000" algn="tl">
                    <a:srgbClr val="000000">
                      <a:alpha val="43137"/>
                    </a:srgbClr>
                  </a:outerShdw>
                </a:effectLst>
              </a:rPr>
              <a:t>instagramom</a:t>
            </a:r>
            <a:r>
              <a:rPr lang="sl-SI" sz="1600" dirty="0">
                <a:solidFill>
                  <a:schemeClr val="tx1">
                    <a:lumMod val="65000"/>
                    <a:lumOff val="35000"/>
                  </a:schemeClr>
                </a:solidFill>
                <a:effectLst>
                  <a:outerShdw blurRad="38100" dist="38100" dir="2700000" algn="tl">
                    <a:srgbClr val="000000">
                      <a:alpha val="43137"/>
                    </a:srgbClr>
                  </a:outerShdw>
                </a:effectLst>
              </a:rPr>
              <a:t> in </a:t>
            </a:r>
            <a:r>
              <a:rPr lang="sl-SI" sz="1600" dirty="0" err="1">
                <a:solidFill>
                  <a:schemeClr val="tx1">
                    <a:lumMod val="65000"/>
                    <a:lumOff val="35000"/>
                  </a:schemeClr>
                </a:solidFill>
                <a:effectLst>
                  <a:outerShdw blurRad="38100" dist="38100" dir="2700000" algn="tl">
                    <a:srgbClr val="000000">
                      <a:alpha val="43137"/>
                    </a:srgbClr>
                  </a:outerShdw>
                </a:effectLst>
              </a:rPr>
              <a:t>fb</a:t>
            </a:r>
            <a:r>
              <a:rPr lang="sl-SI" sz="1600" dirty="0">
                <a:solidFill>
                  <a:schemeClr val="tx1">
                    <a:lumMod val="65000"/>
                    <a:lumOff val="35000"/>
                  </a:schemeClr>
                </a:solidFill>
                <a:effectLst>
                  <a:outerShdw blurRad="38100" dist="38100" dir="2700000" algn="tl">
                    <a:srgbClr val="000000">
                      <a:alpha val="43137"/>
                    </a:srgbClr>
                  </a:outerShdw>
                </a:effectLst>
              </a:rPr>
              <a:t>)</a:t>
            </a:r>
          </a:p>
          <a:p>
            <a:pPr marL="400050" algn="just"/>
            <a:endParaRPr lang="sl-SI" sz="1600" b="1" dirty="0">
              <a:solidFill>
                <a:schemeClr val="tx1">
                  <a:lumMod val="65000"/>
                  <a:lumOff val="35000"/>
                </a:schemeClr>
              </a:solidFill>
              <a:effectLst>
                <a:outerShdw blurRad="38100" dist="38100" dir="2700000" algn="tl">
                  <a:srgbClr val="000000">
                    <a:alpha val="43137"/>
                  </a:srgbClr>
                </a:outerShdw>
              </a:effectLst>
            </a:endParaRPr>
          </a:p>
          <a:p>
            <a:pPr marL="400050" algn="just"/>
            <a:r>
              <a:rPr lang="sl-SI" sz="1600" b="1" dirty="0">
                <a:solidFill>
                  <a:schemeClr val="tx1">
                    <a:lumMod val="65000"/>
                    <a:lumOff val="35000"/>
                  </a:schemeClr>
                </a:solidFill>
                <a:effectLst>
                  <a:outerShdw blurRad="38100" dist="38100" dir="2700000" algn="tl">
                    <a:srgbClr val="000000">
                      <a:alpha val="43137"/>
                    </a:srgbClr>
                  </a:outerShdw>
                </a:effectLst>
              </a:rPr>
              <a:t>Vzpostavljanje in vzdrževanje stikov, vezi</a:t>
            </a:r>
          </a:p>
          <a:p>
            <a:pPr lvl="1" algn="just"/>
            <a:r>
              <a:rPr lang="sl-SI" sz="1600" dirty="0">
                <a:solidFill>
                  <a:schemeClr val="tx1">
                    <a:lumMod val="65000"/>
                    <a:lumOff val="35000"/>
                  </a:schemeClr>
                </a:solidFill>
                <a:effectLst>
                  <a:outerShdw blurRad="38100" dist="38100" dir="2700000" algn="tl">
                    <a:srgbClr val="000000">
                      <a:alpha val="43137"/>
                    </a:srgbClr>
                  </a:outerShdw>
                </a:effectLst>
              </a:rPr>
              <a:t>Pridobivanje novih poznanstev</a:t>
            </a:r>
          </a:p>
          <a:p>
            <a:pPr lvl="1" algn="just"/>
            <a:r>
              <a:rPr lang="sl-SI" sz="1600" dirty="0">
                <a:solidFill>
                  <a:schemeClr val="tx1">
                    <a:lumMod val="65000"/>
                    <a:lumOff val="35000"/>
                  </a:schemeClr>
                </a:solidFill>
                <a:effectLst>
                  <a:outerShdw blurRad="38100" dist="38100" dir="2700000" algn="tl">
                    <a:srgbClr val="000000">
                      <a:alpha val="43137"/>
                    </a:srgbClr>
                  </a:outerShdw>
                </a:effectLst>
              </a:rPr>
              <a:t>Ohranjanje že obstoječe socialne mreže</a:t>
            </a:r>
          </a:p>
          <a:p>
            <a:pPr marL="457200" lvl="1" indent="0" algn="just">
              <a:buNone/>
            </a:pPr>
            <a:endParaRPr lang="sl-SI" sz="1600" dirty="0">
              <a:solidFill>
                <a:schemeClr val="tx1">
                  <a:lumMod val="65000"/>
                  <a:lumOff val="35000"/>
                </a:schemeClr>
              </a:solidFill>
              <a:effectLst>
                <a:outerShdw blurRad="38100" dist="38100" dir="2700000" algn="tl">
                  <a:srgbClr val="000000">
                    <a:alpha val="43137"/>
                  </a:srgbClr>
                </a:outerShdw>
              </a:effectLst>
            </a:endParaRPr>
          </a:p>
          <a:p>
            <a:pPr algn="just"/>
            <a:r>
              <a:rPr lang="sl-SI" sz="1600" b="1" dirty="0">
                <a:solidFill>
                  <a:schemeClr val="tx1">
                    <a:lumMod val="65000"/>
                    <a:lumOff val="35000"/>
                  </a:schemeClr>
                </a:solidFill>
                <a:effectLst>
                  <a:outerShdw blurRad="38100" dist="38100" dir="2700000" algn="tl">
                    <a:srgbClr val="000000">
                      <a:alpha val="43137"/>
                    </a:srgbClr>
                  </a:outerShdw>
                </a:effectLst>
              </a:rPr>
              <a:t>Vzpostavljanje in vzdrževanje stikov je lažje </a:t>
            </a:r>
            <a:r>
              <a:rPr lang="sl-SI" sz="1600" dirty="0">
                <a:solidFill>
                  <a:schemeClr val="tx1">
                    <a:lumMod val="65000"/>
                    <a:lumOff val="35000"/>
                  </a:schemeClr>
                </a:solidFill>
              </a:rPr>
              <a:t>– prednost in slabost?</a:t>
            </a:r>
          </a:p>
        </p:txBody>
      </p:sp>
      <p:sp>
        <p:nvSpPr>
          <p:cNvPr id="4" name="Označba mesta noge 3">
            <a:extLst>
              <a:ext uri="{FF2B5EF4-FFF2-40B4-BE49-F238E27FC236}">
                <a16:creationId xmlns:a16="http://schemas.microsoft.com/office/drawing/2014/main" id="{E18CE2BA-3A82-4BB3-9A82-07A6EF560F57}"/>
              </a:ext>
            </a:extLst>
          </p:cNvPr>
          <p:cNvSpPr>
            <a:spLocks noGrp="1"/>
          </p:cNvSpPr>
          <p:nvPr>
            <p:ph type="ftr" sz="quarter" idx="11"/>
          </p:nvPr>
        </p:nvSpPr>
        <p:spPr>
          <a:xfrm>
            <a:off x="-540568" y="6504530"/>
            <a:ext cx="6840760" cy="365125"/>
          </a:xfrm>
        </p:spPr>
        <p:txBody>
          <a:bodyPr/>
          <a:lstStyle/>
          <a:p>
            <a:r>
              <a:rPr lang="sl-SI" dirty="0"/>
              <a:t>Naložbo sofinancirata Republika Slovenija in Evropska unija iz Evropskega socialnega sklada.</a:t>
            </a:r>
            <a:endParaRPr lang="en-US" dirty="0"/>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51520" y="1556792"/>
            <a:ext cx="8784976" cy="4525963"/>
          </a:xfrm>
        </p:spPr>
        <p:txBody>
          <a:bodyPr>
            <a:normAutofit fontScale="92500"/>
          </a:bodyPr>
          <a:lstStyle/>
          <a:p>
            <a:pPr marL="0" indent="0" algn="just">
              <a:buNone/>
            </a:pPr>
            <a:r>
              <a:rPr lang="sl-SI" b="1" u="sng" dirty="0">
                <a:solidFill>
                  <a:schemeClr val="tx1">
                    <a:lumMod val="65000"/>
                    <a:lumOff val="35000"/>
                  </a:schemeClr>
                </a:solidFill>
              </a:rPr>
              <a:t>Mladostništvo – odnosi z vrstniki najpomembnejši</a:t>
            </a:r>
          </a:p>
          <a:p>
            <a:pPr marL="0" indent="0" algn="just">
              <a:buNone/>
            </a:pPr>
            <a:endParaRPr lang="sl-SI" b="1" u="sng" dirty="0">
              <a:solidFill>
                <a:schemeClr val="tx1">
                  <a:lumMod val="65000"/>
                  <a:lumOff val="35000"/>
                </a:schemeClr>
              </a:solidFill>
            </a:endParaRPr>
          </a:p>
          <a:p>
            <a:pPr algn="just"/>
            <a:r>
              <a:rPr lang="sl-SI" dirty="0">
                <a:solidFill>
                  <a:schemeClr val="tx1">
                    <a:lumMod val="65000"/>
                    <a:lumOff val="35000"/>
                  </a:schemeClr>
                </a:solidFill>
              </a:rPr>
              <a:t>SO omogočajo povezanost</a:t>
            </a:r>
          </a:p>
          <a:p>
            <a:pPr algn="just"/>
            <a:r>
              <a:rPr lang="sl-SI" dirty="0">
                <a:solidFill>
                  <a:schemeClr val="tx1">
                    <a:lumMod val="65000"/>
                    <a:lumOff val="35000"/>
                  </a:schemeClr>
                </a:solidFill>
              </a:rPr>
              <a:t>Med populacijo mladostnikov in mladih odraslih so spletna družbena omrežja postala </a:t>
            </a:r>
            <a:r>
              <a:rPr lang="sl-SI" b="1" dirty="0">
                <a:solidFill>
                  <a:schemeClr val="tx1">
                    <a:lumMod val="65000"/>
                    <a:lumOff val="35000"/>
                  </a:schemeClr>
                </a:solidFill>
              </a:rPr>
              <a:t>glavno sredstvo komunikacije</a:t>
            </a:r>
            <a:r>
              <a:rPr lang="sl-SI" dirty="0">
                <a:solidFill>
                  <a:schemeClr val="tx1">
                    <a:lumMod val="65000"/>
                    <a:lumOff val="35000"/>
                  </a:schemeClr>
                </a:solidFill>
              </a:rPr>
              <a:t>, pa tudi sredstvo za sklepanje in upravljanje odnosov</a:t>
            </a:r>
          </a:p>
          <a:p>
            <a:pPr algn="just"/>
            <a:r>
              <a:rPr lang="sl-SI" dirty="0">
                <a:solidFill>
                  <a:schemeClr val="tx1">
                    <a:lumMod val="65000"/>
                    <a:lumOff val="35000"/>
                  </a:schemeClr>
                </a:solidFill>
              </a:rPr>
              <a:t>Služijo kot kanali, skozi katere se </a:t>
            </a:r>
            <a:r>
              <a:rPr lang="sl-SI" b="1" dirty="0">
                <a:solidFill>
                  <a:schemeClr val="tx1">
                    <a:lumMod val="65000"/>
                    <a:lumOff val="35000"/>
                  </a:schemeClr>
                </a:solidFill>
              </a:rPr>
              <a:t>predstavljamo, pridobivamo informacije </a:t>
            </a:r>
            <a:r>
              <a:rPr lang="sl-SI" dirty="0">
                <a:solidFill>
                  <a:schemeClr val="tx1">
                    <a:lumMod val="65000"/>
                    <a:lumOff val="35000"/>
                  </a:schemeClr>
                </a:solidFill>
              </a:rPr>
              <a:t>(novosti, zaposlitev…) </a:t>
            </a:r>
            <a:r>
              <a:rPr lang="sl-SI" b="1" dirty="0">
                <a:solidFill>
                  <a:schemeClr val="tx1">
                    <a:lumMod val="65000"/>
                    <a:lumOff val="35000"/>
                  </a:schemeClr>
                </a:solidFill>
              </a:rPr>
              <a:t>ter vzpostavljamo in ohranjamo odnose z drugimi</a:t>
            </a:r>
            <a:endParaRPr lang="sl-SI" dirty="0"/>
          </a:p>
        </p:txBody>
      </p:sp>
      <p:sp>
        <p:nvSpPr>
          <p:cNvPr id="2" name="Označba mesta noge 1">
            <a:extLst>
              <a:ext uri="{FF2B5EF4-FFF2-40B4-BE49-F238E27FC236}">
                <a16:creationId xmlns:a16="http://schemas.microsoft.com/office/drawing/2014/main" id="{BF0E3F60-074D-4FC4-95C8-6AF14110D2E2}"/>
              </a:ext>
            </a:extLst>
          </p:cNvPr>
          <p:cNvSpPr>
            <a:spLocks noGrp="1"/>
          </p:cNvSpPr>
          <p:nvPr>
            <p:ph type="ftr" sz="quarter" idx="11"/>
          </p:nvPr>
        </p:nvSpPr>
        <p:spPr>
          <a:xfrm>
            <a:off x="-540568" y="6492875"/>
            <a:ext cx="6840760" cy="365125"/>
          </a:xfrm>
        </p:spPr>
        <p:txBody>
          <a:bodyPr/>
          <a:lstStyle/>
          <a:p>
            <a:r>
              <a:rPr lang="sl-SI" dirty="0"/>
              <a:t>Naložbo sofinancirata Republika Slovenija in Evropska unija iz Evropskega socialnega sklada.</a:t>
            </a:r>
            <a:endParaRPr lang="en-US" dirty="0"/>
          </a:p>
        </p:txBody>
      </p:sp>
      <p:sp>
        <p:nvSpPr>
          <p:cNvPr id="4" name="Naslov 1">
            <a:extLst>
              <a:ext uri="{FF2B5EF4-FFF2-40B4-BE49-F238E27FC236}">
                <a16:creationId xmlns:a16="http://schemas.microsoft.com/office/drawing/2014/main" id="{498EB5A7-69B4-4BD1-B319-CD4073326FF0}"/>
              </a:ext>
            </a:extLst>
          </p:cNvPr>
          <p:cNvSpPr>
            <a:spLocks noGrp="1"/>
          </p:cNvSpPr>
          <p:nvPr>
            <p:ph type="title"/>
          </p:nvPr>
        </p:nvSpPr>
        <p:spPr>
          <a:xfrm>
            <a:off x="457200" y="620688"/>
            <a:ext cx="8229600" cy="1143000"/>
          </a:xfrm>
        </p:spPr>
        <p:txBody>
          <a:bodyPr/>
          <a:lstStyle/>
          <a:p>
            <a:pPr algn="ctr"/>
            <a:r>
              <a:rPr lang="sl-SI" dirty="0">
                <a:solidFill>
                  <a:schemeClr val="tx1"/>
                </a:solidFill>
              </a:rPr>
              <a:t>Socialna omrežja</a:t>
            </a: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699792" y="537056"/>
            <a:ext cx="6192688" cy="6399998"/>
          </a:xfrm>
        </p:spPr>
        <p:txBody>
          <a:bodyPr>
            <a:noAutofit/>
          </a:bodyPr>
          <a:lstStyle/>
          <a:p>
            <a:r>
              <a:rPr lang="sl-SI" sz="2100" dirty="0">
                <a:solidFill>
                  <a:schemeClr val="tx1">
                    <a:lumMod val="65000"/>
                    <a:lumOff val="35000"/>
                  </a:schemeClr>
                </a:solidFill>
              </a:rPr>
              <a:t>Velja za najbolj razširjeno družbeno omrežje</a:t>
            </a:r>
          </a:p>
          <a:p>
            <a:r>
              <a:rPr lang="sl-SI" sz="2100" dirty="0">
                <a:solidFill>
                  <a:schemeClr val="tx1">
                    <a:lumMod val="65000"/>
                    <a:lumOff val="35000"/>
                  </a:schemeClr>
                </a:solidFill>
              </a:rPr>
              <a:t>Uporablja ga 79% vseh uporabnikov spleta</a:t>
            </a:r>
          </a:p>
          <a:p>
            <a:r>
              <a:rPr lang="sl-SI" sz="2100" dirty="0" err="1">
                <a:solidFill>
                  <a:schemeClr val="tx1">
                    <a:lumMod val="65000"/>
                    <a:lumOff val="35000"/>
                  </a:schemeClr>
                </a:solidFill>
              </a:rPr>
              <a:t>Prbl</a:t>
            </a:r>
            <a:r>
              <a:rPr lang="sl-SI" sz="2100" dirty="0">
                <a:solidFill>
                  <a:schemeClr val="tx1">
                    <a:lumMod val="65000"/>
                    <a:lumOff val="35000"/>
                  </a:schemeClr>
                </a:solidFill>
              </a:rPr>
              <a:t>. 800 000 uporabnikov v SLO</a:t>
            </a:r>
          </a:p>
          <a:p>
            <a:r>
              <a:rPr lang="sl-SI" sz="2100" dirty="0">
                <a:solidFill>
                  <a:schemeClr val="tx1">
                    <a:lumMod val="65000"/>
                    <a:lumOff val="35000"/>
                  </a:schemeClr>
                </a:solidFill>
              </a:rPr>
              <a:t>2,32 </a:t>
            </a:r>
            <a:r>
              <a:rPr lang="sl-SI" sz="2100" dirty="0" err="1">
                <a:solidFill>
                  <a:schemeClr val="tx1">
                    <a:lumMod val="65000"/>
                    <a:lumOff val="35000"/>
                  </a:schemeClr>
                </a:solidFill>
              </a:rPr>
              <a:t>miljardi</a:t>
            </a:r>
            <a:r>
              <a:rPr lang="sl-SI" sz="2100" dirty="0">
                <a:solidFill>
                  <a:schemeClr val="tx1">
                    <a:lumMod val="65000"/>
                    <a:lumOff val="35000"/>
                  </a:schemeClr>
                </a:solidFill>
              </a:rPr>
              <a:t> </a:t>
            </a:r>
            <a:r>
              <a:rPr lang="sl-SI" sz="2100" dirty="0" err="1">
                <a:solidFill>
                  <a:schemeClr val="tx1">
                    <a:lumMod val="65000"/>
                    <a:lumOff val="35000"/>
                  </a:schemeClr>
                </a:solidFill>
              </a:rPr>
              <a:t>akitvnih</a:t>
            </a:r>
            <a:r>
              <a:rPr lang="sl-SI" sz="2100" dirty="0">
                <a:solidFill>
                  <a:schemeClr val="tx1">
                    <a:lumMod val="65000"/>
                    <a:lumOff val="35000"/>
                  </a:schemeClr>
                </a:solidFill>
              </a:rPr>
              <a:t> uporabnikov</a:t>
            </a:r>
          </a:p>
          <a:p>
            <a:r>
              <a:rPr lang="sl-SI" sz="2100" dirty="0">
                <a:solidFill>
                  <a:schemeClr val="tx1">
                    <a:lumMod val="65000"/>
                    <a:lumOff val="35000"/>
                  </a:schemeClr>
                </a:solidFill>
              </a:rPr>
              <a:t>2,32 </a:t>
            </a:r>
            <a:r>
              <a:rPr lang="sl-SI" sz="2100" dirty="0" err="1">
                <a:solidFill>
                  <a:schemeClr val="tx1">
                    <a:lumMod val="65000"/>
                    <a:lumOff val="35000"/>
                  </a:schemeClr>
                </a:solidFill>
              </a:rPr>
              <a:t>biljona</a:t>
            </a:r>
            <a:r>
              <a:rPr lang="sl-SI" sz="2100" dirty="0">
                <a:solidFill>
                  <a:schemeClr val="tx1">
                    <a:lumMod val="65000"/>
                    <a:lumOff val="35000"/>
                  </a:schemeClr>
                </a:solidFill>
              </a:rPr>
              <a:t> mesečnih uporabnikov </a:t>
            </a:r>
            <a:r>
              <a:rPr lang="sl-SI" sz="2100" dirty="0" err="1">
                <a:solidFill>
                  <a:schemeClr val="tx1">
                    <a:lumMod val="65000"/>
                    <a:lumOff val="35000"/>
                  </a:schemeClr>
                </a:solidFill>
              </a:rPr>
              <a:t>fb</a:t>
            </a:r>
            <a:endParaRPr lang="sl-SI" sz="2100" dirty="0">
              <a:solidFill>
                <a:schemeClr val="tx1">
                  <a:lumMod val="65000"/>
                  <a:lumOff val="35000"/>
                </a:schemeClr>
              </a:solidFill>
            </a:endParaRPr>
          </a:p>
          <a:p>
            <a:endParaRPr lang="sl-SI" sz="2100" dirty="0">
              <a:solidFill>
                <a:schemeClr val="tx1">
                  <a:lumMod val="65000"/>
                  <a:lumOff val="35000"/>
                </a:schemeClr>
              </a:solidFill>
            </a:endParaRPr>
          </a:p>
          <a:p>
            <a:r>
              <a:rPr lang="sl-SI" sz="2100" dirty="0">
                <a:solidFill>
                  <a:schemeClr val="tx1">
                    <a:lumMod val="65000"/>
                    <a:lumOff val="35000"/>
                  </a:schemeClr>
                </a:solidFill>
              </a:rPr>
              <a:t>Profil = </a:t>
            </a:r>
            <a:r>
              <a:rPr lang="sl-SI" sz="2100" dirty="0" err="1">
                <a:solidFill>
                  <a:schemeClr val="tx1">
                    <a:lumMod val="65000"/>
                    <a:lumOff val="35000"/>
                  </a:schemeClr>
                </a:solidFill>
              </a:rPr>
              <a:t>časovnica</a:t>
            </a:r>
            <a:endParaRPr lang="sl-SI" sz="2100" dirty="0">
              <a:solidFill>
                <a:schemeClr val="tx1">
                  <a:lumMod val="65000"/>
                  <a:lumOff val="35000"/>
                </a:schemeClr>
              </a:solidFill>
            </a:endParaRPr>
          </a:p>
          <a:p>
            <a:r>
              <a:rPr lang="sl-SI" sz="2100" dirty="0">
                <a:solidFill>
                  <a:schemeClr val="tx1">
                    <a:lumMod val="65000"/>
                    <a:lumOff val="35000"/>
                  </a:schemeClr>
                </a:solidFill>
              </a:rPr>
              <a:t>Poleg osebnih podatkov profil vključuje tudi </a:t>
            </a:r>
            <a:r>
              <a:rPr lang="sl-SI" sz="2100" b="1" dirty="0">
                <a:solidFill>
                  <a:schemeClr val="tx1">
                    <a:lumMod val="65000"/>
                    <a:lumOff val="35000"/>
                  </a:schemeClr>
                </a:solidFill>
              </a:rPr>
              <a:t>informacije o uporabnikovih interesih </a:t>
            </a:r>
            <a:r>
              <a:rPr lang="sl-SI" sz="2100" dirty="0">
                <a:solidFill>
                  <a:schemeClr val="tx1">
                    <a:lumMod val="65000"/>
                    <a:lumOff val="35000"/>
                  </a:schemeClr>
                </a:solidFill>
              </a:rPr>
              <a:t>(fotografije, videoposnetki, povezave, vključitev v skupine – razkriva številne informacije o sebi) </a:t>
            </a:r>
          </a:p>
          <a:p>
            <a:r>
              <a:rPr lang="sl-SI" sz="2100" dirty="0">
                <a:solidFill>
                  <a:schemeClr val="tx1">
                    <a:lumMod val="65000"/>
                    <a:lumOff val="35000"/>
                  </a:schemeClr>
                </a:solidFill>
              </a:rPr>
              <a:t>Komunikacija preko zasebnih sporočil, objav na njihovih </a:t>
            </a:r>
            <a:r>
              <a:rPr lang="sl-SI" sz="2100" dirty="0" err="1">
                <a:solidFill>
                  <a:schemeClr val="tx1">
                    <a:lumMod val="65000"/>
                    <a:lumOff val="35000"/>
                  </a:schemeClr>
                </a:solidFill>
              </a:rPr>
              <a:t>časovnicah</a:t>
            </a:r>
            <a:r>
              <a:rPr lang="sl-SI" sz="2100" dirty="0">
                <a:solidFill>
                  <a:schemeClr val="tx1">
                    <a:lumMod val="65000"/>
                    <a:lumOff val="35000"/>
                  </a:schemeClr>
                </a:solidFill>
              </a:rPr>
              <a:t> (zidu) ali komentarjev pod različnimi objavami</a:t>
            </a:r>
          </a:p>
          <a:p>
            <a:r>
              <a:rPr lang="sl-SI" sz="2100" dirty="0">
                <a:solidFill>
                  <a:schemeClr val="tx1">
                    <a:lumMod val="65000"/>
                    <a:lumOff val="35000"/>
                  </a:schemeClr>
                </a:solidFill>
              </a:rPr>
              <a:t>Omogoča </a:t>
            </a:r>
            <a:r>
              <a:rPr lang="sl-SI" sz="2100" b="1" dirty="0">
                <a:solidFill>
                  <a:schemeClr val="tx1">
                    <a:lumMod val="65000"/>
                    <a:lumOff val="35000"/>
                  </a:schemeClr>
                </a:solidFill>
                <a:effectLst>
                  <a:outerShdw blurRad="38100" dist="38100" dir="2700000" algn="tl">
                    <a:srgbClr val="000000">
                      <a:alpha val="43137"/>
                    </a:srgbClr>
                  </a:outerShdw>
                </a:effectLst>
              </a:rPr>
              <a:t>upravljanje z nastavitvami zasebnosti in nadzor</a:t>
            </a:r>
            <a:r>
              <a:rPr lang="sl-SI" sz="2100" dirty="0">
                <a:solidFill>
                  <a:schemeClr val="tx1">
                    <a:lumMod val="65000"/>
                    <a:lumOff val="35000"/>
                  </a:schemeClr>
                </a:solidFill>
              </a:rPr>
              <a:t>, kdo lahko vidi objavljeno vsebino</a:t>
            </a:r>
          </a:p>
          <a:p>
            <a:endParaRPr lang="sl-SI" sz="2100" dirty="0">
              <a:solidFill>
                <a:schemeClr val="tx1">
                  <a:lumMod val="65000"/>
                  <a:lumOff val="35000"/>
                </a:schemeClr>
              </a:solidFill>
            </a:endParaRPr>
          </a:p>
        </p:txBody>
      </p:sp>
      <p:pic>
        <p:nvPicPr>
          <p:cNvPr id="4" name="Slika 3" descr="fb.png"/>
          <p:cNvPicPr>
            <a:picLocks noChangeAspect="1"/>
          </p:cNvPicPr>
          <p:nvPr/>
        </p:nvPicPr>
        <p:blipFill>
          <a:blip r:embed="rId3" cstate="print"/>
          <a:stretch>
            <a:fillRect/>
          </a:stretch>
        </p:blipFill>
        <p:spPr>
          <a:xfrm>
            <a:off x="589432" y="1700808"/>
            <a:ext cx="1266490" cy="1266490"/>
          </a:xfrm>
          <a:prstGeom prst="rect">
            <a:avLst/>
          </a:prstGeom>
        </p:spPr>
      </p:pic>
      <p:pic>
        <p:nvPicPr>
          <p:cNvPr id="6" name="Slika 5" descr="facebook.png"/>
          <p:cNvPicPr>
            <a:picLocks noChangeAspect="1"/>
          </p:cNvPicPr>
          <p:nvPr/>
        </p:nvPicPr>
        <p:blipFill>
          <a:blip r:embed="rId4" cstate="print"/>
          <a:stretch>
            <a:fillRect/>
          </a:stretch>
        </p:blipFill>
        <p:spPr>
          <a:xfrm>
            <a:off x="294869" y="701411"/>
            <a:ext cx="1855616" cy="692696"/>
          </a:xfrm>
          <a:prstGeom prst="rect">
            <a:avLst/>
          </a:prstGeom>
        </p:spPr>
      </p:pic>
      <p:pic>
        <p:nvPicPr>
          <p:cNvPr id="7" name="Slika 6" descr="images.jpg"/>
          <p:cNvPicPr>
            <a:picLocks noChangeAspect="1"/>
          </p:cNvPicPr>
          <p:nvPr/>
        </p:nvPicPr>
        <p:blipFill>
          <a:blip r:embed="rId5" cstate="print"/>
          <a:stretch>
            <a:fillRect/>
          </a:stretch>
        </p:blipFill>
        <p:spPr>
          <a:xfrm>
            <a:off x="251520" y="4752370"/>
            <a:ext cx="2448272" cy="1375619"/>
          </a:xfrm>
          <a:prstGeom prst="rect">
            <a:avLst/>
          </a:prstGeom>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847" y="3321307"/>
            <a:ext cx="2077291" cy="110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značba mesta noge 1">
            <a:extLst>
              <a:ext uri="{FF2B5EF4-FFF2-40B4-BE49-F238E27FC236}">
                <a16:creationId xmlns:a16="http://schemas.microsoft.com/office/drawing/2014/main" id="{82C8C2F3-7AD6-4D04-938B-CB1A38A6631F}"/>
              </a:ext>
            </a:extLst>
          </p:cNvPr>
          <p:cNvSpPr>
            <a:spLocks noGrp="1"/>
          </p:cNvSpPr>
          <p:nvPr>
            <p:ph type="ftr" sz="quarter" idx="11"/>
          </p:nvPr>
        </p:nvSpPr>
        <p:spPr>
          <a:xfrm>
            <a:off x="-540568" y="6510598"/>
            <a:ext cx="6840760" cy="365125"/>
          </a:xfrm>
        </p:spPr>
        <p:txBody>
          <a:bodyPr/>
          <a:lstStyle/>
          <a:p>
            <a:r>
              <a:rPr lang="sl-SI" dirty="0"/>
              <a:t>Naložbo sofinancirata Republika Slovenija in Evropska unija iz Evropskega socialnega sklada.</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250"/>
                                        <p:tgtEl>
                                          <p:spTgt spid="8"/>
                                        </p:tgtEl>
                                      </p:cBhvr>
                                    </p:animEffect>
                                    <p:anim calcmode="lin" valueType="num">
                                      <p:cBhvr>
                                        <p:cTn id="20" dur="1250" fill="hold"/>
                                        <p:tgtEl>
                                          <p:spTgt spid="8"/>
                                        </p:tgtEl>
                                        <p:attrNameLst>
                                          <p:attrName>ppt_x</p:attrName>
                                        </p:attrNameLst>
                                      </p:cBhvr>
                                      <p:tavLst>
                                        <p:tav tm="0">
                                          <p:val>
                                            <p:strVal val="#ppt_x"/>
                                          </p:val>
                                        </p:tav>
                                        <p:tav tm="100000">
                                          <p:val>
                                            <p:strVal val="#ppt_x"/>
                                          </p:val>
                                        </p:tav>
                                      </p:tavLst>
                                    </p:anim>
                                    <p:anim calcmode="lin" valueType="num">
                                      <p:cBhvr>
                                        <p:cTn id="21" dur="1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anim calcmode="lin" valueType="num">
                                      <p:cBhvr>
                                        <p:cTn id="26" dur="1250" fill="hold"/>
                                        <p:tgtEl>
                                          <p:spTgt spid="7"/>
                                        </p:tgtEl>
                                        <p:attrNameLst>
                                          <p:attrName>ppt_x</p:attrName>
                                        </p:attrNameLst>
                                      </p:cBhvr>
                                      <p:tavLst>
                                        <p:tav tm="0">
                                          <p:val>
                                            <p:strVal val="#ppt_x"/>
                                          </p:val>
                                        </p:tav>
                                        <p:tav tm="100000">
                                          <p:val>
                                            <p:strVal val="#ppt_x"/>
                                          </p:val>
                                        </p:tav>
                                      </p:tavLst>
                                    </p:anim>
                                    <p:anim calcmode="lin" valueType="num">
                                      <p:cBhvr>
                                        <p:cTn id="27"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6" name="Ograda vsebine 5" descr="popravljena.jpg"/>
          <p:cNvPicPr>
            <a:picLocks noGrp="1" noChangeAspect="1"/>
          </p:cNvPicPr>
          <p:nvPr>
            <p:ph idx="1"/>
          </p:nvPr>
        </p:nvPicPr>
        <p:blipFill>
          <a:blip r:embed="rId3" cstate="print"/>
          <a:stretch>
            <a:fillRect/>
          </a:stretch>
        </p:blipFill>
        <p:spPr>
          <a:xfrm>
            <a:off x="594172" y="188640"/>
            <a:ext cx="8082284" cy="6343466"/>
          </a:xfrm>
        </p:spPr>
      </p:pic>
      <p:sp>
        <p:nvSpPr>
          <p:cNvPr id="3" name="Označba mesta noge 2">
            <a:extLst>
              <a:ext uri="{FF2B5EF4-FFF2-40B4-BE49-F238E27FC236}">
                <a16:creationId xmlns:a16="http://schemas.microsoft.com/office/drawing/2014/main" id="{0B881AED-9645-4D50-97CF-25058426C195}"/>
              </a:ext>
            </a:extLst>
          </p:cNvPr>
          <p:cNvSpPr>
            <a:spLocks noGrp="1"/>
          </p:cNvSpPr>
          <p:nvPr>
            <p:ph type="ftr" sz="quarter" idx="11"/>
          </p:nvPr>
        </p:nvSpPr>
        <p:spPr/>
        <p:txBody>
          <a:bodyPr/>
          <a:lstStyle/>
          <a:p>
            <a:r>
              <a:rPr lang="sl-SI"/>
              <a:t>Naložbo sofinancirata Republika Slovenija in Evropska unija iz Evropskega socialnega sklada.</a:t>
            </a:r>
            <a:endParaRPr lang="en-US"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059832" y="867776"/>
            <a:ext cx="5881747" cy="2244682"/>
          </a:xfrm>
        </p:spPr>
        <p:txBody>
          <a:bodyPr>
            <a:normAutofit/>
          </a:bodyPr>
          <a:lstStyle/>
          <a:p>
            <a:pPr algn="just"/>
            <a:r>
              <a:rPr lang="sl-SI" sz="2500" dirty="0">
                <a:solidFill>
                  <a:schemeClr val="tx1">
                    <a:lumMod val="65000"/>
                    <a:lumOff val="35000"/>
                  </a:schemeClr>
                </a:solidFill>
              </a:rPr>
              <a:t>600 milijonov uporabnikov, 32% vseh uporabnikov spleta</a:t>
            </a:r>
          </a:p>
          <a:p>
            <a:pPr algn="just"/>
            <a:r>
              <a:rPr lang="sl-SI" sz="2500" dirty="0">
                <a:solidFill>
                  <a:schemeClr val="tx1">
                    <a:lumMod val="65000"/>
                    <a:lumOff val="35000"/>
                  </a:schemeClr>
                </a:solidFill>
              </a:rPr>
              <a:t>1 bilijon mesečnih uporabnikov </a:t>
            </a:r>
            <a:r>
              <a:rPr lang="sl-SI" sz="2500" dirty="0" err="1">
                <a:solidFill>
                  <a:schemeClr val="tx1">
                    <a:lumMod val="65000"/>
                    <a:lumOff val="35000"/>
                  </a:schemeClr>
                </a:solidFill>
              </a:rPr>
              <a:t>instagrama</a:t>
            </a:r>
            <a:endParaRPr lang="sl-SI" sz="2500" dirty="0">
              <a:solidFill>
                <a:schemeClr val="tx1">
                  <a:lumMod val="65000"/>
                  <a:lumOff val="35000"/>
                </a:schemeClr>
              </a:solidFill>
            </a:endParaRPr>
          </a:p>
          <a:p>
            <a:pPr algn="just"/>
            <a:endParaRPr lang="sl-SI" sz="2500" dirty="0">
              <a:solidFill>
                <a:schemeClr val="tx1">
                  <a:lumMod val="65000"/>
                  <a:lumOff val="35000"/>
                </a:schemeClr>
              </a:solidFill>
            </a:endParaRPr>
          </a:p>
          <a:p>
            <a:pPr algn="just"/>
            <a:endParaRPr lang="sl-SI" sz="2500" dirty="0">
              <a:solidFill>
                <a:schemeClr val="tx1">
                  <a:lumMod val="65000"/>
                  <a:lumOff val="35000"/>
                </a:schemeClr>
              </a:solidFill>
            </a:endParaRPr>
          </a:p>
          <a:p>
            <a:pPr algn="just"/>
            <a:endParaRPr lang="sl-SI" sz="2500" dirty="0">
              <a:solidFill>
                <a:schemeClr val="tx1">
                  <a:lumMod val="65000"/>
                  <a:lumOff val="35000"/>
                </a:schemeClr>
              </a:solidFill>
            </a:endParaRPr>
          </a:p>
          <a:p>
            <a:pPr algn="just"/>
            <a:endParaRPr lang="sl-SI" sz="2500" dirty="0">
              <a:solidFill>
                <a:schemeClr val="tx1">
                  <a:lumMod val="65000"/>
                  <a:lumOff val="35000"/>
                </a:schemeClr>
              </a:solidFill>
            </a:endParaRPr>
          </a:p>
          <a:p>
            <a:pPr algn="just"/>
            <a:endParaRPr lang="sl-SI" sz="2500" dirty="0">
              <a:solidFill>
                <a:schemeClr val="tx1">
                  <a:lumMod val="65000"/>
                  <a:lumOff val="35000"/>
                </a:schemeClr>
              </a:solidFill>
            </a:endParaRPr>
          </a:p>
          <a:p>
            <a:pPr algn="just"/>
            <a:endParaRPr lang="sl-SI" sz="2500" dirty="0">
              <a:solidFill>
                <a:schemeClr val="tx1">
                  <a:lumMod val="65000"/>
                  <a:lumOff val="35000"/>
                </a:schemeClr>
              </a:solidFill>
            </a:endParaRPr>
          </a:p>
          <a:p>
            <a:pPr algn="just"/>
            <a:endParaRPr lang="sl-SI" sz="2500" dirty="0">
              <a:solidFill>
                <a:schemeClr val="tx1">
                  <a:lumMod val="65000"/>
                  <a:lumOff val="35000"/>
                </a:schemeClr>
              </a:solidFill>
            </a:endParaRPr>
          </a:p>
        </p:txBody>
      </p:sp>
      <p:sp>
        <p:nvSpPr>
          <p:cNvPr id="2" name="Označba mesta noge 1">
            <a:extLst>
              <a:ext uri="{FF2B5EF4-FFF2-40B4-BE49-F238E27FC236}">
                <a16:creationId xmlns:a16="http://schemas.microsoft.com/office/drawing/2014/main" id="{7573D796-F9B4-46EA-B22A-12901899B793}"/>
              </a:ext>
            </a:extLst>
          </p:cNvPr>
          <p:cNvSpPr>
            <a:spLocks noGrp="1"/>
          </p:cNvSpPr>
          <p:nvPr>
            <p:ph type="ftr" sz="quarter" idx="11"/>
          </p:nvPr>
        </p:nvSpPr>
        <p:spPr>
          <a:xfrm>
            <a:off x="-540568" y="6492875"/>
            <a:ext cx="6840760" cy="365125"/>
          </a:xfrm>
        </p:spPr>
        <p:txBody>
          <a:bodyPr/>
          <a:lstStyle/>
          <a:p>
            <a:r>
              <a:rPr lang="sl-SI" dirty="0"/>
              <a:t>Naložbo sofinancirata Republika Slovenija in Evropska unija iz Evropskega socialnega sklada.</a:t>
            </a:r>
            <a:endParaRPr lang="en-US" dirty="0"/>
          </a:p>
        </p:txBody>
      </p:sp>
      <p:pic>
        <p:nvPicPr>
          <p:cNvPr id="4" name="Slika 3">
            <a:extLst>
              <a:ext uri="{FF2B5EF4-FFF2-40B4-BE49-F238E27FC236}">
                <a16:creationId xmlns:a16="http://schemas.microsoft.com/office/drawing/2014/main" id="{488C5647-FC93-4DC7-B5B5-36048C4E7808}"/>
              </a:ext>
            </a:extLst>
          </p:cNvPr>
          <p:cNvPicPr>
            <a:picLocks noChangeAspect="1"/>
          </p:cNvPicPr>
          <p:nvPr/>
        </p:nvPicPr>
        <p:blipFill>
          <a:blip r:embed="rId3"/>
          <a:stretch>
            <a:fillRect/>
          </a:stretch>
        </p:blipFill>
        <p:spPr>
          <a:xfrm>
            <a:off x="277432" y="848398"/>
            <a:ext cx="2591091" cy="2264060"/>
          </a:xfrm>
          <a:prstGeom prst="rect">
            <a:avLst/>
          </a:prstGeom>
        </p:spPr>
      </p:pic>
      <p:sp>
        <p:nvSpPr>
          <p:cNvPr id="6" name="PoljeZBesedilom 5">
            <a:extLst>
              <a:ext uri="{FF2B5EF4-FFF2-40B4-BE49-F238E27FC236}">
                <a16:creationId xmlns:a16="http://schemas.microsoft.com/office/drawing/2014/main" id="{F4D83F72-22C5-4A90-B698-893BEE949A0B}"/>
              </a:ext>
            </a:extLst>
          </p:cNvPr>
          <p:cNvSpPr txBox="1"/>
          <p:nvPr/>
        </p:nvSpPr>
        <p:spPr>
          <a:xfrm>
            <a:off x="202421" y="3429000"/>
            <a:ext cx="8402027" cy="2400657"/>
          </a:xfrm>
          <a:prstGeom prst="rect">
            <a:avLst/>
          </a:prstGeom>
          <a:noFill/>
        </p:spPr>
        <p:txBody>
          <a:bodyPr wrap="square" rtlCol="0">
            <a:spAutoFit/>
          </a:bodyPr>
          <a:lstStyle/>
          <a:p>
            <a:pPr algn="just"/>
            <a:r>
              <a:rPr lang="sl-SI" sz="2500" dirty="0">
                <a:solidFill>
                  <a:schemeClr val="tx1">
                    <a:lumMod val="65000"/>
                    <a:lumOff val="35000"/>
                  </a:schemeClr>
                </a:solidFill>
              </a:rPr>
              <a:t>Aplikacija za pametne telefone</a:t>
            </a:r>
          </a:p>
          <a:p>
            <a:pPr algn="just"/>
            <a:r>
              <a:rPr lang="sl-SI" sz="2500" dirty="0">
                <a:solidFill>
                  <a:schemeClr val="tx1">
                    <a:lumMod val="65000"/>
                    <a:lumOff val="35000"/>
                  </a:schemeClr>
                </a:solidFill>
              </a:rPr>
              <a:t>Komunikacija preko fotografij</a:t>
            </a:r>
          </a:p>
          <a:p>
            <a:pPr algn="just"/>
            <a:r>
              <a:rPr lang="sl-SI" sz="2500" dirty="0">
                <a:solidFill>
                  <a:schemeClr val="tx1">
                    <a:lumMod val="65000"/>
                    <a:lumOff val="35000"/>
                  </a:schemeClr>
                </a:solidFill>
              </a:rPr>
              <a:t>Objavljanje zgodb – pridobitev od aprila 2018</a:t>
            </a:r>
          </a:p>
          <a:p>
            <a:pPr algn="just"/>
            <a:r>
              <a:rPr lang="sl-SI" sz="2500" dirty="0">
                <a:solidFill>
                  <a:schemeClr val="tx1">
                    <a:lumMod val="65000"/>
                    <a:lumOff val="35000"/>
                  </a:schemeClr>
                </a:solidFill>
              </a:rPr>
              <a:t>Omogoča obdelavo fotografij in zgodb ter dodajanje besedil, ki jih pripišemo k objavljenim fotografijam in zgodbam ter deljenje teh vsebin tudi na drugih družbenih omrežjih</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descr="Image-1.jpg"/>
          <p:cNvPicPr>
            <a:picLocks noGrp="1" noChangeAspect="1"/>
          </p:cNvPicPr>
          <p:nvPr>
            <p:ph idx="1"/>
          </p:nvPr>
        </p:nvPicPr>
        <p:blipFill>
          <a:blip r:embed="rId3" cstate="print"/>
          <a:stretch>
            <a:fillRect/>
          </a:stretch>
        </p:blipFill>
        <p:spPr>
          <a:xfrm>
            <a:off x="5771933" y="1124744"/>
            <a:ext cx="2914867" cy="5184576"/>
          </a:xfrm>
        </p:spPr>
      </p:pic>
      <p:pic>
        <p:nvPicPr>
          <p:cNvPr id="5" name="Slika 4" descr="1-make-inatsgram-filters-photoshop-sierra-brannan.jpg"/>
          <p:cNvPicPr>
            <a:picLocks noChangeAspect="1"/>
          </p:cNvPicPr>
          <p:nvPr/>
        </p:nvPicPr>
        <p:blipFill>
          <a:blip r:embed="rId4" cstate="print"/>
          <a:stretch>
            <a:fillRect/>
          </a:stretch>
        </p:blipFill>
        <p:spPr>
          <a:xfrm>
            <a:off x="1115616" y="651071"/>
            <a:ext cx="3161327" cy="2808312"/>
          </a:xfrm>
          <a:prstGeom prst="rect">
            <a:avLst/>
          </a:prstGeom>
        </p:spPr>
      </p:pic>
      <p:pic>
        <p:nvPicPr>
          <p:cNvPr id="6" name="Slika 5" descr="https _blueprint-api-production.s3.amazonaws.com_uploads_card_image_164478_stories.jpg"/>
          <p:cNvPicPr>
            <a:picLocks noChangeAspect="1"/>
          </p:cNvPicPr>
          <p:nvPr/>
        </p:nvPicPr>
        <p:blipFill>
          <a:blip r:embed="rId5" cstate="print"/>
          <a:stretch>
            <a:fillRect/>
          </a:stretch>
        </p:blipFill>
        <p:spPr>
          <a:xfrm>
            <a:off x="535037" y="3627561"/>
            <a:ext cx="4560168" cy="2712626"/>
          </a:xfrm>
          <a:prstGeom prst="rect">
            <a:avLst/>
          </a:prstGeom>
        </p:spPr>
      </p:pic>
      <p:sp>
        <p:nvSpPr>
          <p:cNvPr id="3" name="Označba mesta noge 2">
            <a:extLst>
              <a:ext uri="{FF2B5EF4-FFF2-40B4-BE49-F238E27FC236}">
                <a16:creationId xmlns:a16="http://schemas.microsoft.com/office/drawing/2014/main" id="{949551ED-B79C-44E2-A82D-2BCF0820EBC4}"/>
              </a:ext>
            </a:extLst>
          </p:cNvPr>
          <p:cNvSpPr>
            <a:spLocks noGrp="1"/>
          </p:cNvSpPr>
          <p:nvPr>
            <p:ph type="ftr" sz="quarter" idx="11"/>
          </p:nvPr>
        </p:nvSpPr>
        <p:spPr>
          <a:xfrm>
            <a:off x="-468560" y="6527307"/>
            <a:ext cx="6840760" cy="365125"/>
          </a:xfrm>
        </p:spPr>
        <p:txBody>
          <a:bodyPr/>
          <a:lstStyle/>
          <a:p>
            <a:r>
              <a:rPr lang="sl-SI" dirty="0"/>
              <a:t>Naložbo sofinancirata Republika Slovenija in Evropska unija iz Evropskega socialnega sklada.</a:t>
            </a:r>
            <a:endParaRPr lang="en-US"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mph" presetSubtype="0" fill="hold" nodeType="afterEffect">
                                  <p:stCondLst>
                                    <p:cond delay="0"/>
                                  </p:stCondLst>
                                  <p:childTnLst>
                                    <p:animScale>
                                      <p:cBhvr>
                                        <p:cTn id="24" dur="2000" fill="hold"/>
                                        <p:tgtEl>
                                          <p:spTgt spid="6"/>
                                        </p:tgtEl>
                                      </p:cBhvr>
                                      <p:by x="150000" y="150000"/>
                                    </p:animScale>
                                  </p:childTnLst>
                                </p:cTn>
                              </p:par>
                            </p:childTnLst>
                          </p:cTn>
                        </p:par>
                        <p:par>
                          <p:cTn id="25" fill="hold">
                            <p:stCondLst>
                              <p:cond delay="5000"/>
                            </p:stCondLst>
                            <p:childTnLst>
                              <p:par>
                                <p:cTn id="26" presetID="6" presetClass="emph" presetSubtype="0" fill="hold" nodeType="afterEffect">
                                  <p:stCondLst>
                                    <p:cond delay="0"/>
                                  </p:stCondLst>
                                  <p:childTnLst>
                                    <p:animScale>
                                      <p:cBhvr>
                                        <p:cTn id="27" dur="2000" fill="hold"/>
                                        <p:tgtEl>
                                          <p:spTgt spid="5"/>
                                        </p:tgtEl>
                                      </p:cBhvr>
                                      <p:by x="150000" y="150000"/>
                                    </p:animScale>
                                  </p:childTnLst>
                                </p:cTn>
                              </p:par>
                            </p:childTnLst>
                          </p:cTn>
                        </p:par>
                        <p:par>
                          <p:cTn id="28" fill="hold">
                            <p:stCondLst>
                              <p:cond delay="7000"/>
                            </p:stCondLst>
                            <p:childTnLst>
                              <p:par>
                                <p:cTn id="29" presetID="6" presetClass="emph" presetSubtype="0" fill="hold" nodeType="afterEffect">
                                  <p:stCondLst>
                                    <p:cond delay="0"/>
                                  </p:stCondLst>
                                  <p:childTnLst>
                                    <p:animScale>
                                      <p:cBhvr>
                                        <p:cTn id="3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021-social_network-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4340</TotalTime>
  <Words>3614</Words>
  <Application>Microsoft Office PowerPoint</Application>
  <PresentationFormat>Diaprojekcija na zaslonu (4:3)</PresentationFormat>
  <Paragraphs>426</Paragraphs>
  <Slides>29</Slides>
  <Notes>22</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29</vt:i4>
      </vt:variant>
    </vt:vector>
  </HeadingPairs>
  <TitlesOfParts>
    <vt:vector size="37" baseType="lpstr">
      <vt:lpstr>Arial</vt:lpstr>
      <vt:lpstr>Calibri</vt:lpstr>
      <vt:lpstr>Courier New</vt:lpstr>
      <vt:lpstr>Microsoft Himalaya</vt:lpstr>
      <vt:lpstr>Microsoft New Tai Lue</vt:lpstr>
      <vt:lpstr>Times New Roman</vt:lpstr>
      <vt:lpstr>Wingdings</vt:lpstr>
      <vt:lpstr>20021-social_network-ppt-template</vt:lpstr>
      <vt:lpstr>Nevarnosti socialnih/družbenih omrežij in zasvojenost od IKT tehnologije</vt:lpstr>
      <vt:lpstr> IKT TEHNOLOGIJA</vt:lpstr>
      <vt:lpstr>Socialna omrežja (družbena/družabna) = SPLETNA DRUŽBENA OMREŽJA</vt:lpstr>
      <vt:lpstr>Socialna omrežja</vt:lpstr>
      <vt:lpstr>Socialna omrežja</vt:lpstr>
      <vt:lpstr>PowerPointova predstavitev</vt:lpstr>
      <vt:lpstr>PowerPointova predstavitev</vt:lpstr>
      <vt:lpstr>PowerPointova predstavitev</vt:lpstr>
      <vt:lpstr>PowerPointova predstavitev</vt:lpstr>
      <vt:lpstr>  SNAPCHAT</vt:lpstr>
      <vt:lpstr>PowerPointova predstavitev</vt:lpstr>
      <vt:lpstr>MOTIVI uporabe socialnih omrežij (SO)</vt:lpstr>
      <vt:lpstr>SAMOPREDSTAVITEV</vt:lpstr>
      <vt:lpstr>PowerPointova predstavitev</vt:lpstr>
      <vt:lpstr>PowerPointova predstavitev</vt:lpstr>
      <vt:lpstr>POTREBNA JE PAZLJIVOST</vt:lpstr>
      <vt:lpstr>POTREBNA JE PAZLJIVOST </vt:lpstr>
      <vt:lpstr>VZROKI za pretirano uporabo interneta </vt:lpstr>
      <vt:lpstr>        ZASVOJENOST</vt:lpstr>
      <vt:lpstr>ZASVOJENOST Z INTERNETOM</vt:lpstr>
      <vt:lpstr>PowerPointova predstavitev</vt:lpstr>
      <vt:lpstr>ZASVOJENOST Z INTERNETOM</vt:lpstr>
      <vt:lpstr>POTREBNA JE PAZLJIVOST </vt:lpstr>
      <vt:lpstr>Nasveti za varno in odgovorno uporabo interneta in socialnih/družbenih omrežij</vt:lpstr>
      <vt:lpstr>PowerPointova predstavitev</vt:lpstr>
      <vt:lpstr>PowerPointova predstavitev</vt:lpstr>
      <vt:lpstr>PowerPointova predstavitev</vt:lpstr>
      <vt:lpstr>Kje najdete dodatne informacije in pomoč?</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NEVARNOSTI SOCIALNIH/DRUŽBENIH OMREŽIJ</dc:title>
  <dc:creator>Marina</dc:creator>
  <cp:lastModifiedBy>kvadraten krog</cp:lastModifiedBy>
  <cp:revision>230</cp:revision>
  <cp:lastPrinted>2019-04-10T13:37:30Z</cp:lastPrinted>
  <dcterms:created xsi:type="dcterms:W3CDTF">2017-11-03T12:01:11Z</dcterms:created>
  <dcterms:modified xsi:type="dcterms:W3CDTF">2019-04-18T06:16:12Z</dcterms:modified>
</cp:coreProperties>
</file>